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56" r:id="rId2"/>
    <p:sldId id="257" r:id="rId3"/>
    <p:sldId id="282" r:id="rId4"/>
    <p:sldId id="284" r:id="rId5"/>
    <p:sldId id="264" r:id="rId6"/>
    <p:sldId id="270" r:id="rId7"/>
    <p:sldId id="286" r:id="rId8"/>
    <p:sldId id="268" r:id="rId9"/>
    <p:sldId id="259" r:id="rId10"/>
    <p:sldId id="265" r:id="rId11"/>
    <p:sldId id="266" r:id="rId12"/>
    <p:sldId id="267" r:id="rId13"/>
    <p:sldId id="271" r:id="rId14"/>
    <p:sldId id="285" r:id="rId15"/>
    <p:sldId id="273" r:id="rId16"/>
    <p:sldId id="28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11161713" cy="7921625"/>
  <p:notesSz cx="9945688" cy="6858000"/>
  <p:defaultTextStyle>
    <a:defPPr>
      <a:defRPr lang="ru-RU"/>
    </a:defPPr>
    <a:lvl1pPr marL="0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211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423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0635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0844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1056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1267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1477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1689" algn="l" defTabSz="10404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7" autoAdjust="0"/>
  </p:normalViewPr>
  <p:slideViewPr>
    <p:cSldViewPr>
      <p:cViewPr>
        <p:scale>
          <a:sx n="70" d="100"/>
          <a:sy n="70" d="100"/>
        </p:scale>
        <p:origin x="-726" y="-600"/>
      </p:cViewPr>
      <p:guideLst>
        <p:guide orient="horz" pos="2496"/>
        <p:guide pos="3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0B96D-7F51-4180-AA17-CD04109115C1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B878-4DDD-40E0-B5B9-DE33D5B7C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004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466651"/>
            <a:ext cx="11161713" cy="345497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1161713" cy="44666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063665"/>
            <a:ext cx="11161713" cy="26405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848380"/>
            <a:ext cx="11161713" cy="589720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9003" y="5836160"/>
            <a:ext cx="6880871" cy="101892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4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991" y="3618085"/>
            <a:ext cx="8758662" cy="2071274"/>
          </a:xfrm>
          <a:effectLst/>
        </p:spPr>
        <p:txBody>
          <a:bodyPr>
            <a:noAutofit/>
          </a:bodyPr>
          <a:lstStyle>
            <a:lvl1pPr marL="763101" indent="-545072" algn="l"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5359" y="844973"/>
            <a:ext cx="7813199" cy="40136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8347" y="434915"/>
            <a:ext cx="2511385" cy="605076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7613" y="844974"/>
            <a:ext cx="5894917" cy="5653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95214" y="844974"/>
            <a:ext cx="7813199" cy="40136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66651"/>
            <a:ext cx="11161713" cy="345497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1161713" cy="44666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063665"/>
            <a:ext cx="11161713" cy="26405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848380"/>
            <a:ext cx="11161713" cy="589720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840" y="2509609"/>
            <a:ext cx="7283269" cy="2799190"/>
          </a:xfrm>
          <a:effectLst/>
        </p:spPr>
        <p:txBody>
          <a:bodyPr anchor="b"/>
          <a:lstStyle>
            <a:lvl1pPr algn="r">
              <a:defRPr sz="5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709" y="5322104"/>
            <a:ext cx="7287942" cy="965034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450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352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2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3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4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55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05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95213" y="844973"/>
            <a:ext cx="4085187" cy="40136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670150" y="844974"/>
            <a:ext cx="4085187" cy="40136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5214" y="844973"/>
            <a:ext cx="4085187" cy="7389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45072" indent="0">
              <a:buNone/>
              <a:defRPr sz="2300" b="1"/>
            </a:lvl2pPr>
            <a:lvl3pPr marL="1090144" indent="0">
              <a:buNone/>
              <a:defRPr sz="2100" b="1"/>
            </a:lvl3pPr>
            <a:lvl4pPr marL="1635216" indent="0">
              <a:buNone/>
              <a:defRPr sz="2000" b="1"/>
            </a:lvl4pPr>
            <a:lvl5pPr marL="2180290" indent="0">
              <a:buNone/>
              <a:defRPr sz="2000" b="1"/>
            </a:lvl5pPr>
            <a:lvl6pPr marL="2725362" indent="0">
              <a:buNone/>
              <a:defRPr sz="2000" b="1"/>
            </a:lvl6pPr>
            <a:lvl7pPr marL="3270434" indent="0">
              <a:buNone/>
              <a:defRPr sz="2000" b="1"/>
            </a:lvl7pPr>
            <a:lvl8pPr marL="3815506" indent="0">
              <a:buNone/>
              <a:defRPr sz="2000" b="1"/>
            </a:lvl8pPr>
            <a:lvl9pPr marL="4360579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1628" y="1617507"/>
            <a:ext cx="4085187" cy="31686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2775" y="844973"/>
            <a:ext cx="4085187" cy="7389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45072" indent="0">
              <a:buNone/>
              <a:defRPr sz="2300" b="1"/>
            </a:lvl2pPr>
            <a:lvl3pPr marL="1090144" indent="0">
              <a:buNone/>
              <a:defRPr sz="2100" b="1"/>
            </a:lvl3pPr>
            <a:lvl4pPr marL="1635216" indent="0">
              <a:buNone/>
              <a:defRPr sz="2000" b="1"/>
            </a:lvl4pPr>
            <a:lvl5pPr marL="2180290" indent="0">
              <a:buNone/>
              <a:defRPr sz="2000" b="1"/>
            </a:lvl5pPr>
            <a:lvl6pPr marL="2725362" indent="0">
              <a:buNone/>
              <a:defRPr sz="2000" b="1"/>
            </a:lvl6pPr>
            <a:lvl7pPr marL="3270434" indent="0">
              <a:buNone/>
              <a:defRPr sz="2000" b="1"/>
            </a:lvl7pPr>
            <a:lvl8pPr marL="3815506" indent="0">
              <a:buNone/>
              <a:defRPr sz="2000" b="1"/>
            </a:lvl8pPr>
            <a:lvl9pPr marL="4360579" indent="0">
              <a:buNone/>
              <a:defRPr sz="2000" b="1"/>
            </a:lvl9pPr>
          </a:lstStyle>
          <a:p>
            <a:pPr marL="0" lvl="0" indent="0" algn="ctr" defTabSz="1090144" rtl="0" eaLnBrk="1" latinLnBrk="0" hangingPunct="1">
              <a:spcBef>
                <a:spcPct val="20000"/>
              </a:spcBef>
              <a:spcAft>
                <a:spcPts val="35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994" y="1616012"/>
            <a:ext cx="4085187" cy="31686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50" y="2552526"/>
            <a:ext cx="4438424" cy="1453676"/>
          </a:xfrm>
          <a:effectLst/>
        </p:spPr>
        <p:txBody>
          <a:bodyPr anchor="b">
            <a:noAutofit/>
          </a:bodyPr>
          <a:lstStyle>
            <a:lvl1pPr marL="272537" indent="-272537" algn="l">
              <a:defRPr sz="34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22" y="844973"/>
            <a:ext cx="4903493" cy="5653867"/>
          </a:xfrm>
        </p:spPr>
        <p:txBody>
          <a:bodyPr anchor="ctr"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20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3144" y="4040285"/>
            <a:ext cx="4136401" cy="2471342"/>
          </a:xfrm>
        </p:spPr>
        <p:txBody>
          <a:bodyPr/>
          <a:lstStyle>
            <a:lvl1pPr marL="0" indent="0">
              <a:buNone/>
              <a:defRPr sz="1700"/>
            </a:lvl1pPr>
            <a:lvl2pPr marL="545072" indent="0">
              <a:buNone/>
              <a:defRPr sz="1600"/>
            </a:lvl2pPr>
            <a:lvl3pPr marL="1090144" indent="0">
              <a:buNone/>
              <a:defRPr sz="1300"/>
            </a:lvl3pPr>
            <a:lvl4pPr marL="1635216" indent="0">
              <a:buNone/>
              <a:defRPr sz="1100"/>
            </a:lvl4pPr>
            <a:lvl5pPr marL="2180290" indent="0">
              <a:buNone/>
              <a:defRPr sz="1100"/>
            </a:lvl5pPr>
            <a:lvl6pPr marL="2725362" indent="0">
              <a:buNone/>
              <a:defRPr sz="1100"/>
            </a:lvl6pPr>
            <a:lvl7pPr marL="3270434" indent="0">
              <a:buNone/>
              <a:defRPr sz="1100"/>
            </a:lvl7pPr>
            <a:lvl8pPr marL="3815506" indent="0">
              <a:buNone/>
              <a:defRPr sz="1100"/>
            </a:lvl8pPr>
            <a:lvl9pPr marL="43605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66651"/>
            <a:ext cx="11161713" cy="345497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1161713" cy="44666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063665"/>
            <a:ext cx="11161713" cy="26405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848380"/>
            <a:ext cx="11161713" cy="589720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62667" y="1320271"/>
            <a:ext cx="5022771" cy="361290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45072" indent="0">
              <a:buNone/>
              <a:defRPr sz="3400"/>
            </a:lvl2pPr>
            <a:lvl3pPr marL="1090144" indent="0">
              <a:buNone/>
              <a:defRPr sz="2800"/>
            </a:lvl3pPr>
            <a:lvl4pPr marL="1635216" indent="0">
              <a:buNone/>
              <a:defRPr sz="2300"/>
            </a:lvl4pPr>
            <a:lvl5pPr marL="2180290" indent="0">
              <a:buNone/>
              <a:defRPr sz="2300"/>
            </a:lvl5pPr>
            <a:lvl6pPr marL="2725362" indent="0">
              <a:buNone/>
              <a:defRPr sz="2300"/>
            </a:lvl6pPr>
            <a:lvl7pPr marL="3270434" indent="0">
              <a:buNone/>
              <a:defRPr sz="2300"/>
            </a:lvl7pPr>
            <a:lvl8pPr marL="3815506" indent="0">
              <a:buNone/>
              <a:defRPr sz="2300"/>
            </a:lvl8pPr>
            <a:lvl9pPr marL="4360579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603" y="1167205"/>
            <a:ext cx="4509256" cy="2498489"/>
          </a:xfrm>
        </p:spPr>
        <p:txBody>
          <a:bodyPr anchor="b"/>
          <a:lstStyle>
            <a:lvl1pPr marL="218029" indent="-218029">
              <a:buFont typeface="Georgia" pitchFamily="18" charset="0"/>
              <a:buChar char="*"/>
              <a:defRPr sz="2000"/>
            </a:lvl1pPr>
            <a:lvl2pPr marL="545072" indent="0">
              <a:buNone/>
              <a:defRPr sz="1600"/>
            </a:lvl2pPr>
            <a:lvl3pPr marL="1090144" indent="0">
              <a:buNone/>
              <a:defRPr sz="1300"/>
            </a:lvl3pPr>
            <a:lvl4pPr marL="1635216" indent="0">
              <a:buNone/>
              <a:defRPr sz="1100"/>
            </a:lvl4pPr>
            <a:lvl5pPr marL="2180290" indent="0">
              <a:buNone/>
              <a:defRPr sz="1100"/>
            </a:lvl5pPr>
            <a:lvl6pPr marL="2725362" indent="0">
              <a:buNone/>
              <a:defRPr sz="1100"/>
            </a:lvl6pPr>
            <a:lvl7pPr marL="3270434" indent="0">
              <a:buNone/>
              <a:defRPr sz="1100"/>
            </a:lvl7pPr>
            <a:lvl8pPr marL="3815506" indent="0">
              <a:buNone/>
              <a:defRPr sz="1100"/>
            </a:lvl8pPr>
            <a:lvl9pPr marL="43605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49" y="5156821"/>
            <a:ext cx="7792128" cy="1320270"/>
          </a:xfrm>
        </p:spPr>
        <p:txBody>
          <a:bodyPr anchor="b">
            <a:noAutofit/>
          </a:bodyPr>
          <a:lstStyle>
            <a:lvl1pPr algn="l">
              <a:defRPr sz="5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97210"/>
            <a:ext cx="11161713" cy="202441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161713" cy="58972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352743"/>
            <a:ext cx="11161713" cy="26405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848380"/>
            <a:ext cx="11161713" cy="589720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014" tIns="54507" rIns="109014" bIns="5450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8998" y="5050259"/>
            <a:ext cx="7949560" cy="1320270"/>
          </a:xfrm>
          <a:prstGeom prst="rect">
            <a:avLst/>
          </a:prstGeom>
          <a:effectLst/>
        </p:spPr>
        <p:txBody>
          <a:bodyPr vert="horz" lIns="109014" tIns="54507" rIns="109014" bIns="54507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5214" y="845830"/>
            <a:ext cx="7813199" cy="4013623"/>
          </a:xfrm>
          <a:prstGeom prst="rect">
            <a:avLst/>
          </a:prstGeom>
        </p:spPr>
        <p:txBody>
          <a:bodyPr vert="horz" lIns="109014" tIns="54507" rIns="109014" bIns="545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4157" y="7129465"/>
            <a:ext cx="3069471" cy="421753"/>
          </a:xfrm>
          <a:prstGeom prst="rect">
            <a:avLst/>
          </a:prstGeom>
        </p:spPr>
        <p:txBody>
          <a:bodyPr vert="horz" lIns="109014" tIns="54507" rIns="109014" bIns="54507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733AC8-D837-4555-B0E5-B613FBE678B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085" y="7129465"/>
            <a:ext cx="4092630" cy="421753"/>
          </a:xfrm>
          <a:prstGeom prst="rect">
            <a:avLst/>
          </a:prstGeom>
        </p:spPr>
        <p:txBody>
          <a:bodyPr vert="horz" lIns="109014" tIns="54507" rIns="109014" bIns="54507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0713" y="7129465"/>
            <a:ext cx="2232343" cy="421753"/>
          </a:xfrm>
          <a:prstGeom prst="rect">
            <a:avLst/>
          </a:prstGeom>
        </p:spPr>
        <p:txBody>
          <a:bodyPr vert="horz" lIns="109014" tIns="54507" rIns="109014" bIns="54507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266410-725D-4BA0-B32B-9CDA50D83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81551" indent="-381551" algn="r" defTabSz="109014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2537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4086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81130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08174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57020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84063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43811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25362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85110" indent="-218029" algn="l" defTabSz="1090144" rtl="0" eaLnBrk="1" latinLnBrk="0" hangingPunct="1">
        <a:spcBef>
          <a:spcPct val="20000"/>
        </a:spcBef>
        <a:spcAft>
          <a:spcPts val="35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072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144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216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290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362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434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5506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0579" algn="l" defTabSz="10901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88747" y="5331038"/>
            <a:ext cx="5241369" cy="1213070"/>
          </a:xfrm>
          <a:prstGeom prst="rect">
            <a:avLst/>
          </a:prstGeom>
          <a:noFill/>
        </p:spPr>
        <p:txBody>
          <a:bodyPr wrap="square" lIns="104055" tIns="52029" rIns="104055" bIns="52029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гимназии №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Андриянова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Викторовна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877" y="2543437"/>
            <a:ext cx="5761963" cy="944917"/>
          </a:xfrm>
          <a:prstGeom prst="rect">
            <a:avLst/>
          </a:prstGeom>
          <a:noFill/>
        </p:spPr>
        <p:txBody>
          <a:bodyPr wrap="none" lIns="93182" tIns="46591" rIns="93182" bIns="46591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5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Зож</a:t>
            </a:r>
            <a:r>
              <a:rPr lang="ru-RU" sz="5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на уроках</a:t>
            </a:r>
          </a:p>
        </p:txBody>
      </p:sp>
    </p:spTree>
    <p:extLst>
      <p:ext uri="{BB962C8B-B14F-4D97-AF65-F5344CB8AC3E}">
        <p14:creationId xmlns:p14="http://schemas.microsoft.com/office/powerpoint/2010/main" xmlns="" val="187238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split orient="vert" dir="in"/>
      </p:transition>
    </mc:Choice>
    <mc:Fallback>
      <p:transition spd="slow" advTm="0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160" y="7057156"/>
            <a:ext cx="6559766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Противосколиозные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пояса</a:t>
            </a: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976" y="720452"/>
            <a:ext cx="9002957" cy="633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426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5483" y="6982169"/>
            <a:ext cx="3209746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«Журавлик»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Администратор\Рабочий стол\Фотки детские по здоровью\P10309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19" y="644696"/>
            <a:ext cx="5381024" cy="40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Администратор\Рабочий стол\Фотки детские по здоровью\P10309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441" y="3592357"/>
            <a:ext cx="4739748" cy="35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774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37" y="432420"/>
            <a:ext cx="10540048" cy="1806368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500" b="1" i="1" spc="56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Делаем гимнастику </a:t>
            </a:r>
            <a:endParaRPr lang="ru-RU" sz="5500" b="1" i="1" spc="56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500" b="1" i="1" spc="56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500" b="1" i="1" spc="56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кистей рук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437" y="2708056"/>
            <a:ext cx="6258453" cy="420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24705" y="6908475"/>
            <a:ext cx="4451303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«Упругий мячик»</a:t>
            </a:r>
          </a:p>
        </p:txBody>
      </p:sp>
    </p:spTree>
    <p:extLst>
      <p:ext uri="{BB962C8B-B14F-4D97-AF65-F5344CB8AC3E}">
        <p14:creationId xmlns:p14="http://schemas.microsoft.com/office/powerpoint/2010/main" xmlns="" val="116184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067" y="7129550"/>
            <a:ext cx="5654647" cy="720627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Обычный карандаш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352" y="3592357"/>
            <a:ext cx="5270274" cy="353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47" y="1013152"/>
            <a:ext cx="5270278" cy="353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498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424" y="864466"/>
            <a:ext cx="8224849" cy="552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4903" y="6552553"/>
            <a:ext cx="5516403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Берёзовые тренажёры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2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7850" y="7055859"/>
            <a:ext cx="4721570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«Коврик – травка»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392" y="718689"/>
            <a:ext cx="9442127" cy="633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30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2500" y="7055860"/>
            <a:ext cx="2321298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«Ёжики»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Администратор\Рабочий стол\Фотки детские по здоровью\P1030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4887" y="939461"/>
            <a:ext cx="5901114" cy="4400264"/>
          </a:xfrm>
          <a:prstGeom prst="rect">
            <a:avLst/>
          </a:prstGeom>
        </p:spPr>
      </p:pic>
      <p:pic>
        <p:nvPicPr>
          <p:cNvPr id="4" name="Picture 2" descr="C:\Documents and Settings\Администратор\Рабочий стол\Фотки детские по здоровью\P10309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72140" y="3139593"/>
            <a:ext cx="5214987" cy="39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6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949" y="644695"/>
            <a:ext cx="8124619" cy="1806368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500" b="1" i="1" spc="56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Выполняем упражнения для глаз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29" y="2576701"/>
            <a:ext cx="5562803" cy="37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Содержимое 3" descr="Описание: DSC_801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220" y="2544647"/>
            <a:ext cx="4631464" cy="376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4028" y="6466325"/>
            <a:ext cx="10340657" cy="720627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Очки тренажёры профессора Фёдорова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280987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379" y="4967736"/>
            <a:ext cx="4318492" cy="1336180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Гимнастика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глаз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29" y="939461"/>
            <a:ext cx="6001971" cy="402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7662" y="3199821"/>
            <a:ext cx="5268255" cy="35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93222" y="6735656"/>
            <a:ext cx="4318492" cy="720627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Пальминг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62701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5084" y="6985148"/>
            <a:ext cx="4506448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Волшебная рамка</a:t>
            </a:r>
          </a:p>
        </p:txBody>
      </p:sp>
      <p:pic>
        <p:nvPicPr>
          <p:cNvPr id="6" name="Содержимое 3" descr="C:\Documents and Settings\Администратор\Рабочий стол\Фотки детские по здоровью\P1030917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4029" y="1160535"/>
            <a:ext cx="5984045" cy="3942992"/>
          </a:xfrm>
          <a:prstGeom prst="rect">
            <a:avLst/>
          </a:prstGeom>
        </p:spPr>
      </p:pic>
      <p:pic>
        <p:nvPicPr>
          <p:cNvPr id="7" name="Picture 2" descr="C:\Documents and Settings\Администратор\Рабочий стол\Фотки детские по здоровью\P10309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22105" y="3132030"/>
            <a:ext cx="5709192" cy="392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32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328" y="1584548"/>
            <a:ext cx="9754550" cy="1397736"/>
          </a:xfrm>
          <a:prstGeom prst="rect">
            <a:avLst/>
          </a:prstGeom>
          <a:noFill/>
        </p:spPr>
        <p:txBody>
          <a:bodyPr wrap="none" lIns="104055" tIns="52029" rIns="104055" bIns="52029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325168" indent="-325168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Стремиться поддерживать работоспособность на уроках.</a:t>
            </a:r>
          </a:p>
          <a:p>
            <a:pPr marL="325168" indent="-325168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Вызвать у обучающихся интерес к здоровому образу жизни.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968" y="4000499"/>
            <a:ext cx="8268117" cy="1397736"/>
          </a:xfrm>
          <a:prstGeom prst="rect">
            <a:avLst/>
          </a:prstGeom>
          <a:noFill/>
        </p:spPr>
        <p:txBody>
          <a:bodyPr wrap="none" lIns="104055" tIns="52029" rIns="104055" bIns="52029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Научить обучающихся доступным физкультурным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знаниям, двигательным умением и навыкам.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88515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213" y="764416"/>
            <a:ext cx="10247269" cy="1635336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i="1" spc="56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простудных заболеваний</a:t>
            </a:r>
            <a:endParaRPr lang="ru-RU" sz="3100" b="1" i="1" spc="56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510" y="2435076"/>
            <a:ext cx="7150307" cy="442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9641" y="6858573"/>
            <a:ext cx="4418089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Аромамедальоны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59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24" y="5139879"/>
            <a:ext cx="5123635" cy="1767068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</a:bodyPr>
          <a:lstStyle/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Аромалампы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 маслом эвкалипта, цитруса, чайного дерева</a:t>
            </a: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24" y="1234226"/>
            <a:ext cx="5123634" cy="3815180"/>
          </a:xfrm>
          <a:prstGeom prst="rect">
            <a:avLst/>
          </a:prstGeom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41996" y="1236252"/>
            <a:ext cx="4771376" cy="38131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41995" y="5328861"/>
            <a:ext cx="4733436" cy="1767068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 цветочный аромат для здоровья просто клад!</a:t>
            </a:r>
          </a:p>
        </p:txBody>
      </p:sp>
    </p:spTree>
    <p:extLst>
      <p:ext uri="{BB962C8B-B14F-4D97-AF65-F5344CB8AC3E}">
        <p14:creationId xmlns:p14="http://schemas.microsoft.com/office/powerpoint/2010/main" xmlns="" val="249069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272" y="4824908"/>
            <a:ext cx="5862818" cy="1336180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Прогулки на свежем воздухе</a:t>
            </a: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6150" y="1234229"/>
            <a:ext cx="4964500" cy="37582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6547" y="6171558"/>
            <a:ext cx="6385192" cy="1354950"/>
          </a:xfrm>
          <a:prstGeom prst="rect">
            <a:avLst/>
          </a:prstGeom>
        </p:spPr>
        <p:txBody>
          <a:bodyPr wrap="square" lIns="93182" tIns="46591" rIns="93182" bIns="46591">
            <a:spAutoFit/>
          </a:bodyPr>
          <a:lstStyle/>
          <a:p>
            <a:pPr>
              <a:lnSpc>
                <a:spcPct val="115000"/>
              </a:lnSpc>
              <a:spcAft>
                <a:spcPts val="1018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Здоровье беречь мы обязаны сами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18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Своей головой и своими руками!</a:t>
            </a:r>
            <a:endParaRPr lang="ru-RU" sz="3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52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467" y="288404"/>
            <a:ext cx="10210671" cy="870988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900" b="1" i="1" spc="56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Мудрые мысли о здоровье</a:t>
            </a:r>
            <a:endParaRPr lang="ru-RU" sz="3100" b="1" i="1" spc="56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717" y="1159392"/>
            <a:ext cx="10174074" cy="6491438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 кого есть здоровье, есть и надежда, а у кого есть надежда – есть всё.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/арабская пословица/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Человек, которому некогда позаботиться о своём здоровье, подобен ремесленнику, которому некогда наточить свои инструменты.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/И. Мюллер/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Здоровье так же заразительно, как и болезнь.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/Р. Роллан/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Здоровый нищий счастливее больного короля.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/А. Шопенгауэр/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Всякое неповиновение законам здоровья есть физический грех.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/Г. Спенсер/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Первое богатство – это здоровье.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/Р. </a:t>
            </a:r>
            <a:r>
              <a:rPr lang="ru-RU" sz="1700" b="1" cap="all" dirty="0" err="1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Эмерсон</a:t>
            </a:r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Встав из-за стола голодным –Вы наелись, если Вы встаёте наевшись – Вы переели, если встаёте переевши – Вы отравились.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/А. Чехов/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Человек копает себе могилу ножом и вилкой.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/старинная пословица/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Чревоугодие уничтожает больше, чем меч.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/античный афоризм/</a:t>
            </a:r>
          </a:p>
          <a:p>
            <a:pPr algn="ctr"/>
            <a:r>
              <a:rPr lang="ru-RU" sz="1900" b="1" i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Гимнастика удлиняет молодость человека.</a:t>
            </a:r>
          </a:p>
          <a:p>
            <a:pPr algn="ctr"/>
            <a:r>
              <a:rPr lang="ru-RU" sz="1700" b="1" cap="all" dirty="0">
                <a:ln w="0"/>
                <a:solidFill>
                  <a:srgbClr val="7030A0"/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/Д. Локк/</a:t>
            </a:r>
          </a:p>
          <a:p>
            <a:pPr algn="ctr"/>
            <a:endParaRPr lang="ru-RU" sz="1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28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08" y="865770"/>
            <a:ext cx="3513349" cy="2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" y="2401252"/>
            <a:ext cx="11161712" cy="1915980"/>
          </a:xfrm>
          <a:prstGeom prst="rect">
            <a:avLst/>
          </a:prstGeom>
          <a:noFill/>
        </p:spPr>
        <p:txBody>
          <a:bodyPr wrap="none" lIns="93182" tIns="46591" rIns="93182" bIns="46591">
            <a:prstTxWarp prst="textFadeUp">
              <a:avLst>
                <a:gd name="adj" fmla="val 410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3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</a:t>
            </a:r>
          </a:p>
          <a:p>
            <a:pPr algn="ctr"/>
            <a:r>
              <a:rPr lang="ru-RU" sz="203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желаем всем- крепкого здоровья!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708" y="865770"/>
            <a:ext cx="3715177" cy="2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05" y="4550346"/>
            <a:ext cx="4233554" cy="28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F:\Работа\печать\питание ирина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48910" y="4550346"/>
            <a:ext cx="6001971" cy="28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008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120" y="571003"/>
            <a:ext cx="10210671" cy="474406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6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400" b="1" i="1" spc="56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Список использованных </a:t>
            </a:r>
            <a:r>
              <a:rPr lang="ru-RU" sz="2400" b="1" i="1" spc="56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печатных источников:</a:t>
            </a:r>
            <a:endParaRPr lang="ru-RU" sz="2400" b="1" i="1" spc="56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716" y="1513799"/>
            <a:ext cx="10174074" cy="4698639"/>
          </a:xfrm>
          <a:prstGeom prst="rect">
            <a:avLst/>
          </a:prstGeom>
          <a:noFill/>
        </p:spPr>
        <p:txBody>
          <a:bodyPr wrap="square" lIns="104055" tIns="52029" rIns="104055" bIns="52029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1900" b="1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А</a:t>
            </a:r>
            <a:r>
              <a:rPr lang="ru-RU" sz="1900" b="1" i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Н. </a:t>
            </a:r>
            <a:r>
              <a:rPr lang="ru-RU" sz="1900" b="1" i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Маюров</a:t>
            </a:r>
            <a:r>
              <a:rPr lang="ru-RU" sz="1900" b="1" i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В здоровом теле – здоровый дух</a:t>
            </a:r>
            <a:r>
              <a:rPr lang="ru-RU" sz="19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                </a:t>
            </a:r>
            <a:r>
              <a:rPr lang="ru-RU" sz="17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Москва, </a:t>
            </a:r>
            <a:r>
              <a:rPr lang="ru-RU" sz="17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sz="13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01600" dist="25400" sx="4000" sy="4000" algn="ctr" rotWithShape="0">
                    <a:schemeClr val="accent6">
                      <a:lumMod val="50000"/>
                      <a:alpha val="0"/>
                    </a:schemeClr>
                  </a:outerShdw>
                  <a:reflection blurRad="12700" endPos="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91197" indent="-291197">
              <a:lnSpc>
                <a:spcPct val="150000"/>
              </a:lnSpc>
              <a:buFontTx/>
              <a:buChar char="-"/>
            </a:pPr>
            <a:endParaRPr lang="ru-RU" sz="17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01600" dist="25400" sx="4000" sy="4000" algn="ctr" rotWithShape="0">
                  <a:schemeClr val="accent6">
                    <a:lumMod val="50000"/>
                    <a:alpha val="0"/>
                  </a:schemeClr>
                </a:outerShdw>
                <a:reflection blurRad="12700" endPos="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291197" indent="-291197">
              <a:lnSpc>
                <a:spcPct val="150000"/>
              </a:lnSpc>
              <a:buFontTx/>
              <a:buChar char="-"/>
            </a:pPr>
            <a:endParaRPr lang="ru-RU" sz="17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01600" dist="25400" sx="4000" sy="4000" algn="ctr" rotWithShape="0">
                  <a:schemeClr val="accent6">
                    <a:lumMod val="50000"/>
                    <a:alpha val="0"/>
                  </a:schemeClr>
                </a:outerShdw>
                <a:reflection blurRad="12700" endPos="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Г.К</a:t>
            </a:r>
            <a:r>
              <a:rPr lang="ru-RU" sz="19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Зайцев. Твоё здоровье.                                                   </a:t>
            </a:r>
            <a:r>
              <a:rPr lang="ru-RU" sz="16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С.-Петербург, </a:t>
            </a:r>
            <a:r>
              <a:rPr lang="ru-RU" sz="1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2012г</a:t>
            </a:r>
            <a:r>
              <a:rPr lang="ru-RU" sz="16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91197" indent="-291197">
              <a:lnSpc>
                <a:spcPct val="150000"/>
              </a:lnSpc>
              <a:buFontTx/>
              <a:buChar char="-"/>
            </a:pPr>
            <a:endParaRPr lang="ru-RU" sz="16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291197" indent="-291197">
              <a:lnSpc>
                <a:spcPct val="150000"/>
              </a:lnSpc>
              <a:buFontTx/>
              <a:buChar char="-"/>
            </a:pPr>
            <a:endParaRPr lang="ru-RU" sz="16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3. И.Л</a:t>
            </a:r>
            <a:r>
              <a:rPr lang="ru-RU" sz="19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Чупаха</a:t>
            </a:r>
            <a:r>
              <a:rPr lang="ru-RU" sz="19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Е.З. </a:t>
            </a:r>
            <a:r>
              <a:rPr lang="ru-RU" sz="19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Пужаева</a:t>
            </a:r>
            <a:r>
              <a:rPr lang="ru-RU" sz="19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cap="all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9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технологии в </a:t>
            </a:r>
          </a:p>
          <a:p>
            <a:pPr>
              <a:lnSpc>
                <a:spcPct val="150000"/>
              </a:lnSpc>
            </a:pPr>
            <a:r>
              <a:rPr lang="ru-RU" sz="19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образовательно – воспитательном процессе.     </a:t>
            </a:r>
          </a:p>
          <a:p>
            <a:pPr marL="291197" indent="-291197">
              <a:lnSpc>
                <a:spcPct val="150000"/>
              </a:lnSpc>
              <a:buFontTx/>
              <a:buChar char="-"/>
            </a:pPr>
            <a:endParaRPr lang="ru-RU" sz="19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600" b="1" cap="all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4. В. </a:t>
            </a:r>
            <a:r>
              <a:rPr lang="ru-RU" sz="19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Жужинов</a:t>
            </a:r>
            <a:r>
              <a:rPr lang="ru-RU" sz="19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650 гимнастических упражнений.               </a:t>
            </a:r>
            <a:r>
              <a:rPr lang="ru-RU" sz="1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М., 2011г.</a:t>
            </a:r>
            <a:endParaRPr lang="ru-RU" sz="17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30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642" y="1374903"/>
            <a:ext cx="10938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Современное состояние общества, высокие темпы его развития предъявляют всё новые более высокие требования к человеку и его здоровью.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данного вопроса подтверждают статистические показатели: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Физиологически зрелыми рождаются не более 14% детей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25-35% первоклассников уже имеют хронические заболевания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90-92% выпускников школ ещё не знают, что больны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8-10% выпускников считаются здоровыми.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Кризисные изменения в обществе способствуют изменению мотивации образовательной деятельности у детей разного возраста, снижают их творческую активность, замедляют их физическое и психическое развитие, вызывают отклонение в социальном поведении.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8" y="204418"/>
            <a:ext cx="11154096" cy="966849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6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и практическая значимость формирования культуры здорового образа жизни на уроках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spc="56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24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304" y="360412"/>
            <a:ext cx="1008112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силу этих причин проблемы сохранения здоровья детей становятся особенно актуальными, особенно в области образования.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Значимость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данного вопроса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выполнении следующих положений: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овладение знаниями, умениями по культуре здоровья; раскрытие резервных возможностей 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педагогов, школьников, родителей в осуществлении ЗОЖ.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всех участников педагогического процесса, социума к непосредственному и созидательному участию в целенаправленной деятельности по оздоровлению своего организма, по формированию здоровых привычек, планированию оптимальной учебной нагрузки.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6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97" y="718385"/>
            <a:ext cx="9808099" cy="1856882"/>
          </a:xfrm>
          <a:prstGeom prst="rect">
            <a:avLst/>
          </a:prstGeom>
          <a:noFill/>
        </p:spPr>
        <p:txBody>
          <a:bodyPr wrap="square" lIns="93182" tIns="46591" rIns="93182" bIns="465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Я здоровье сберегу –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Сам себе я помогу!</a:t>
            </a:r>
          </a:p>
          <a:p>
            <a:pPr>
              <a:lnSpc>
                <a:spcPct val="115000"/>
              </a:lnSpc>
            </a:pPr>
            <a:r>
              <a:rPr lang="ru-RU" sz="3700" b="1" i="1" dirty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Наши </a:t>
            </a:r>
            <a:r>
              <a:rPr lang="ru-RU" sz="3700" b="1" i="1" dirty="0" err="1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здоровьесберегающие</a:t>
            </a:r>
            <a:r>
              <a:rPr lang="ru-RU" sz="3700" b="1" i="1" dirty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технологии</a:t>
            </a: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3252" y="5328964"/>
            <a:ext cx="3125260" cy="20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востановление со старого с системой\Root\ФлэхаЕ.В,\KINGSTON (I)\Фотки детские по здоровью\P10308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048" y="2769607"/>
            <a:ext cx="3113669" cy="20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востановление со старого с системой\Root\ФлэхаЕ.В,\KINGSTON (I)\Андриянова1\ГМО ФОТО\P10305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664" y="2799227"/>
            <a:ext cx="3095028" cy="46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36" y="2799227"/>
            <a:ext cx="3046096" cy="456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086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7272" y="538925"/>
            <a:ext cx="8124619" cy="736016"/>
          </a:xfrm>
          <a:prstGeom prst="rect">
            <a:avLst/>
          </a:prstGeom>
          <a:noFill/>
        </p:spPr>
        <p:txBody>
          <a:bodyPr wrap="square" lIns="104055" tIns="52029" rIns="104055" bIns="520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100" b="1" i="1" spc="56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Следим за правильной осанкой</a:t>
            </a:r>
            <a:endParaRPr lang="ru-RU" sz="6200" b="1" i="1" spc="56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120" y="1656556"/>
            <a:ext cx="7603734" cy="48721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6680" y="6769560"/>
            <a:ext cx="4349451" cy="709645"/>
          </a:xfrm>
          <a:prstGeom prst="rect">
            <a:avLst/>
          </a:prstGeom>
          <a:noFill/>
        </p:spPr>
        <p:txBody>
          <a:bodyPr wrap="none" lIns="93182" tIns="46591" rIns="93182" bIns="46591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«Весёлый мячик»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23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cover dir="lu"/>
      </p:transition>
    </mc:Choice>
    <mc:Fallback>
      <p:transition spd="slow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остановление со старого с системой\Root\ФлэхаЕ.В,\KINGSTON (I)\Андриянова1\ГМО ФОТО\P1030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88" y="484775"/>
            <a:ext cx="5400601" cy="37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9290" y="6777597"/>
            <a:ext cx="4491157" cy="709645"/>
          </a:xfrm>
          <a:prstGeom prst="rect">
            <a:avLst/>
          </a:prstGeom>
        </p:spPr>
        <p:txBody>
          <a:bodyPr wrap="none" lIns="93182" tIns="46591" rIns="93182" bIns="46591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Физкультминутки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904" y="3401875"/>
            <a:ext cx="47231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13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570" y="795086"/>
            <a:ext cx="8691055" cy="583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3068" y="6707551"/>
            <a:ext cx="4686060" cy="709645"/>
          </a:xfrm>
          <a:prstGeom prst="rect">
            <a:avLst/>
          </a:prstGeom>
        </p:spPr>
        <p:txBody>
          <a:bodyPr wrap="square" lIns="93182" tIns="46591" rIns="93182" bIns="46591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Мешочки с солью</a:t>
            </a:r>
          </a:p>
        </p:txBody>
      </p:sp>
    </p:spTree>
    <p:extLst>
      <p:ext uri="{BB962C8B-B14F-4D97-AF65-F5344CB8AC3E}">
        <p14:creationId xmlns:p14="http://schemas.microsoft.com/office/powerpoint/2010/main" xmlns="" val="75569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6390" y="6834784"/>
            <a:ext cx="5516403" cy="720627"/>
          </a:xfrm>
          <a:prstGeom prst="rect">
            <a:avLst/>
          </a:prstGeom>
          <a:noFill/>
        </p:spPr>
        <p:txBody>
          <a:bodyPr wrap="none" lIns="104055" tIns="52029" rIns="104055" bIns="52029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Берёзовые тренажёры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8494" y="2996101"/>
            <a:ext cx="5709192" cy="383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29" y="856604"/>
            <a:ext cx="5533162" cy="371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086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1724</TotalTime>
  <Words>570</Words>
  <Application>Microsoft Office PowerPoint</Application>
  <PresentationFormat>Произвольный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SajmCorp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Sajm</dc:creator>
  <cp:lastModifiedBy>User</cp:lastModifiedBy>
  <cp:revision>129</cp:revision>
  <cp:lastPrinted>2012-11-27T10:09:23Z</cp:lastPrinted>
  <dcterms:created xsi:type="dcterms:W3CDTF">2011-12-05T10:31:30Z</dcterms:created>
  <dcterms:modified xsi:type="dcterms:W3CDTF">2013-12-04T10:52:02Z</dcterms:modified>
</cp:coreProperties>
</file>