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7" r:id="rId2"/>
    <p:sldId id="258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8" autoAdjust="0"/>
    <p:restoredTop sz="89876" autoAdjust="0"/>
  </p:normalViewPr>
  <p:slideViewPr>
    <p:cSldViewPr>
      <p:cViewPr>
        <p:scale>
          <a:sx n="66" d="100"/>
          <a:sy n="66" d="100"/>
        </p:scale>
        <p:origin x="-1392" y="-72"/>
      </p:cViewPr>
      <p:guideLst>
        <p:guide orient="horz" pos="2160"/>
        <p:guide orient="horz" pos="11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C2550-3B30-4BBA-8D62-33C423B84FC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FD9E5-B5FF-4E7B-A893-416DD61D27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03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21"/>
            <a:ext cx="8229600" cy="388302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Наглядная геометрия, 6 класс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Урок по теме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Параллелограмм.</a:t>
            </a:r>
            <a:endParaRPr lang="ru-RU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Учитель математики Савичева Наталья Геннадьевна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ГБОУ Школа №109 СП в ФНКЦ ДГОИ им. Д. Рогачева</a:t>
            </a:r>
          </a:p>
          <a:p>
            <a:pPr algn="ctr">
              <a:buNone/>
            </a:pPr>
            <a:r>
              <a:rPr lang="ru-RU" sz="2400" dirty="0" smtClean="0"/>
              <a:t>Москва, 2015</a:t>
            </a:r>
            <a:endParaRPr lang="en-US" sz="2800" dirty="0"/>
          </a:p>
        </p:txBody>
      </p:sp>
      <p:pic>
        <p:nvPicPr>
          <p:cNvPr id="1026" name="Picture 2" descr="http://cs407717.vk.me/v407717407/54b4/G35h91ecF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259" y="4051302"/>
            <a:ext cx="3958044" cy="2798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37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Эксперимент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36" y="1600200"/>
            <a:ext cx="8345364" cy="4619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/>
              <a:t>Выводы</a:t>
            </a:r>
          </a:p>
          <a:p>
            <a:pPr marL="0" indent="0">
              <a:buNone/>
            </a:pPr>
            <a:r>
              <a:rPr lang="ru-RU" sz="2000" dirty="0" smtClean="0"/>
              <a:t>Диагональ </a:t>
            </a:r>
            <a:r>
              <a:rPr lang="ru-RU" sz="2000" dirty="0"/>
              <a:t>делит параллелограмм на два равных треугольника. </a:t>
            </a:r>
            <a:endParaRPr lang="ru-RU" sz="2000" dirty="0" smtClean="0"/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-4087" y="3330092"/>
            <a:ext cx="9332361" cy="3789400"/>
            <a:chOff x="-4087" y="3330092"/>
            <a:chExt cx="9332361" cy="3789400"/>
          </a:xfrm>
        </p:grpSpPr>
        <p:sp>
          <p:nvSpPr>
            <p:cNvPr id="35" name="Rectangle 28"/>
            <p:cNvSpPr>
              <a:spLocks noChangeArrowheads="1"/>
            </p:cNvSpPr>
            <p:nvPr/>
          </p:nvSpPr>
          <p:spPr bwMode="auto">
            <a:xfrm>
              <a:off x="825110" y="3330092"/>
              <a:ext cx="595986" cy="7105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endPara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-4087" y="6408979"/>
              <a:ext cx="595986" cy="7105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4349200" y="3330092"/>
              <a:ext cx="595986" cy="7105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endPara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25"/>
            <p:cNvSpPr>
              <a:spLocks noChangeArrowheads="1"/>
            </p:cNvSpPr>
            <p:nvPr/>
          </p:nvSpPr>
          <p:spPr bwMode="auto">
            <a:xfrm>
              <a:off x="3621925" y="6408979"/>
              <a:ext cx="595986" cy="7105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</a:t>
              </a:r>
              <a:endParaRPr kumimoji="0" lang="en-US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араллелограмм 33"/>
            <p:cNvSpPr/>
            <p:nvPr/>
          </p:nvSpPr>
          <p:spPr>
            <a:xfrm>
              <a:off x="354574" y="3879060"/>
              <a:ext cx="4022916" cy="2340312"/>
            </a:xfrm>
            <a:prstGeom prst="parallelogram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984658" y="3879060"/>
              <a:ext cx="2790372" cy="2340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354574" y="3879060"/>
              <a:ext cx="4022916" cy="2340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Овал 46"/>
            <p:cNvSpPr/>
            <p:nvPr/>
          </p:nvSpPr>
          <p:spPr>
            <a:xfrm>
              <a:off x="2366032" y="5003497"/>
              <a:ext cx="45719" cy="4571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20066" y="452526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28"/>
            <p:cNvSpPr>
              <a:spLocks noChangeArrowheads="1"/>
            </p:cNvSpPr>
            <p:nvPr/>
          </p:nvSpPr>
          <p:spPr bwMode="auto">
            <a:xfrm>
              <a:off x="5208198" y="3330092"/>
              <a:ext cx="595986" cy="7105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endPara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7"/>
            <p:cNvSpPr>
              <a:spLocks noChangeArrowheads="1"/>
            </p:cNvSpPr>
            <p:nvPr/>
          </p:nvSpPr>
          <p:spPr bwMode="auto">
            <a:xfrm>
              <a:off x="4379001" y="6408979"/>
              <a:ext cx="595986" cy="7105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8732288" y="3330092"/>
              <a:ext cx="595986" cy="7105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endPara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8005013" y="6408979"/>
              <a:ext cx="595986" cy="7105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</a:t>
              </a:r>
              <a:endParaRPr kumimoji="0" lang="en-US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араллелограмм 21"/>
            <p:cNvSpPr/>
            <p:nvPr/>
          </p:nvSpPr>
          <p:spPr>
            <a:xfrm>
              <a:off x="4737662" y="3879060"/>
              <a:ext cx="4022916" cy="2340312"/>
            </a:xfrm>
            <a:prstGeom prst="parallelogram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367746" y="3879060"/>
              <a:ext cx="2790372" cy="2340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4737662" y="3879060"/>
              <a:ext cx="4022916" cy="2340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6749120" y="5003497"/>
              <a:ext cx="45719" cy="4571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03154" y="4525260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Полилиния 7"/>
          <p:cNvSpPr/>
          <p:nvPr/>
        </p:nvSpPr>
        <p:spPr>
          <a:xfrm>
            <a:off x="952500" y="3878580"/>
            <a:ext cx="3429000" cy="2339340"/>
          </a:xfrm>
          <a:custGeom>
            <a:avLst/>
            <a:gdLst>
              <a:gd name="connsiteX0" fmla="*/ 0 w 3429000"/>
              <a:gd name="connsiteY0" fmla="*/ 0 h 2339340"/>
              <a:gd name="connsiteX1" fmla="*/ 3429000 w 3429000"/>
              <a:gd name="connsiteY1" fmla="*/ 0 h 2339340"/>
              <a:gd name="connsiteX2" fmla="*/ 2842260 w 3429000"/>
              <a:gd name="connsiteY2" fmla="*/ 2339340 h 2339340"/>
              <a:gd name="connsiteX3" fmla="*/ 0 w 3429000"/>
              <a:gd name="connsiteY3" fmla="*/ 0 h 233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339340">
                <a:moveTo>
                  <a:pt x="0" y="0"/>
                </a:moveTo>
                <a:lnTo>
                  <a:pt x="3429000" y="0"/>
                </a:lnTo>
                <a:lnTo>
                  <a:pt x="2842260" y="233934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59" name="Полилиния 58"/>
          <p:cNvSpPr/>
          <p:nvPr/>
        </p:nvSpPr>
        <p:spPr>
          <a:xfrm rot="10800000">
            <a:off x="341437" y="3879060"/>
            <a:ext cx="3429000" cy="2339340"/>
          </a:xfrm>
          <a:custGeom>
            <a:avLst/>
            <a:gdLst>
              <a:gd name="connsiteX0" fmla="*/ 0 w 3429000"/>
              <a:gd name="connsiteY0" fmla="*/ 0 h 2339340"/>
              <a:gd name="connsiteX1" fmla="*/ 3429000 w 3429000"/>
              <a:gd name="connsiteY1" fmla="*/ 0 h 2339340"/>
              <a:gd name="connsiteX2" fmla="*/ 2842260 w 3429000"/>
              <a:gd name="connsiteY2" fmla="*/ 2339340 h 2339340"/>
              <a:gd name="connsiteX3" fmla="*/ 0 w 3429000"/>
              <a:gd name="connsiteY3" fmla="*/ 0 h 2339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339340">
                <a:moveTo>
                  <a:pt x="0" y="0"/>
                </a:moveTo>
                <a:lnTo>
                  <a:pt x="3429000" y="0"/>
                </a:lnTo>
                <a:lnTo>
                  <a:pt x="2842260" y="233934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747260" y="3878580"/>
            <a:ext cx="4008120" cy="2346960"/>
          </a:xfrm>
          <a:custGeom>
            <a:avLst/>
            <a:gdLst>
              <a:gd name="connsiteX0" fmla="*/ 0 w 4008120"/>
              <a:gd name="connsiteY0" fmla="*/ 2346960 h 2346960"/>
              <a:gd name="connsiteX1" fmla="*/ 4008120 w 4008120"/>
              <a:gd name="connsiteY1" fmla="*/ 0 h 2346960"/>
              <a:gd name="connsiteX2" fmla="*/ 579120 w 4008120"/>
              <a:gd name="connsiteY2" fmla="*/ 0 h 2346960"/>
              <a:gd name="connsiteX3" fmla="*/ 0 w 4008120"/>
              <a:gd name="connsiteY3" fmla="*/ 2346960 h 234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8120" h="2346960">
                <a:moveTo>
                  <a:pt x="0" y="2346960"/>
                </a:moveTo>
                <a:lnTo>
                  <a:pt x="4008120" y="0"/>
                </a:lnTo>
                <a:lnTo>
                  <a:pt x="579120" y="0"/>
                </a:lnTo>
                <a:lnTo>
                  <a:pt x="0" y="234696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 rot="10800000">
            <a:off x="4752024" y="3879060"/>
            <a:ext cx="4008120" cy="2346960"/>
          </a:xfrm>
          <a:custGeom>
            <a:avLst/>
            <a:gdLst>
              <a:gd name="connsiteX0" fmla="*/ 0 w 4008120"/>
              <a:gd name="connsiteY0" fmla="*/ 2346960 h 2346960"/>
              <a:gd name="connsiteX1" fmla="*/ 4008120 w 4008120"/>
              <a:gd name="connsiteY1" fmla="*/ 0 h 2346960"/>
              <a:gd name="connsiteX2" fmla="*/ 579120 w 4008120"/>
              <a:gd name="connsiteY2" fmla="*/ 0 h 2346960"/>
              <a:gd name="connsiteX3" fmla="*/ 0 w 4008120"/>
              <a:gd name="connsiteY3" fmla="*/ 2346960 h 234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8120" h="2346960">
                <a:moveTo>
                  <a:pt x="0" y="2346960"/>
                </a:moveTo>
                <a:lnTo>
                  <a:pt x="4008120" y="0"/>
                </a:lnTo>
                <a:lnTo>
                  <a:pt x="579120" y="0"/>
                </a:lnTo>
                <a:lnTo>
                  <a:pt x="0" y="234696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Эксперимент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36" y="1600200"/>
            <a:ext cx="8345364" cy="4619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/>
              <a:t>Выводы</a:t>
            </a:r>
          </a:p>
          <a:p>
            <a:pPr marL="0" indent="0">
              <a:buNone/>
            </a:pPr>
            <a:r>
              <a:rPr lang="ru-RU" sz="2000" dirty="0" smtClean="0"/>
              <a:t>Диагонали точкой пересечения делятся пополам.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3106271" y="3175468"/>
            <a:ext cx="595986" cy="710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2277074" y="6254355"/>
            <a:ext cx="595986" cy="710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6630361" y="3175468"/>
            <a:ext cx="595986" cy="710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903086" y="6254355"/>
            <a:ext cx="595986" cy="710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endParaRPr kumimoji="0" lang="en-US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араллелограмм 33"/>
          <p:cNvSpPr/>
          <p:nvPr/>
        </p:nvSpPr>
        <p:spPr>
          <a:xfrm>
            <a:off x="2635735" y="3724436"/>
            <a:ext cx="4022916" cy="2340312"/>
          </a:xfrm>
          <a:prstGeom prst="parallelogram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3265819" y="3724436"/>
            <a:ext cx="2790372" cy="234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635735" y="3724436"/>
            <a:ext cx="4022916" cy="234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647193" y="484887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4601227" y="43706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671880" y="4059084"/>
            <a:ext cx="1740605" cy="1467344"/>
            <a:chOff x="3671880" y="4059084"/>
            <a:chExt cx="1740605" cy="1467344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3671880" y="4059084"/>
              <a:ext cx="120389" cy="117164"/>
              <a:chOff x="3671880" y="4059084"/>
              <a:chExt cx="120389" cy="117164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flipH="1">
                <a:off x="3671880" y="4059084"/>
                <a:ext cx="90012" cy="9001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3702257" y="4086236"/>
                <a:ext cx="90012" cy="9001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29"/>
            <p:cNvGrpSpPr/>
            <p:nvPr/>
          </p:nvGrpSpPr>
          <p:grpSpPr>
            <a:xfrm>
              <a:off x="5292096" y="5409264"/>
              <a:ext cx="120389" cy="117164"/>
              <a:chOff x="3671880" y="4059084"/>
              <a:chExt cx="120389" cy="117164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flipH="1">
                <a:off x="3671880" y="4059084"/>
                <a:ext cx="90012" cy="9001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H="1">
                <a:off x="3702257" y="4086236"/>
                <a:ext cx="90012" cy="9001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Группа 35"/>
          <p:cNvGrpSpPr/>
          <p:nvPr/>
        </p:nvGrpSpPr>
        <p:grpSpPr>
          <a:xfrm rot="17389546">
            <a:off x="3824280" y="4122927"/>
            <a:ext cx="1740605" cy="1467345"/>
            <a:chOff x="3671880" y="4059083"/>
            <a:chExt cx="1740605" cy="1467345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flipH="1">
              <a:off x="3671880" y="4059083"/>
              <a:ext cx="90012" cy="900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>
              <a:off x="5322473" y="5436416"/>
              <a:ext cx="90012" cy="900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53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Построение </a:t>
            </a:r>
            <a:r>
              <a:rPr lang="ru-RU" dirty="0">
                <a:solidFill>
                  <a:schemeClr val="tx2"/>
                </a:solidFill>
              </a:rPr>
              <a:t>параллелограмма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" name="Рисунок 57" descr="D:\Documents and Settings\Dmitry.Savichev\My Documents\My Pictures\Мои сканированные изображения\2014-06 (июн)\сканирование00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232" y="1572927"/>
            <a:ext cx="6120335" cy="473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59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Виды параллелограммов и их свойства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25" descr="D:\Documents and Settings\Dmitry.Savichev\My Documents\My Pictures\Мои сканированные изображения\2014-06 (июн)\Untitled-1 copy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38748"/>
            <a:ext cx="8816549" cy="513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15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Виды параллелограммов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и их свойства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1436" y="2140272"/>
            <a:ext cx="8345364" cy="46191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Прямоугольник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– это параллелограмм, у которого все углы прямые.</a:t>
            </a:r>
          </a:p>
          <a:p>
            <a:r>
              <a:rPr lang="ru-RU" sz="2400" b="1" dirty="0">
                <a:solidFill>
                  <a:srgbClr val="C00000"/>
                </a:solidFill>
              </a:rPr>
              <a:t>Ромб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– это параллелограмм, у которого все стороны равны.</a:t>
            </a:r>
          </a:p>
          <a:p>
            <a:r>
              <a:rPr lang="ru-RU" sz="2400" dirty="0"/>
              <a:t>Диагонали ромба, кроме свойств, присущих всем параллелограммам, обладают еще одним: они перпендикулярны друг другу.</a:t>
            </a:r>
          </a:p>
        </p:txBody>
      </p:sp>
    </p:spTree>
    <p:extLst>
      <p:ext uri="{BB962C8B-B14F-4D97-AF65-F5344CB8AC3E}">
        <p14:creationId xmlns:p14="http://schemas.microsoft.com/office/powerpoint/2010/main" val="36236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Виды параллелограммов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и их свойства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1436" y="1600200"/>
            <a:ext cx="8345364" cy="46191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Квадрат – очень интересный четырехугольник. Ему можно дать несколько определений.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У квадрата, как и у ромба, все стороны равны. Только еще </a:t>
            </a:r>
            <a:r>
              <a:rPr lang="ru-RU" sz="2400" dirty="0" smtClean="0"/>
              <a:t>и все </a:t>
            </a:r>
            <a:r>
              <a:rPr lang="ru-RU" sz="2400" dirty="0"/>
              <a:t>углы прямые. Значит, </a:t>
            </a:r>
            <a:r>
              <a:rPr lang="ru-RU" sz="2400" b="1" dirty="0">
                <a:solidFill>
                  <a:srgbClr val="C00000"/>
                </a:solidFill>
              </a:rPr>
              <a:t>квадрат – это ромб с прямыми углами.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У квадрата, как и у прямоугольника, все углы прямые. Только еще </a:t>
            </a:r>
            <a:r>
              <a:rPr lang="ru-RU" sz="2400" dirty="0" smtClean="0"/>
              <a:t>и все </a:t>
            </a:r>
            <a:r>
              <a:rPr lang="ru-RU" sz="2400" dirty="0"/>
              <a:t>стороны равны. Значит, </a:t>
            </a:r>
            <a:r>
              <a:rPr lang="ru-RU" sz="2400" b="1" dirty="0">
                <a:solidFill>
                  <a:srgbClr val="C00000"/>
                </a:solidFill>
              </a:rPr>
              <a:t>квадрат – это прямоугольник, у которого все стороны равны.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У квадрата, как и у параллелограмма, стороны попарно параллельны. Только еще </a:t>
            </a:r>
            <a:r>
              <a:rPr lang="ru-RU" sz="2400" dirty="0" smtClean="0"/>
              <a:t>и все </a:t>
            </a:r>
            <a:r>
              <a:rPr lang="ru-RU" sz="2400" dirty="0"/>
              <a:t>они равны, и все углы прямые. Значит, </a:t>
            </a:r>
            <a:r>
              <a:rPr lang="ru-RU" sz="2400" b="1" dirty="0">
                <a:solidFill>
                  <a:srgbClr val="C00000"/>
                </a:solidFill>
              </a:rPr>
              <a:t>квадрат – это параллелограмм с прямыми углами, у которого все стороны равны.</a:t>
            </a:r>
          </a:p>
        </p:txBody>
      </p:sp>
    </p:spTree>
    <p:extLst>
      <p:ext uri="{BB962C8B-B14F-4D97-AF65-F5344CB8AC3E}">
        <p14:creationId xmlns:p14="http://schemas.microsoft.com/office/powerpoint/2010/main" val="37395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Параллелограмм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04"/>
          </a:xfrm>
        </p:spPr>
        <p:txBody>
          <a:bodyPr/>
          <a:lstStyle/>
          <a:p>
            <a:r>
              <a:rPr lang="ru-RU" dirty="0"/>
              <a:t>Проведем две пары параллельных прямых следующим образом. </a:t>
            </a:r>
            <a:r>
              <a:rPr lang="en-US" dirty="0"/>
              <a:t>m</a:t>
            </a:r>
            <a:r>
              <a:rPr lang="ru-RU" dirty="0"/>
              <a:t>||</a:t>
            </a:r>
            <a:r>
              <a:rPr lang="en-US" dirty="0"/>
              <a:t>n</a:t>
            </a:r>
            <a:r>
              <a:rPr lang="ru-RU" dirty="0"/>
              <a:t>, </a:t>
            </a:r>
            <a:r>
              <a:rPr lang="en-US" dirty="0"/>
              <a:t>k</a:t>
            </a:r>
            <a:r>
              <a:rPr lang="ru-RU" dirty="0"/>
              <a:t>||</a:t>
            </a:r>
            <a:r>
              <a:rPr lang="en-US" dirty="0"/>
              <a:t>l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AutoShape 10"/>
          <p:cNvSpPr>
            <a:spLocks noChangeAspect="1" noChangeArrowheads="1" noTextEdit="1"/>
          </p:cNvSpPr>
          <p:nvPr/>
        </p:nvSpPr>
        <p:spPr bwMode="auto">
          <a:xfrm>
            <a:off x="2017111" y="2922588"/>
            <a:ext cx="4311698" cy="275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7" name="AutoShape 9"/>
          <p:cNvSpPr>
            <a:spLocks noChangeShapeType="1"/>
          </p:cNvSpPr>
          <p:nvPr/>
        </p:nvSpPr>
        <p:spPr bwMode="auto">
          <a:xfrm>
            <a:off x="2952289" y="3749078"/>
            <a:ext cx="3136407" cy="11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8" name="AutoShape 8"/>
          <p:cNvSpPr>
            <a:spLocks noChangeShapeType="1"/>
          </p:cNvSpPr>
          <p:nvPr/>
        </p:nvSpPr>
        <p:spPr bwMode="auto">
          <a:xfrm>
            <a:off x="2590396" y="5076749"/>
            <a:ext cx="3136407" cy="11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9" name="AutoShape 7"/>
          <p:cNvSpPr>
            <a:spLocks noChangeShapeType="1"/>
          </p:cNvSpPr>
          <p:nvPr/>
        </p:nvSpPr>
        <p:spPr bwMode="auto">
          <a:xfrm flipH="1">
            <a:off x="3157936" y="3369743"/>
            <a:ext cx="603155" cy="19656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0" name="AutoShape 6"/>
          <p:cNvSpPr>
            <a:spLocks noChangeShapeType="1"/>
          </p:cNvSpPr>
          <p:nvPr/>
        </p:nvSpPr>
        <p:spPr bwMode="auto">
          <a:xfrm flipH="1">
            <a:off x="4984635" y="3369743"/>
            <a:ext cx="603155" cy="19656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382451" y="3507683"/>
            <a:ext cx="396359" cy="4138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endParaRPr kumimoji="0" lang="en-US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088341" y="4835354"/>
            <a:ext cx="396359" cy="4138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US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553146" y="2955923"/>
            <a:ext cx="396359" cy="4138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endParaRPr kumimoji="0" lang="en-US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30444" y="2955923"/>
            <a:ext cx="396359" cy="4138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endParaRPr kumimoji="0" lang="en-US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7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Параллелограмм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9244"/>
          </a:xfrm>
        </p:spPr>
        <p:txBody>
          <a:bodyPr>
            <a:normAutofit/>
          </a:bodyPr>
          <a:lstStyle/>
          <a:p>
            <a:r>
              <a:rPr lang="ru-RU" dirty="0"/>
              <a:t>Рассмотрим образовавшийся при этом четырехугольник ABCD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Его стороны попарно параллельны: </a:t>
            </a:r>
            <a:r>
              <a:rPr lang="en-US" dirty="0"/>
              <a:t>AB</a:t>
            </a:r>
            <a:r>
              <a:rPr lang="ru-RU" dirty="0"/>
              <a:t>||</a:t>
            </a:r>
            <a:r>
              <a:rPr lang="en-US" dirty="0"/>
              <a:t>CD</a:t>
            </a:r>
            <a:r>
              <a:rPr lang="ru-RU" dirty="0"/>
              <a:t>, </a:t>
            </a:r>
            <a:r>
              <a:rPr lang="en-US" dirty="0"/>
              <a:t>BC</a:t>
            </a:r>
            <a:r>
              <a:rPr lang="ru-RU" dirty="0"/>
              <a:t>||</a:t>
            </a:r>
            <a:r>
              <a:rPr lang="en-US" dirty="0"/>
              <a:t>AD</a:t>
            </a:r>
            <a:r>
              <a:rPr lang="ru-RU" dirty="0"/>
              <a:t>. 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AutoShape 37"/>
          <p:cNvSpPr>
            <a:spLocks noChangeAspect="1" noChangeArrowheads="1" noTextEdit="1"/>
          </p:cNvSpPr>
          <p:nvPr/>
        </p:nvSpPr>
        <p:spPr bwMode="auto">
          <a:xfrm>
            <a:off x="2613337" y="2939018"/>
            <a:ext cx="4222126" cy="270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grpSp>
        <p:nvGrpSpPr>
          <p:cNvPr id="44" name="Группа 43"/>
          <p:cNvGrpSpPr/>
          <p:nvPr/>
        </p:nvGrpSpPr>
        <p:grpSpPr>
          <a:xfrm>
            <a:off x="2731228" y="3369743"/>
            <a:ext cx="3223126" cy="2161189"/>
            <a:chOff x="3274837" y="3326231"/>
            <a:chExt cx="3223126" cy="2161189"/>
          </a:xfrm>
        </p:grpSpPr>
        <p:sp>
          <p:nvSpPr>
            <p:cNvPr id="40" name="Rectangle 28"/>
            <p:cNvSpPr>
              <a:spLocks noChangeArrowheads="1"/>
            </p:cNvSpPr>
            <p:nvPr/>
          </p:nvSpPr>
          <p:spPr bwMode="auto">
            <a:xfrm>
              <a:off x="3814837" y="3326231"/>
              <a:ext cx="388125" cy="4052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endPara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3274837" y="5082197"/>
              <a:ext cx="388125" cy="4052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6"/>
            <p:cNvSpPr>
              <a:spLocks noChangeArrowheads="1"/>
            </p:cNvSpPr>
            <p:nvPr/>
          </p:nvSpPr>
          <p:spPr bwMode="auto">
            <a:xfrm>
              <a:off x="6109838" y="3326231"/>
              <a:ext cx="388125" cy="4052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endPara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5"/>
            <p:cNvSpPr>
              <a:spLocks noChangeArrowheads="1"/>
            </p:cNvSpPr>
            <p:nvPr/>
          </p:nvSpPr>
          <p:spPr bwMode="auto">
            <a:xfrm>
              <a:off x="5636213" y="5082197"/>
              <a:ext cx="388125" cy="4052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</a:t>
              </a:r>
              <a:endParaRPr kumimoji="0" lang="en-US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AutoShape 10"/>
          <p:cNvSpPr>
            <a:spLocks noChangeAspect="1" noChangeArrowheads="1" noTextEdit="1"/>
          </p:cNvSpPr>
          <p:nvPr/>
        </p:nvSpPr>
        <p:spPr bwMode="auto">
          <a:xfrm>
            <a:off x="2017111" y="2922588"/>
            <a:ext cx="4311698" cy="275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46" name="AutoShape 9"/>
          <p:cNvSpPr>
            <a:spLocks noChangeShapeType="1"/>
          </p:cNvSpPr>
          <p:nvPr/>
        </p:nvSpPr>
        <p:spPr bwMode="auto">
          <a:xfrm>
            <a:off x="2952289" y="3749078"/>
            <a:ext cx="3136407" cy="11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47" name="AutoShape 8"/>
          <p:cNvSpPr>
            <a:spLocks noChangeShapeType="1"/>
          </p:cNvSpPr>
          <p:nvPr/>
        </p:nvSpPr>
        <p:spPr bwMode="auto">
          <a:xfrm>
            <a:off x="2590396" y="5076749"/>
            <a:ext cx="3136407" cy="11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48" name="AutoShape 7"/>
          <p:cNvSpPr>
            <a:spLocks noChangeShapeType="1"/>
          </p:cNvSpPr>
          <p:nvPr/>
        </p:nvSpPr>
        <p:spPr bwMode="auto">
          <a:xfrm flipH="1">
            <a:off x="3157936" y="3369743"/>
            <a:ext cx="603155" cy="19656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49" name="AutoShape 6"/>
          <p:cNvSpPr>
            <a:spLocks noChangeShapeType="1"/>
          </p:cNvSpPr>
          <p:nvPr/>
        </p:nvSpPr>
        <p:spPr bwMode="auto">
          <a:xfrm flipH="1">
            <a:off x="4984635" y="3369743"/>
            <a:ext cx="603155" cy="196564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/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2382451" y="3507683"/>
            <a:ext cx="396359" cy="4138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2088341" y="4835354"/>
            <a:ext cx="396359" cy="4138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en-US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3553146" y="2955923"/>
            <a:ext cx="396359" cy="4138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endParaRPr kumimoji="0" lang="en-US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5330444" y="2955923"/>
            <a:ext cx="396359" cy="4138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endParaRPr kumimoji="0" lang="en-US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2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Параллелограмм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9244"/>
          </a:xfrm>
        </p:spPr>
        <p:txBody>
          <a:bodyPr>
            <a:normAutofit/>
          </a:bodyPr>
          <a:lstStyle/>
          <a:p>
            <a:r>
              <a:rPr lang="ru-RU" dirty="0"/>
              <a:t>Такой четырехугольник называют </a:t>
            </a:r>
            <a:r>
              <a:rPr lang="ru-RU" b="1" dirty="0">
                <a:solidFill>
                  <a:srgbClr val="C00000"/>
                </a:solidFill>
              </a:rPr>
              <a:t>параллелограммом</a:t>
            </a:r>
            <a:r>
              <a:rPr lang="ru-RU" dirty="0"/>
              <a:t>.  Слово «параллелограмм» греческого происхождения, в переводе оно означает «</a:t>
            </a:r>
            <a:r>
              <a:rPr lang="ru-RU" b="1" i="1" dirty="0">
                <a:solidFill>
                  <a:srgbClr val="C00000"/>
                </a:solidFill>
              </a:rPr>
              <a:t>изображающийся параллельными</a:t>
            </a:r>
            <a:r>
              <a:rPr lang="ru-RU" dirty="0"/>
              <a:t>».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3329214" y="4599156"/>
            <a:ext cx="2790372" cy="1530204"/>
          </a:xfrm>
          <a:prstGeom prst="parallelogram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3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Параллелограмм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9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– Ты не знаешь, сколько грамм</a:t>
            </a:r>
          </a:p>
          <a:p>
            <a:pPr marL="0" indent="0">
              <a:buNone/>
            </a:pPr>
            <a:r>
              <a:rPr lang="ru-RU" sz="2400" dirty="0"/>
              <a:t>Весит </a:t>
            </a:r>
            <a:r>
              <a:rPr lang="ru-RU" sz="2400" dirty="0">
                <a:solidFill>
                  <a:srgbClr val="C00000"/>
                </a:solidFill>
              </a:rPr>
              <a:t>параллелограмм</a:t>
            </a:r>
            <a:r>
              <a:rPr lang="ru-RU" sz="2400" dirty="0"/>
              <a:t>?</a:t>
            </a:r>
          </a:p>
          <a:p>
            <a:pPr marL="0" indent="0">
              <a:buNone/>
            </a:pPr>
            <a:r>
              <a:rPr lang="ru-RU" sz="2400" dirty="0"/>
              <a:t>Не могу понять, в чем дело?</a:t>
            </a:r>
          </a:p>
          <a:p>
            <a:pPr marL="0" indent="0">
              <a:buNone/>
            </a:pPr>
            <a:r>
              <a:rPr lang="ru-RU" sz="2400" dirty="0"/>
              <a:t>Сколько это, «</a:t>
            </a:r>
            <a:r>
              <a:rPr lang="ru-RU" sz="2400" dirty="0" err="1"/>
              <a:t>параллело</a:t>
            </a:r>
            <a:r>
              <a:rPr lang="ru-RU" sz="2400" dirty="0"/>
              <a:t>»?</a:t>
            </a:r>
          </a:p>
          <a:p>
            <a:pPr marL="0" indent="0">
              <a:buNone/>
            </a:pPr>
            <a:r>
              <a:rPr lang="ru-RU" sz="2400" dirty="0"/>
              <a:t>– Где, дружок, твоя культура?</a:t>
            </a:r>
          </a:p>
          <a:p>
            <a:pPr marL="0" indent="0">
              <a:buNone/>
            </a:pPr>
            <a:r>
              <a:rPr lang="ru-RU" sz="2400" dirty="0"/>
              <a:t>Параллелограмм – фигура,</a:t>
            </a:r>
          </a:p>
          <a:p>
            <a:pPr marL="0" indent="0">
              <a:buNone/>
            </a:pPr>
            <a:r>
              <a:rPr lang="ru-RU" sz="2400" dirty="0"/>
              <a:t>Знает каждый школьник в мире.</a:t>
            </a:r>
          </a:p>
          <a:p>
            <a:pPr marL="0" indent="0">
              <a:buNone/>
            </a:pPr>
            <a:r>
              <a:rPr lang="ru-RU" sz="2400" dirty="0"/>
              <a:t>У него сторон – четыре.</a:t>
            </a:r>
          </a:p>
          <a:p>
            <a:pPr marL="0" indent="0">
              <a:buNone/>
            </a:pPr>
            <a:r>
              <a:rPr lang="ru-RU" sz="2400" dirty="0"/>
              <a:t>Их рисуют не бесцельно,</a:t>
            </a:r>
          </a:p>
          <a:p>
            <a:pPr marL="0" indent="0">
              <a:buNone/>
            </a:pPr>
            <a:r>
              <a:rPr lang="ru-RU" sz="2400" b="1" i="1" dirty="0"/>
              <a:t>А </a:t>
            </a:r>
            <a:r>
              <a:rPr lang="ru-RU" sz="2400" b="1" i="1" dirty="0">
                <a:solidFill>
                  <a:srgbClr val="C00000"/>
                </a:solidFill>
              </a:rPr>
              <a:t>попарно параллельно</a:t>
            </a:r>
            <a:r>
              <a:rPr lang="ru-RU" sz="2400" i="1" dirty="0"/>
              <a:t>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5742156" y="3051863"/>
            <a:ext cx="2790372" cy="1530204"/>
          </a:xfrm>
          <a:prstGeom prst="parallelogram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8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Задание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924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Назовите все параллелограммы, которые вы видите на рисунке.</a:t>
            </a:r>
            <a:endParaRPr lang="ru-RU" sz="2400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" name="Group 1"/>
          <p:cNvGrpSpPr>
            <a:grpSpLocks noChangeAspect="1"/>
          </p:cNvGrpSpPr>
          <p:nvPr/>
        </p:nvGrpSpPr>
        <p:grpSpPr bwMode="auto">
          <a:xfrm>
            <a:off x="539074" y="2528880"/>
            <a:ext cx="6423482" cy="3240432"/>
            <a:chOff x="2007" y="7561"/>
            <a:chExt cx="4758" cy="2399"/>
          </a:xfrm>
        </p:grpSpPr>
        <p:sp>
          <p:nvSpPr>
            <p:cNvPr id="8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007" y="7561"/>
              <a:ext cx="4758" cy="2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9" name="AutoShape 12"/>
            <p:cNvSpPr>
              <a:spLocks noChangeShapeType="1"/>
            </p:cNvSpPr>
            <p:nvPr/>
          </p:nvSpPr>
          <p:spPr bwMode="auto">
            <a:xfrm>
              <a:off x="2821" y="8280"/>
              <a:ext cx="325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10" name="AutoShape 11"/>
            <p:cNvSpPr>
              <a:spLocks noChangeShapeType="1"/>
            </p:cNvSpPr>
            <p:nvPr/>
          </p:nvSpPr>
          <p:spPr bwMode="auto">
            <a:xfrm>
              <a:off x="2506" y="9435"/>
              <a:ext cx="338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11" name="AutoShape 10"/>
            <p:cNvSpPr>
              <a:spLocks noChangeShapeType="1"/>
            </p:cNvSpPr>
            <p:nvPr/>
          </p:nvSpPr>
          <p:spPr bwMode="auto">
            <a:xfrm flipH="1">
              <a:off x="3000" y="7950"/>
              <a:ext cx="525" cy="17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12" name="AutoShape 9"/>
            <p:cNvSpPr>
              <a:spLocks noChangeShapeType="1"/>
            </p:cNvSpPr>
            <p:nvPr/>
          </p:nvSpPr>
          <p:spPr bwMode="auto">
            <a:xfrm flipH="1">
              <a:off x="5265" y="7950"/>
              <a:ext cx="525" cy="17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075" y="7905"/>
              <a:ext cx="345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endParaRPr kumimoji="0" lang="en-US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2595" y="9465"/>
              <a:ext cx="345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endParaRPr kumimoji="0" lang="en-US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5790" y="7905"/>
              <a:ext cx="345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endParaRPr kumimoji="0" lang="en-US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5370" y="9465"/>
              <a:ext cx="345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</a:t>
              </a:r>
              <a:endParaRPr kumimoji="0" lang="en-US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4"/>
            <p:cNvSpPr>
              <a:spLocks noChangeShapeType="1"/>
            </p:cNvSpPr>
            <p:nvPr/>
          </p:nvSpPr>
          <p:spPr bwMode="auto">
            <a:xfrm flipH="1">
              <a:off x="4470" y="7950"/>
              <a:ext cx="525" cy="17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4560" y="9465"/>
              <a:ext cx="345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</a:t>
              </a:r>
              <a:endParaRPr kumimoji="0" lang="en-US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"/>
            <p:cNvSpPr>
              <a:spLocks noChangeArrowheads="1"/>
            </p:cNvSpPr>
            <p:nvPr/>
          </p:nvSpPr>
          <p:spPr bwMode="auto">
            <a:xfrm>
              <a:off x="4995" y="7905"/>
              <a:ext cx="345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</a:t>
              </a:r>
              <a:endParaRPr kumimoji="0" lang="en-US" alt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74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Эксперимент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5016" y="1600200"/>
            <a:ext cx="3141784" cy="92868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Начертим параллелограмм</a:t>
            </a:r>
            <a:endParaRPr lang="ru-RU" sz="2200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562132" y="2528880"/>
            <a:ext cx="3141784" cy="1530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Проведем диагонали.</a:t>
            </a:r>
          </a:p>
          <a:p>
            <a:r>
              <a:rPr lang="ru-RU" sz="2200" dirty="0" smtClean="0"/>
              <a:t>Обозначим точку пересечения диагоналей точкой О.</a:t>
            </a:r>
            <a:endParaRPr lang="ru-RU" sz="22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342823" y="1799888"/>
            <a:ext cx="4949273" cy="3789400"/>
            <a:chOff x="342823" y="1799888"/>
            <a:chExt cx="4949273" cy="3789400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42823" y="1799888"/>
              <a:ext cx="4949273" cy="3789400"/>
              <a:chOff x="3274837" y="3326231"/>
              <a:chExt cx="3223126" cy="2161189"/>
            </a:xfrm>
          </p:grpSpPr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3814837" y="3326231"/>
                <a:ext cx="388125" cy="4052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B</a:t>
                </a:r>
                <a:endParaRPr kumimoji="0" lang="en-US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3274837" y="5082197"/>
                <a:ext cx="388125" cy="4052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en-US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6109838" y="3326231"/>
                <a:ext cx="388125" cy="4052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C</a:t>
                </a:r>
                <a:endParaRPr kumimoji="0" lang="en-US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5636213" y="5082197"/>
                <a:ext cx="388125" cy="4052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D</a:t>
                </a:r>
                <a:endParaRPr kumimoji="0" lang="en-US" alt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" name="Параллелограмм 4"/>
            <p:cNvSpPr/>
            <p:nvPr/>
          </p:nvSpPr>
          <p:spPr>
            <a:xfrm>
              <a:off x="701484" y="2348856"/>
              <a:ext cx="4022916" cy="2340312"/>
            </a:xfrm>
            <a:prstGeom prst="parallelogram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1" name="Прямая соединительная линия 30"/>
          <p:cNvCxnSpPr/>
          <p:nvPr/>
        </p:nvCxnSpPr>
        <p:spPr>
          <a:xfrm>
            <a:off x="1331568" y="2348856"/>
            <a:ext cx="2790372" cy="234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701484" y="2348856"/>
            <a:ext cx="4022916" cy="234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2712942" y="347329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666976" y="299505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13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36" grpId="0" animBg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Эксперимент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5016" y="1600200"/>
            <a:ext cx="3141784" cy="92868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Начертим параллелограмм</a:t>
            </a:r>
            <a:endParaRPr lang="ru-RU" sz="2200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562132" y="2528880"/>
            <a:ext cx="3141784" cy="1530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Проведем диагонали.</a:t>
            </a:r>
          </a:p>
          <a:p>
            <a:r>
              <a:rPr lang="ru-RU" sz="2200" dirty="0" smtClean="0"/>
              <a:t>Обозначим точку пересечения диагоналей точкой О.</a:t>
            </a:r>
            <a:endParaRPr lang="ru-RU" sz="22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562132" y="4300560"/>
            <a:ext cx="3141784" cy="1648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Повернем параллелограмм вокруг точки О на 180</a:t>
            </a:r>
            <a:r>
              <a:rPr lang="ru-RU" sz="2200" b="1" dirty="0"/>
              <a:t>°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342823" y="1799888"/>
            <a:ext cx="4949273" cy="3789400"/>
            <a:chOff x="342823" y="1799888"/>
            <a:chExt cx="4949273" cy="3789400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342823" y="1799888"/>
              <a:ext cx="4949273" cy="3789400"/>
              <a:chOff x="3274837" y="3326231"/>
              <a:chExt cx="3223126" cy="2161189"/>
            </a:xfrm>
          </p:grpSpPr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3814837" y="3326231"/>
                <a:ext cx="388125" cy="4052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B</a:t>
                </a:r>
                <a:endParaRPr kumimoji="0" lang="en-US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/>
            </p:nvSpPr>
            <p:spPr bwMode="auto">
              <a:xfrm>
                <a:off x="3274837" y="5082197"/>
                <a:ext cx="388125" cy="4052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en-US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6109838" y="3326231"/>
                <a:ext cx="388125" cy="4052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C</a:t>
                </a:r>
                <a:endParaRPr kumimoji="0" lang="en-US" alt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>
                <a:off x="5636213" y="5082197"/>
                <a:ext cx="388125" cy="4052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D</a:t>
                </a:r>
                <a:endParaRPr kumimoji="0" lang="en-US" alt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" name="Параллелограмм 4"/>
            <p:cNvSpPr/>
            <p:nvPr/>
          </p:nvSpPr>
          <p:spPr>
            <a:xfrm>
              <a:off x="701484" y="2348856"/>
              <a:ext cx="4022916" cy="2340312"/>
            </a:xfrm>
            <a:prstGeom prst="parallelogram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1" name="Прямая соединительная линия 30"/>
          <p:cNvCxnSpPr/>
          <p:nvPr/>
        </p:nvCxnSpPr>
        <p:spPr>
          <a:xfrm>
            <a:off x="1331568" y="2348856"/>
            <a:ext cx="2790372" cy="234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701484" y="2348856"/>
            <a:ext cx="4022916" cy="234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2712942" y="3473293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666976" y="299505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701484" y="2348856"/>
            <a:ext cx="4022916" cy="2340312"/>
            <a:chOff x="701484" y="2348856"/>
            <a:chExt cx="4022916" cy="2340312"/>
          </a:xfrm>
        </p:grpSpPr>
        <p:sp>
          <p:nvSpPr>
            <p:cNvPr id="42" name="Параллелограмм 41"/>
            <p:cNvSpPr/>
            <p:nvPr/>
          </p:nvSpPr>
          <p:spPr>
            <a:xfrm>
              <a:off x="701484" y="2348856"/>
              <a:ext cx="4022916" cy="2340312"/>
            </a:xfrm>
            <a:prstGeom prst="parallelogram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331568" y="2348856"/>
              <a:ext cx="2790372" cy="2340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H="1">
              <a:off x="701484" y="2348856"/>
              <a:ext cx="4022916" cy="23403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398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Эксперимент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36" y="1600200"/>
            <a:ext cx="8345364" cy="92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 smtClean="0"/>
              <a:t>Выводы</a:t>
            </a:r>
          </a:p>
          <a:p>
            <a:pPr marL="0" indent="0">
              <a:buNone/>
            </a:pPr>
            <a:r>
              <a:rPr lang="ru-RU" sz="2000" dirty="0" smtClean="0"/>
              <a:t>Противоположные </a:t>
            </a:r>
            <a:r>
              <a:rPr lang="ru-RU" sz="2000" dirty="0"/>
              <a:t>стороны параллелограмма равны</a:t>
            </a:r>
            <a:r>
              <a:rPr lang="ru-RU" sz="2000" dirty="0" smtClean="0"/>
              <a:t>.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2790849" y="3330092"/>
            <a:ext cx="595986" cy="710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27"/>
          <p:cNvSpPr>
            <a:spLocks noChangeArrowheads="1"/>
          </p:cNvSpPr>
          <p:nvPr/>
        </p:nvSpPr>
        <p:spPr bwMode="auto">
          <a:xfrm>
            <a:off x="1961652" y="6408979"/>
            <a:ext cx="595986" cy="710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6314939" y="3330092"/>
            <a:ext cx="595986" cy="710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587664" y="6408979"/>
            <a:ext cx="595986" cy="710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endParaRPr kumimoji="0" lang="en-US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араллелограмм 33"/>
          <p:cNvSpPr/>
          <p:nvPr/>
        </p:nvSpPr>
        <p:spPr>
          <a:xfrm>
            <a:off x="2320313" y="3879060"/>
            <a:ext cx="4022916" cy="2340312"/>
          </a:xfrm>
          <a:prstGeom prst="parallelogram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2320314" y="3879060"/>
            <a:ext cx="631470" cy="23403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5711759" y="3879060"/>
            <a:ext cx="631470" cy="23403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2348604" y="3879060"/>
            <a:ext cx="3966335" cy="2340312"/>
            <a:chOff x="2348604" y="3879060"/>
            <a:chExt cx="3966335" cy="2340312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2951784" y="3879060"/>
              <a:ext cx="3363155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2348604" y="6219372"/>
              <a:ext cx="3363155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ontent Placeholder 2"/>
          <p:cNvSpPr txBox="1">
            <a:spLocks/>
          </p:cNvSpPr>
          <p:nvPr/>
        </p:nvSpPr>
        <p:spPr>
          <a:xfrm>
            <a:off x="341436" y="2410308"/>
            <a:ext cx="8345364" cy="92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dirty="0" smtClean="0"/>
              <a:t>Противоположные углы также равны.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961652" y="3421860"/>
            <a:ext cx="4694355" cy="3254712"/>
            <a:chOff x="1961652" y="3421860"/>
            <a:chExt cx="4694355" cy="3254712"/>
          </a:xfrm>
        </p:grpSpPr>
        <p:sp>
          <p:nvSpPr>
            <p:cNvPr id="16" name="Дуга 15"/>
            <p:cNvSpPr/>
            <p:nvPr/>
          </p:nvSpPr>
          <p:spPr>
            <a:xfrm>
              <a:off x="1961652" y="5762172"/>
              <a:ext cx="914400" cy="914400"/>
            </a:xfrm>
            <a:prstGeom prst="arc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Дуга 51"/>
            <p:cNvSpPr/>
            <p:nvPr/>
          </p:nvSpPr>
          <p:spPr>
            <a:xfrm rot="10800000">
              <a:off x="5741607" y="3421860"/>
              <a:ext cx="914400" cy="914400"/>
            </a:xfrm>
            <a:prstGeom prst="arc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418852" y="3421860"/>
            <a:ext cx="3824168" cy="3254712"/>
            <a:chOff x="2418852" y="3421860"/>
            <a:chExt cx="3824168" cy="3254712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5328620" y="5762172"/>
              <a:ext cx="914400" cy="914400"/>
              <a:chOff x="5328620" y="5762172"/>
              <a:chExt cx="914400" cy="914400"/>
            </a:xfrm>
          </p:grpSpPr>
          <p:sp>
            <p:nvSpPr>
              <p:cNvPr id="18" name="Дуга 17"/>
              <p:cNvSpPr/>
              <p:nvPr/>
            </p:nvSpPr>
            <p:spPr>
              <a:xfrm rot="16200000">
                <a:off x="5328620" y="5762172"/>
                <a:ext cx="914400" cy="914400"/>
              </a:xfrm>
              <a:prstGeom prst="arc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008000"/>
                  </a:solidFill>
                </a:endParaRPr>
              </a:p>
            </p:txBody>
          </p:sp>
          <p:sp>
            <p:nvSpPr>
              <p:cNvPr id="53" name="Дуга 52"/>
              <p:cNvSpPr/>
              <p:nvPr/>
            </p:nvSpPr>
            <p:spPr>
              <a:xfrm rot="16200000">
                <a:off x="5436651" y="5845044"/>
                <a:ext cx="755565" cy="755565"/>
              </a:xfrm>
              <a:prstGeom prst="arc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54" name="Группа 53"/>
            <p:cNvGrpSpPr/>
            <p:nvPr/>
          </p:nvGrpSpPr>
          <p:grpSpPr>
            <a:xfrm rot="10800000">
              <a:off x="2418852" y="3421860"/>
              <a:ext cx="914400" cy="914400"/>
              <a:chOff x="5328620" y="5762172"/>
              <a:chExt cx="914400" cy="914400"/>
            </a:xfrm>
          </p:grpSpPr>
          <p:sp>
            <p:nvSpPr>
              <p:cNvPr id="55" name="Дуга 54"/>
              <p:cNvSpPr/>
              <p:nvPr/>
            </p:nvSpPr>
            <p:spPr>
              <a:xfrm rot="16200000">
                <a:off x="5328620" y="5762172"/>
                <a:ext cx="914400" cy="914400"/>
              </a:xfrm>
              <a:prstGeom prst="arc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008000"/>
                  </a:solidFill>
                </a:endParaRPr>
              </a:p>
            </p:txBody>
          </p:sp>
          <p:sp>
            <p:nvSpPr>
              <p:cNvPr id="56" name="Дуга 55"/>
              <p:cNvSpPr/>
              <p:nvPr/>
            </p:nvSpPr>
            <p:spPr>
              <a:xfrm rot="16200000">
                <a:off x="5436651" y="5845044"/>
                <a:ext cx="755565" cy="755565"/>
              </a:xfrm>
              <a:prstGeom prst="arc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008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316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434</Words>
  <Application>Microsoft Office PowerPoint</Application>
  <PresentationFormat>Экран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Параллелограмм</vt:lpstr>
      <vt:lpstr>Параллелограмм</vt:lpstr>
      <vt:lpstr>Параллелограмм</vt:lpstr>
      <vt:lpstr>Параллелограмм</vt:lpstr>
      <vt:lpstr>Задание</vt:lpstr>
      <vt:lpstr>Эксперимент</vt:lpstr>
      <vt:lpstr>Эксперимент</vt:lpstr>
      <vt:lpstr>Эксперимент</vt:lpstr>
      <vt:lpstr>Эксперимент</vt:lpstr>
      <vt:lpstr>Эксперимент</vt:lpstr>
      <vt:lpstr>Построение параллелограмма</vt:lpstr>
      <vt:lpstr>Виды параллелограммов и их свойства</vt:lpstr>
      <vt:lpstr>Виды параллелограммов  и их свойства</vt:lpstr>
      <vt:lpstr>Виды параллелограммов  и их свойства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</dc:title>
  <dc:creator>savichev</dc:creator>
  <cp:lastModifiedBy>savichev</cp:lastModifiedBy>
  <cp:revision>69</cp:revision>
  <dcterms:created xsi:type="dcterms:W3CDTF">2006-08-16T00:00:00Z</dcterms:created>
  <dcterms:modified xsi:type="dcterms:W3CDTF">2015-05-06T20:31:02Z</dcterms:modified>
</cp:coreProperties>
</file>