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8" r:id="rId4"/>
    <p:sldId id="259" r:id="rId5"/>
    <p:sldId id="257" r:id="rId6"/>
    <p:sldId id="260" r:id="rId7"/>
    <p:sldId id="264" r:id="rId8"/>
    <p:sldId id="261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Shablons\DayOfKnowledge\DayOfKnowledge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00438"/>
            <a:ext cx="421484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000636"/>
            <a:ext cx="4143404" cy="714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61C62-C1AF-4FFF-BE00-ECB5EF379F67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EA478-D674-4FA6-B06C-911D9AB8A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AFA26-2DD2-421F-BF69-AABF5B0597D2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F99D3-FA5A-482D-BD44-0E8DBA869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6A8E-712F-4DD8-B9FA-9D887C7CA577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FC585-00EC-4583-92A2-415684B3B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992F0-D1F1-4DB8-9D2F-0760CF8AD17C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34321-6064-4722-B8F4-A7DC70FBE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4E7F3-6A8F-4DD1-B6A3-91DF40A5B062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65F0F-F23D-44AA-8002-91B73B3B5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D9FA9-5D07-423B-A8B2-747F87F2A154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8B682-AFEF-4FA8-AAE7-A0F2B02AA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FB7D5-E06D-4B94-9A62-631C2AC572FE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31042-7705-41D7-9416-BFC047BAB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B46F-2791-41D0-B345-E0DE9B3EDD70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2A3D-0D21-4DEC-89E8-B580B517A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EEA4B-4774-4F27-BA3C-04F08CD34A4C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EF319-3B5E-4693-900A-9E5175E3B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38A6E-809A-4DBA-B0A5-8BDC34FC5A1C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E2B4A-DF35-4949-A77C-803A85C66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B5941-7CFA-418A-A314-A29B2CE51A82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EA73E-98FF-4C15-8B93-ABBD35D5E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DayOfKnowledge\DayOfKnowledgeSlaid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06F2EF-7C17-4E23-A224-0432A7DF3440}" type="datetimeFigureOut">
              <a:rPr lang="ru-RU"/>
              <a:pPr>
                <a:defRPr/>
              </a:pPr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1AAE4A-DA84-4E88-8F88-2F2BDB35A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" Target="slide7.xml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slide" Target="slide8.xml"/><Relationship Id="rId10" Type="http://schemas.openxmlformats.org/officeDocument/2006/relationships/image" Target="../media/image31.jpeg"/><Relationship Id="rId4" Type="http://schemas.openxmlformats.org/officeDocument/2006/relationships/image" Target="../media/image26.jpe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13" Type="http://schemas.openxmlformats.org/officeDocument/2006/relationships/image" Target="../media/image43.gif"/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12" Type="http://schemas.openxmlformats.org/officeDocument/2006/relationships/slide" Target="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7.jpeg"/><Relationship Id="rId11" Type="http://schemas.openxmlformats.org/officeDocument/2006/relationships/image" Target="../media/image42.gif"/><Relationship Id="rId5" Type="http://schemas.openxmlformats.org/officeDocument/2006/relationships/image" Target="../media/image36.jpeg"/><Relationship Id="rId15" Type="http://schemas.openxmlformats.org/officeDocument/2006/relationships/image" Target="../media/image45.png"/><Relationship Id="rId10" Type="http://schemas.openxmlformats.org/officeDocument/2006/relationships/image" Target="../media/image41.gif"/><Relationship Id="rId4" Type="http://schemas.openxmlformats.org/officeDocument/2006/relationships/image" Target="../media/image35.jpeg"/><Relationship Id="rId9" Type="http://schemas.openxmlformats.org/officeDocument/2006/relationships/image" Target="../media/image40.gif"/><Relationship Id="rId14" Type="http://schemas.openxmlformats.org/officeDocument/2006/relationships/image" Target="../media/image4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13" Type="http://schemas.openxmlformats.org/officeDocument/2006/relationships/image" Target="../media/image57.png"/><Relationship Id="rId18" Type="http://schemas.openxmlformats.org/officeDocument/2006/relationships/image" Target="../media/image62.jpeg"/><Relationship Id="rId3" Type="http://schemas.openxmlformats.org/officeDocument/2006/relationships/image" Target="../media/image47.wmf"/><Relationship Id="rId7" Type="http://schemas.openxmlformats.org/officeDocument/2006/relationships/image" Target="../media/image51.jpeg"/><Relationship Id="rId12" Type="http://schemas.openxmlformats.org/officeDocument/2006/relationships/image" Target="../media/image56.png"/><Relationship Id="rId17" Type="http://schemas.openxmlformats.org/officeDocument/2006/relationships/image" Target="../media/image61.jpeg"/><Relationship Id="rId2" Type="http://schemas.openxmlformats.org/officeDocument/2006/relationships/image" Target="../media/image46.jpeg"/><Relationship Id="rId16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11" Type="http://schemas.openxmlformats.org/officeDocument/2006/relationships/image" Target="../media/image55.gif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gif"/><Relationship Id="rId19" Type="http://schemas.openxmlformats.org/officeDocument/2006/relationships/image" Target="../media/image63.jpeg"/><Relationship Id="rId4" Type="http://schemas.openxmlformats.org/officeDocument/2006/relationships/image" Target="../media/image48.wmf"/><Relationship Id="rId9" Type="http://schemas.openxmlformats.org/officeDocument/2006/relationships/image" Target="../media/image53.gif"/><Relationship Id="rId14" Type="http://schemas.openxmlformats.org/officeDocument/2006/relationships/image" Target="../media/image5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gif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99592" y="188640"/>
            <a:ext cx="7559675" cy="1152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ts val="432"/>
              </a:spcBef>
            </a:pPr>
            <a:r>
              <a:rPr lang="ru-RU" b="1" dirty="0" smtClean="0"/>
              <a:t>Муниципальное казенное общеобразовательное учреждение</a:t>
            </a:r>
          </a:p>
          <a:p>
            <a:pPr algn="ctr">
              <a:lnSpc>
                <a:spcPct val="80000"/>
              </a:lnSpc>
              <a:spcBef>
                <a:spcPts val="432"/>
              </a:spcBef>
            </a:pPr>
            <a:r>
              <a:rPr lang="ru-RU" b="1" dirty="0" smtClean="0"/>
              <a:t>«Аннинская средняя общеобразовательная школа </a:t>
            </a:r>
          </a:p>
          <a:p>
            <a:pPr algn="ctr">
              <a:lnSpc>
                <a:spcPct val="80000"/>
              </a:lnSpc>
              <a:spcBef>
                <a:spcPts val="432"/>
              </a:spcBef>
            </a:pPr>
            <a:r>
              <a:rPr lang="ru-RU" b="1" dirty="0" smtClean="0"/>
              <a:t>с углубленным изучением отдельных предметов»</a:t>
            </a:r>
          </a:p>
          <a:p>
            <a:pPr algn="ctr">
              <a:lnSpc>
                <a:spcPct val="80000"/>
              </a:lnSpc>
              <a:spcBef>
                <a:spcPts val="432"/>
              </a:spcBef>
            </a:pPr>
            <a:r>
              <a:rPr lang="ru-RU" b="1" dirty="0" smtClean="0"/>
              <a:t>п.г.т. Анна Воронежской области</a:t>
            </a: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611560" y="2420888"/>
            <a:ext cx="825818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Белокопытова Марина Николаевна,  </a:t>
            </a:r>
            <a:r>
              <a:rPr kumimoji="0" lang="ru-RU" sz="2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43608" y="3212976"/>
            <a:ext cx="705678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«Секреты школьного пенала».</a:t>
            </a:r>
            <a:endParaRPr lang="ru-RU" sz="44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581128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класс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566124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2013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 descr="78"/>
          <p:cNvPicPr>
            <a:picLocks noChangeAspect="1" noChangeArrowheads="1" noCrop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1905000"/>
            <a:ext cx="9144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78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72434">
            <a:off x="4913313" y="2249487"/>
            <a:ext cx="9144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194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43400" y="25908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78"/>
          <p:cNvPicPr>
            <a:picLocks noChangeAspect="1" noChangeArrowheads="1" noCrop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846439">
            <a:off x="3160713" y="2630487"/>
            <a:ext cx="9144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94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2743200" y="2209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194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81600" y="30480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194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227422">
            <a:off x="4419600" y="39624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94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2819400" y="3352800"/>
            <a:ext cx="8540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78"/>
          <p:cNvPicPr>
            <a:picLocks noChangeAspect="1" noChangeArrowheads="1" noCrop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54859">
            <a:off x="3962400" y="3276600"/>
            <a:ext cx="9144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78"/>
          <p:cNvPicPr>
            <a:picLocks noChangeAspect="1" noChangeArrowheads="1" noCrop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843199">
            <a:off x="3429000" y="4191000"/>
            <a:ext cx="9144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8" name="WordArt 14"/>
          <p:cNvSpPr>
            <a:spLocks noChangeArrowheads="1" noChangeShapeType="1" noTextEdit="1"/>
          </p:cNvSpPr>
          <p:nvPr/>
        </p:nvSpPr>
        <p:spPr bwMode="auto">
          <a:xfrm>
            <a:off x="971600" y="1916832"/>
            <a:ext cx="7162800" cy="3352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9603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blipFill>
                  <a:blip r:embed="rId5"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Спасибо за внимание!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blipFill>
                <a:blip r:embed="rId5"/>
                <a:tile tx="0" ty="0" sx="100000" sy="100000" flip="none" algn="tl"/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38584E-6 L 0.321 -0.310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00856E-6 L -0.15833 -0.29401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5214974" cy="321471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0000"/>
              </a:gs>
              <a:gs pos="100000">
                <a:srgbClr val="FFC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71480"/>
            <a:ext cx="5455412" cy="263706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>
                <a:gd name="adj" fmla="val 17897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школьного пенала</a:t>
            </a:r>
            <a:endParaRPr lang="ru-RU" sz="5400" b="1" spc="50" dirty="0">
              <a:ln w="11430">
                <a:solidFill>
                  <a:schemeClr val="bg1"/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357430"/>
            <a:ext cx="4071966" cy="785818"/>
          </a:xfrm>
          <a:prstGeom prst="rect">
            <a:avLst/>
          </a:prstGeom>
          <a:gradFill>
            <a:gsLst>
              <a:gs pos="0">
                <a:srgbClr val="FF0000"/>
              </a:gs>
              <a:gs pos="50000">
                <a:srgbClr val="FFC000"/>
              </a:gs>
              <a:gs pos="5000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596" y="3857628"/>
            <a:ext cx="45720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+mn-lt"/>
              </a:rPr>
              <a:t>Ластик, карандаши, линейка, </a:t>
            </a:r>
          </a:p>
          <a:p>
            <a:pPr algn="just"/>
            <a:r>
              <a:rPr lang="ru-RU" sz="2400" b="1" dirty="0" smtClean="0">
                <a:latin typeface="+mn-lt"/>
              </a:rPr>
              <a:t>Точилка, ножницы, наклейка - </a:t>
            </a:r>
          </a:p>
          <a:p>
            <a:pPr algn="just"/>
            <a:r>
              <a:rPr lang="ru-RU" sz="2400" b="1" dirty="0" smtClean="0">
                <a:latin typeface="+mn-lt"/>
              </a:rPr>
              <a:t>Всё это в школе пригодится, </a:t>
            </a:r>
          </a:p>
          <a:p>
            <a:pPr algn="just"/>
            <a:r>
              <a:rPr lang="ru-RU" sz="2400" b="1" dirty="0" smtClean="0">
                <a:latin typeface="+mn-lt"/>
              </a:rPr>
              <a:t>Но как лежит ведь! Не годится! </a:t>
            </a:r>
          </a:p>
          <a:p>
            <a:pPr algn="just"/>
            <a:r>
              <a:rPr lang="ru-RU" sz="2400" b="1" dirty="0" smtClean="0">
                <a:latin typeface="+mn-lt"/>
              </a:rPr>
              <a:t> Пока я всё не растерял,</a:t>
            </a:r>
          </a:p>
          <a:p>
            <a:pPr algn="just"/>
            <a:r>
              <a:rPr lang="ru-RU" sz="2400" b="1" dirty="0" smtClean="0">
                <a:latin typeface="+mn-lt"/>
              </a:rPr>
              <a:t> Сложу их всех скорей в …</a:t>
            </a:r>
            <a:endParaRPr lang="ru-RU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+mn-lt"/>
              </a:rPr>
              <a:t>ПЕНАЛ</a:t>
            </a:r>
            <a:endParaRPr lang="ru-RU" b="1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643182"/>
            <a:ext cx="8229600" cy="104298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i="1" dirty="0" smtClean="0"/>
              <a:t>	Корень этого слова латинский- </a:t>
            </a:r>
            <a:r>
              <a:rPr lang="en-US" i="1" dirty="0" smtClean="0"/>
              <a:t>penna</a:t>
            </a:r>
            <a:r>
              <a:rPr lang="ru-RU" i="1" dirty="0" smtClean="0"/>
              <a:t>, что значит перо. </a:t>
            </a:r>
            <a:endParaRPr lang="ru-RU" i="1" dirty="0"/>
          </a:p>
        </p:txBody>
      </p:sp>
      <p:pic>
        <p:nvPicPr>
          <p:cNvPr id="4" name="Рисунок 3" descr="1303797941_1004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643702" y="214290"/>
            <a:ext cx="2000264" cy="1285884"/>
          </a:xfrm>
          <a:prstGeom prst="rect">
            <a:avLst/>
          </a:prstGeom>
        </p:spPr>
      </p:pic>
      <p:pic>
        <p:nvPicPr>
          <p:cNvPr id="5" name="Рисунок 4" descr="1303797938_100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6588" t="14950" r="7109" b="10298"/>
          <a:stretch>
            <a:fillRect/>
          </a:stretch>
        </p:blipFill>
        <p:spPr>
          <a:xfrm>
            <a:off x="3857620" y="1643050"/>
            <a:ext cx="1643074" cy="1071570"/>
          </a:xfrm>
          <a:prstGeom prst="rect">
            <a:avLst/>
          </a:prstGeom>
        </p:spPr>
      </p:pic>
      <p:pic>
        <p:nvPicPr>
          <p:cNvPr id="8" name="Рисунок 7" descr="100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4143380"/>
            <a:ext cx="1582723" cy="1052511"/>
          </a:xfrm>
          <a:prstGeom prst="rect">
            <a:avLst/>
          </a:prstGeom>
        </p:spPr>
      </p:pic>
      <p:pic>
        <p:nvPicPr>
          <p:cNvPr id="9" name="Рисунок 8" descr="63006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00100" y="4572008"/>
            <a:ext cx="2540000" cy="1409700"/>
          </a:xfrm>
          <a:prstGeom prst="rect">
            <a:avLst/>
          </a:prstGeom>
        </p:spPr>
      </p:pic>
      <p:pic>
        <p:nvPicPr>
          <p:cNvPr id="10" name="Рисунок 9" descr="0_6abc9_59212636_L.jpe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500298" y="3643314"/>
            <a:ext cx="4143404" cy="27595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7.77778E-6 L 0.21268 7.77778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59372">
            <a:off x="6762717" y="109533"/>
            <a:ext cx="1781175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428604"/>
            <a:ext cx="3643338" cy="64291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+mn-lt"/>
              </a:rPr>
              <a:t>Линейка</a:t>
            </a:r>
            <a:endParaRPr lang="ru-RU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044" y="1571613"/>
            <a:ext cx="8115360" cy="22860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Я люблю прямоту,            Что-нибудь без меня</a:t>
            </a:r>
          </a:p>
          <a:p>
            <a:pPr>
              <a:buNone/>
            </a:pPr>
            <a:r>
              <a:rPr lang="ru-RU" dirty="0" smtClean="0"/>
              <a:t> Я сама прямая.                 Начертить сумей-ка.</a:t>
            </a:r>
          </a:p>
          <a:p>
            <a:pPr>
              <a:buNone/>
            </a:pPr>
            <a:r>
              <a:rPr lang="ru-RU" dirty="0" smtClean="0"/>
              <a:t> Сделать новую черту       Угадайте, друзья,</a:t>
            </a:r>
          </a:p>
          <a:p>
            <a:pPr>
              <a:buNone/>
            </a:pPr>
            <a:r>
              <a:rPr lang="ru-RU" dirty="0" smtClean="0"/>
              <a:t> Вам я помогаю.                 Кто же я? ... 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786190"/>
            <a:ext cx="3143272" cy="23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school070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371838">
            <a:off x="2210557" y="598240"/>
            <a:ext cx="1428750" cy="466725"/>
          </a:xfrm>
          <a:prstGeom prst="rect">
            <a:avLst/>
          </a:prstGeom>
        </p:spPr>
      </p:pic>
      <p:pic>
        <p:nvPicPr>
          <p:cNvPr id="12" name="Рисунок 11" descr="1285180941_pear-tree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786050" y="1643050"/>
            <a:ext cx="3432124" cy="4570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school0711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3286124"/>
            <a:ext cx="3733202" cy="231458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8596" y="514351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рейсшина</a:t>
            </a:r>
            <a:endParaRPr lang="ru-RU" sz="240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388" y="2786058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рейсшина</a:t>
            </a:r>
            <a:endParaRPr lang="ru-RU" sz="2400" dirty="0">
              <a:latin typeface="+mn-lt"/>
            </a:endParaRPr>
          </a:p>
        </p:txBody>
      </p:sp>
      <p:pic>
        <p:nvPicPr>
          <p:cNvPr id="15" name="Рисунок 14" descr="16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143240" y="2071678"/>
            <a:ext cx="2536836" cy="33379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2143108" y="5572140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Менделеев Д. И.</a:t>
            </a:r>
            <a:endParaRPr lang="ru-RU" sz="3200" b="1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42910" y="2428868"/>
            <a:ext cx="1732358" cy="2309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774976">
            <a:off x="6720648" y="3010097"/>
            <a:ext cx="1103381" cy="2136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 descr="school0701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2000240"/>
            <a:ext cx="2071702" cy="1546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3" grpId="0"/>
      <p:bldP spid="14" grpId="0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786050" y="274638"/>
            <a:ext cx="3500462" cy="939784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Ластик</a:t>
            </a:r>
            <a:endParaRPr lang="ru-RU" i="1" dirty="0" smtClean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785926"/>
            <a:ext cx="4857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n-lt"/>
              </a:rPr>
              <a:t> Раз ему работу дашь, –</a:t>
            </a:r>
          </a:p>
          <a:p>
            <a:r>
              <a:rPr lang="ru-RU" sz="3200" b="1" dirty="0" smtClean="0">
                <a:latin typeface="+mn-lt"/>
              </a:rPr>
              <a:t> Зря трудился карандаш. </a:t>
            </a:r>
          </a:p>
        </p:txBody>
      </p:sp>
      <p:pic>
        <p:nvPicPr>
          <p:cNvPr id="7" name="Рисунок 6" descr="джозеф пристли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14348" y="1714488"/>
            <a:ext cx="1714512" cy="20181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357158" y="3714752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n-lt"/>
              </a:rPr>
              <a:t>Джозеф Пристли</a:t>
            </a:r>
          </a:p>
          <a:p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1770 </a:t>
            </a:r>
            <a:r>
              <a:rPr lang="ru-RU" sz="2400" b="1" dirty="0" smtClean="0">
                <a:latin typeface="+mn-lt"/>
              </a:rPr>
              <a:t>год</a:t>
            </a:r>
            <a:r>
              <a:rPr lang="en-US" sz="2400" b="1" dirty="0" smtClean="0">
                <a:latin typeface="+mn-lt"/>
              </a:rPr>
              <a:t>      </a:t>
            </a:r>
            <a:endParaRPr lang="ru-RU" sz="24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5643578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n-lt"/>
              </a:rPr>
              <a:t>Шарль  Мари де ла </a:t>
            </a:r>
            <a:r>
              <a:rPr lang="ru-RU" sz="2400" dirty="0" err="1" smtClean="0">
                <a:latin typeface="+mn-lt"/>
              </a:rPr>
              <a:t>Кондамин</a:t>
            </a:r>
            <a:endParaRPr lang="ru-RU" sz="2400" dirty="0">
              <a:latin typeface="+mn-lt"/>
            </a:endParaRPr>
          </a:p>
        </p:txBody>
      </p:sp>
      <p:pic>
        <p:nvPicPr>
          <p:cNvPr id="10" name="Рисунок 9" descr="Шарлю Мари де ла Кондамину.jpeg"/>
          <p:cNvPicPr>
            <a:picLocks noChangeAspect="1"/>
          </p:cNvPicPr>
          <p:nvPr/>
        </p:nvPicPr>
        <p:blipFill>
          <a:blip r:embed="rId3" cstate="print"/>
          <a:srcRect t="13473" b="10179"/>
          <a:stretch>
            <a:fillRect/>
          </a:stretch>
        </p:blipFill>
        <p:spPr>
          <a:xfrm>
            <a:off x="2928926" y="3714752"/>
            <a:ext cx="1643074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071802" y="1571612"/>
            <a:ext cx="5500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+mn-lt"/>
              </a:rPr>
              <a:t>Каучук, который по латыни называют “гумми эластикум”. Отсюда пошло название “ластик”, что означает “упругий”.</a:t>
            </a:r>
            <a:endParaRPr lang="ru-RU" sz="2400" dirty="0">
              <a:latin typeface="+mn-lt"/>
            </a:endParaRPr>
          </a:p>
        </p:txBody>
      </p:sp>
      <p:pic>
        <p:nvPicPr>
          <p:cNvPr id="12" name="Рисунок 11" descr="тиб.jpe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86446" y="3286124"/>
            <a:ext cx="2000264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265px-Rubber_tree_plantation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643174" y="3214686"/>
            <a:ext cx="2521792" cy="3359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ластик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12" y="357166"/>
            <a:ext cx="1389237" cy="879790"/>
          </a:xfrm>
          <a:prstGeom prst="rect">
            <a:avLst/>
          </a:prstGeom>
        </p:spPr>
      </p:pic>
      <p:pic>
        <p:nvPicPr>
          <p:cNvPr id="15" name="Рисунок 14" descr="lastik.jpg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5235726"/>
            <a:ext cx="2357422" cy="1622274"/>
          </a:xfrm>
          <a:prstGeom prst="rect">
            <a:avLst/>
          </a:prstGeom>
        </p:spPr>
      </p:pic>
      <p:pic>
        <p:nvPicPr>
          <p:cNvPr id="16" name="Рисунок 15" descr="eras_sunpearl.jpg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809705">
            <a:off x="7428809" y="574929"/>
            <a:ext cx="1374286" cy="77944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00430" y="585789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гевея</a:t>
            </a: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8" name="Рисунок 17" descr="Spare_Pencil_Brwn.jpg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86444">
            <a:off x="2500889" y="1430308"/>
            <a:ext cx="4762500" cy="47625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286116" y="207167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+mn-lt"/>
              </a:rPr>
              <a:t>Хайман Липман в 1858 году</a:t>
            </a: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6" grpId="0"/>
      <p:bldP spid="6" grpId="1"/>
      <p:bldP spid="8" grpId="0"/>
      <p:bldP spid="9" grpId="0"/>
      <p:bldP spid="9" grpId="1"/>
      <p:bldP spid="11" grpId="0"/>
      <p:bldP spid="11" grpId="1"/>
      <p:bldP spid="17" grpId="0"/>
      <p:bldP spid="17" grpId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GE-2799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578429">
            <a:off x="6833561" y="2024873"/>
            <a:ext cx="2465549" cy="13564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85728"/>
            <a:ext cx="4572032" cy="917596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+mn-lt"/>
              </a:rPr>
              <a:t>Карандаши</a:t>
            </a:r>
            <a:endParaRPr lang="ru-RU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643050"/>
            <a:ext cx="5114932" cy="485778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Живут в цветной коробочке</a:t>
            </a:r>
          </a:p>
          <a:p>
            <a:pPr algn="just">
              <a:buNone/>
            </a:pPr>
            <a:r>
              <a:rPr lang="ru-RU" dirty="0" smtClean="0"/>
              <a:t>Братья очень разные:</a:t>
            </a:r>
          </a:p>
          <a:p>
            <a:pPr algn="just">
              <a:buNone/>
            </a:pPr>
            <a:r>
              <a:rPr lang="ru-RU" dirty="0" smtClean="0"/>
              <a:t> Синий и зеленый,</a:t>
            </a:r>
          </a:p>
          <a:p>
            <a:pPr algn="just">
              <a:buNone/>
            </a:pPr>
            <a:r>
              <a:rPr lang="ru-RU" dirty="0" smtClean="0"/>
              <a:t> Коричневый и красный.</a:t>
            </a:r>
          </a:p>
          <a:p>
            <a:pPr algn="just">
              <a:buNone/>
            </a:pPr>
            <a:r>
              <a:rPr lang="ru-RU" dirty="0" smtClean="0"/>
              <a:t> Только в руки их возьмешь.</a:t>
            </a:r>
          </a:p>
          <a:p>
            <a:pPr algn="just">
              <a:buNone/>
            </a:pPr>
            <a:r>
              <a:rPr lang="ru-RU" dirty="0" smtClean="0"/>
              <a:t> Да к бумаге поднесешь,</a:t>
            </a:r>
          </a:p>
          <a:p>
            <a:pPr algn="just">
              <a:buNone/>
            </a:pPr>
            <a:r>
              <a:rPr lang="ru-RU" dirty="0" smtClean="0"/>
              <a:t> Начинают рисовать,</a:t>
            </a:r>
          </a:p>
          <a:p>
            <a:pPr algn="just">
              <a:buNone/>
            </a:pPr>
            <a:r>
              <a:rPr lang="ru-RU" dirty="0" smtClean="0"/>
              <a:t> Дружно, весело скакать! </a:t>
            </a:r>
          </a:p>
          <a:p>
            <a:endParaRPr lang="ru-RU" dirty="0"/>
          </a:p>
        </p:txBody>
      </p:sp>
      <p:pic>
        <p:nvPicPr>
          <p:cNvPr id="5" name="Рисунок 4" descr="каранд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7161818" y="0"/>
            <a:ext cx="1982182" cy="1785926"/>
          </a:xfrm>
          <a:prstGeom prst="rect">
            <a:avLst/>
          </a:prstGeom>
        </p:spPr>
      </p:pic>
      <p:pic>
        <p:nvPicPr>
          <p:cNvPr id="6" name="Рисунок 5" descr="карандаши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57159" y="5000636"/>
            <a:ext cx="1785950" cy="1408826"/>
          </a:xfrm>
          <a:prstGeom prst="rect">
            <a:avLst/>
          </a:prstGeom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85720" y="1714488"/>
            <a:ext cx="850112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Карандаш в переводе с немецкого языка обозначает “свинцовая палочка”.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857496"/>
            <a:ext cx="864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n-lt"/>
              </a:rPr>
              <a:t>Графит</a:t>
            </a:r>
            <a:r>
              <a:rPr lang="ru-RU" sz="2800" dirty="0" smtClean="0">
                <a:latin typeface="+mn-lt"/>
              </a:rPr>
              <a:t> – это минерал темно-серого или чёрного цвета.</a:t>
            </a:r>
            <a:endParaRPr lang="ru-RU" sz="2800" dirty="0">
              <a:latin typeface="+mn-lt"/>
            </a:endParaRPr>
          </a:p>
        </p:txBody>
      </p:sp>
      <p:pic>
        <p:nvPicPr>
          <p:cNvPr id="13" name="Рисунок 12" descr="графит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3429000"/>
            <a:ext cx="2857520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428860" y="564357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Николя Жак Контэ - 1794 год</a:t>
            </a:r>
            <a:endParaRPr lang="ru-RU" sz="2400" b="1" dirty="0">
              <a:latin typeface="+mn-lt"/>
            </a:endParaRPr>
          </a:p>
        </p:txBody>
      </p:sp>
      <p:pic>
        <p:nvPicPr>
          <p:cNvPr id="15" name="Рисунок 14" descr="Николя Жак Контэ 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00430" y="1785926"/>
            <a:ext cx="2595570" cy="3644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Рисунок 15" descr="peg1.jp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571472" y="1714488"/>
            <a:ext cx="2143140" cy="321471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 descr="синтет каран.jpg"/>
          <p:cNvPicPr>
            <a:picLocks noChangeAspect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14678" y="2214554"/>
            <a:ext cx="4373755" cy="2857520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333224">
            <a:off x="294953" y="4350856"/>
            <a:ext cx="3100738" cy="37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плотнцкий каран.jpg"/>
          <p:cNvPicPr>
            <a:picLocks noChangeAspect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57422" y="5143512"/>
            <a:ext cx="4786346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-0.36319 -0.1731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8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0.00017 -0.55602 " pathEditMode="relative" rAng="0" ptsTypes="AA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3" grpId="1" uiExpand="1" build="p"/>
      <p:bldP spid="4099" grpId="0"/>
      <p:bldP spid="4099" grpId="1"/>
      <p:bldP spid="12" grpId="0"/>
      <p:bldP spid="12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Freeform 37"/>
          <p:cNvSpPr>
            <a:spLocks/>
          </p:cNvSpPr>
          <p:nvPr/>
        </p:nvSpPr>
        <p:spPr bwMode="auto">
          <a:xfrm>
            <a:off x="1241425" y="3522663"/>
            <a:ext cx="7115175" cy="2509837"/>
          </a:xfrm>
          <a:custGeom>
            <a:avLst/>
            <a:gdLst/>
            <a:ahLst/>
            <a:cxnLst>
              <a:cxn ang="0">
                <a:pos x="210" y="997"/>
              </a:cxn>
              <a:cxn ang="0">
                <a:pos x="322" y="845"/>
              </a:cxn>
              <a:cxn ang="0">
                <a:pos x="546" y="765"/>
              </a:cxn>
              <a:cxn ang="0">
                <a:pos x="778" y="629"/>
              </a:cxn>
              <a:cxn ang="0">
                <a:pos x="914" y="509"/>
              </a:cxn>
              <a:cxn ang="0">
                <a:pos x="1330" y="341"/>
              </a:cxn>
              <a:cxn ang="0">
                <a:pos x="1866" y="173"/>
              </a:cxn>
              <a:cxn ang="0">
                <a:pos x="1946" y="117"/>
              </a:cxn>
              <a:cxn ang="0">
                <a:pos x="2122" y="21"/>
              </a:cxn>
              <a:cxn ang="0">
                <a:pos x="2538" y="13"/>
              </a:cxn>
              <a:cxn ang="0">
                <a:pos x="2610" y="77"/>
              </a:cxn>
              <a:cxn ang="0">
                <a:pos x="3098" y="117"/>
              </a:cxn>
              <a:cxn ang="0">
                <a:pos x="3546" y="197"/>
              </a:cxn>
              <a:cxn ang="0">
                <a:pos x="3890" y="309"/>
              </a:cxn>
              <a:cxn ang="0">
                <a:pos x="3930" y="333"/>
              </a:cxn>
              <a:cxn ang="0">
                <a:pos x="4194" y="405"/>
              </a:cxn>
              <a:cxn ang="0">
                <a:pos x="4410" y="565"/>
              </a:cxn>
              <a:cxn ang="0">
                <a:pos x="4402" y="877"/>
              </a:cxn>
              <a:cxn ang="0">
                <a:pos x="4474" y="1133"/>
              </a:cxn>
              <a:cxn ang="0">
                <a:pos x="4418" y="1293"/>
              </a:cxn>
              <a:cxn ang="0">
                <a:pos x="3674" y="1381"/>
              </a:cxn>
              <a:cxn ang="0">
                <a:pos x="3370" y="1365"/>
              </a:cxn>
              <a:cxn ang="0">
                <a:pos x="3082" y="1293"/>
              </a:cxn>
              <a:cxn ang="0">
                <a:pos x="2890" y="1405"/>
              </a:cxn>
              <a:cxn ang="0">
                <a:pos x="2370" y="1373"/>
              </a:cxn>
              <a:cxn ang="0">
                <a:pos x="2018" y="1413"/>
              </a:cxn>
              <a:cxn ang="0">
                <a:pos x="1834" y="1293"/>
              </a:cxn>
              <a:cxn ang="0">
                <a:pos x="1682" y="1349"/>
              </a:cxn>
              <a:cxn ang="0">
                <a:pos x="1506" y="1413"/>
              </a:cxn>
              <a:cxn ang="0">
                <a:pos x="898" y="1581"/>
              </a:cxn>
              <a:cxn ang="0">
                <a:pos x="298" y="1389"/>
              </a:cxn>
              <a:cxn ang="0">
                <a:pos x="98" y="1269"/>
              </a:cxn>
              <a:cxn ang="0">
                <a:pos x="26" y="1181"/>
              </a:cxn>
              <a:cxn ang="0">
                <a:pos x="42" y="1117"/>
              </a:cxn>
              <a:cxn ang="0">
                <a:pos x="74" y="1085"/>
              </a:cxn>
            </a:cxnLst>
            <a:rect l="0" t="0" r="r" b="b"/>
            <a:pathLst>
              <a:path w="4482" h="1581">
                <a:moveTo>
                  <a:pt x="42" y="1077"/>
                </a:moveTo>
                <a:cubicBezTo>
                  <a:pt x="122" y="1104"/>
                  <a:pt x="152" y="1035"/>
                  <a:pt x="210" y="997"/>
                </a:cubicBezTo>
                <a:cubicBezTo>
                  <a:pt x="234" y="961"/>
                  <a:pt x="236" y="918"/>
                  <a:pt x="250" y="877"/>
                </a:cubicBezTo>
                <a:cubicBezTo>
                  <a:pt x="258" y="852"/>
                  <a:pt x="322" y="845"/>
                  <a:pt x="322" y="845"/>
                </a:cubicBezTo>
                <a:cubicBezTo>
                  <a:pt x="338" y="833"/>
                  <a:pt x="419" y="776"/>
                  <a:pt x="434" y="773"/>
                </a:cubicBezTo>
                <a:cubicBezTo>
                  <a:pt x="471" y="766"/>
                  <a:pt x="509" y="768"/>
                  <a:pt x="546" y="765"/>
                </a:cubicBezTo>
                <a:cubicBezTo>
                  <a:pt x="595" y="755"/>
                  <a:pt x="628" y="735"/>
                  <a:pt x="674" y="717"/>
                </a:cubicBezTo>
                <a:cubicBezTo>
                  <a:pt x="707" y="684"/>
                  <a:pt x="737" y="652"/>
                  <a:pt x="778" y="629"/>
                </a:cubicBezTo>
                <a:cubicBezTo>
                  <a:pt x="817" y="607"/>
                  <a:pt x="788" y="638"/>
                  <a:pt x="826" y="605"/>
                </a:cubicBezTo>
                <a:cubicBezTo>
                  <a:pt x="851" y="582"/>
                  <a:pt x="885" y="528"/>
                  <a:pt x="914" y="509"/>
                </a:cubicBezTo>
                <a:cubicBezTo>
                  <a:pt x="979" y="466"/>
                  <a:pt x="1068" y="486"/>
                  <a:pt x="1146" y="477"/>
                </a:cubicBezTo>
                <a:cubicBezTo>
                  <a:pt x="1195" y="379"/>
                  <a:pt x="1237" y="382"/>
                  <a:pt x="1330" y="341"/>
                </a:cubicBezTo>
                <a:cubicBezTo>
                  <a:pt x="1493" y="269"/>
                  <a:pt x="1548" y="288"/>
                  <a:pt x="1770" y="277"/>
                </a:cubicBezTo>
                <a:cubicBezTo>
                  <a:pt x="1790" y="217"/>
                  <a:pt x="1810" y="208"/>
                  <a:pt x="1866" y="173"/>
                </a:cubicBezTo>
                <a:cubicBezTo>
                  <a:pt x="1877" y="166"/>
                  <a:pt x="1887" y="157"/>
                  <a:pt x="1898" y="149"/>
                </a:cubicBezTo>
                <a:cubicBezTo>
                  <a:pt x="1914" y="138"/>
                  <a:pt x="1946" y="117"/>
                  <a:pt x="1946" y="117"/>
                </a:cubicBezTo>
                <a:cubicBezTo>
                  <a:pt x="1980" y="49"/>
                  <a:pt x="2020" y="54"/>
                  <a:pt x="2090" y="37"/>
                </a:cubicBezTo>
                <a:cubicBezTo>
                  <a:pt x="2102" y="34"/>
                  <a:pt x="2111" y="25"/>
                  <a:pt x="2122" y="21"/>
                </a:cubicBezTo>
                <a:cubicBezTo>
                  <a:pt x="2138" y="15"/>
                  <a:pt x="2170" y="5"/>
                  <a:pt x="2170" y="5"/>
                </a:cubicBezTo>
                <a:cubicBezTo>
                  <a:pt x="2293" y="8"/>
                  <a:pt x="2416" y="0"/>
                  <a:pt x="2538" y="13"/>
                </a:cubicBezTo>
                <a:cubicBezTo>
                  <a:pt x="2550" y="14"/>
                  <a:pt x="2546" y="36"/>
                  <a:pt x="2554" y="45"/>
                </a:cubicBezTo>
                <a:cubicBezTo>
                  <a:pt x="2573" y="68"/>
                  <a:pt x="2586" y="69"/>
                  <a:pt x="2610" y="77"/>
                </a:cubicBezTo>
                <a:cubicBezTo>
                  <a:pt x="2758" y="71"/>
                  <a:pt x="2888" y="81"/>
                  <a:pt x="3034" y="93"/>
                </a:cubicBezTo>
                <a:cubicBezTo>
                  <a:pt x="3155" y="123"/>
                  <a:pt x="2972" y="75"/>
                  <a:pt x="3098" y="117"/>
                </a:cubicBezTo>
                <a:cubicBezTo>
                  <a:pt x="3143" y="132"/>
                  <a:pt x="3272" y="132"/>
                  <a:pt x="3282" y="133"/>
                </a:cubicBezTo>
                <a:cubicBezTo>
                  <a:pt x="3374" y="144"/>
                  <a:pt x="3456" y="179"/>
                  <a:pt x="3546" y="197"/>
                </a:cubicBezTo>
                <a:cubicBezTo>
                  <a:pt x="3596" y="222"/>
                  <a:pt x="3651" y="242"/>
                  <a:pt x="3706" y="253"/>
                </a:cubicBezTo>
                <a:cubicBezTo>
                  <a:pt x="3766" y="313"/>
                  <a:pt x="3797" y="302"/>
                  <a:pt x="3890" y="309"/>
                </a:cubicBezTo>
                <a:cubicBezTo>
                  <a:pt x="3895" y="320"/>
                  <a:pt x="3896" y="335"/>
                  <a:pt x="3906" y="341"/>
                </a:cubicBezTo>
                <a:cubicBezTo>
                  <a:pt x="3913" y="345"/>
                  <a:pt x="3922" y="333"/>
                  <a:pt x="3930" y="333"/>
                </a:cubicBezTo>
                <a:cubicBezTo>
                  <a:pt x="3985" y="333"/>
                  <a:pt x="4044" y="349"/>
                  <a:pt x="4098" y="357"/>
                </a:cubicBezTo>
                <a:cubicBezTo>
                  <a:pt x="4130" y="376"/>
                  <a:pt x="4159" y="393"/>
                  <a:pt x="4194" y="405"/>
                </a:cubicBezTo>
                <a:cubicBezTo>
                  <a:pt x="4228" y="432"/>
                  <a:pt x="4266" y="449"/>
                  <a:pt x="4298" y="477"/>
                </a:cubicBezTo>
                <a:cubicBezTo>
                  <a:pt x="4335" y="509"/>
                  <a:pt x="4369" y="538"/>
                  <a:pt x="4410" y="565"/>
                </a:cubicBezTo>
                <a:cubicBezTo>
                  <a:pt x="4454" y="654"/>
                  <a:pt x="4435" y="602"/>
                  <a:pt x="4418" y="797"/>
                </a:cubicBezTo>
                <a:cubicBezTo>
                  <a:pt x="4416" y="824"/>
                  <a:pt x="4402" y="877"/>
                  <a:pt x="4402" y="877"/>
                </a:cubicBezTo>
                <a:cubicBezTo>
                  <a:pt x="4408" y="933"/>
                  <a:pt x="4408" y="993"/>
                  <a:pt x="4434" y="1045"/>
                </a:cubicBezTo>
                <a:cubicBezTo>
                  <a:pt x="4478" y="1132"/>
                  <a:pt x="4441" y="1035"/>
                  <a:pt x="4474" y="1133"/>
                </a:cubicBezTo>
                <a:cubicBezTo>
                  <a:pt x="4477" y="1141"/>
                  <a:pt x="4482" y="1157"/>
                  <a:pt x="4482" y="1157"/>
                </a:cubicBezTo>
                <a:cubicBezTo>
                  <a:pt x="4475" y="1221"/>
                  <a:pt x="4471" y="1258"/>
                  <a:pt x="4418" y="1293"/>
                </a:cubicBezTo>
                <a:cubicBezTo>
                  <a:pt x="4330" y="1425"/>
                  <a:pt x="4236" y="1369"/>
                  <a:pt x="4050" y="1373"/>
                </a:cubicBezTo>
                <a:cubicBezTo>
                  <a:pt x="3925" y="1376"/>
                  <a:pt x="3799" y="1378"/>
                  <a:pt x="3674" y="1381"/>
                </a:cubicBezTo>
                <a:cubicBezTo>
                  <a:pt x="3570" y="1391"/>
                  <a:pt x="3578" y="1395"/>
                  <a:pt x="3450" y="1381"/>
                </a:cubicBezTo>
                <a:cubicBezTo>
                  <a:pt x="3423" y="1378"/>
                  <a:pt x="3370" y="1365"/>
                  <a:pt x="3370" y="1365"/>
                </a:cubicBezTo>
                <a:cubicBezTo>
                  <a:pt x="3299" y="1330"/>
                  <a:pt x="3245" y="1304"/>
                  <a:pt x="3170" y="1285"/>
                </a:cubicBezTo>
                <a:cubicBezTo>
                  <a:pt x="3141" y="1288"/>
                  <a:pt x="3110" y="1285"/>
                  <a:pt x="3082" y="1293"/>
                </a:cubicBezTo>
                <a:cubicBezTo>
                  <a:pt x="3064" y="1298"/>
                  <a:pt x="3050" y="1315"/>
                  <a:pt x="3034" y="1325"/>
                </a:cubicBezTo>
                <a:cubicBezTo>
                  <a:pt x="2988" y="1354"/>
                  <a:pt x="2940" y="1385"/>
                  <a:pt x="2890" y="1405"/>
                </a:cubicBezTo>
                <a:cubicBezTo>
                  <a:pt x="2700" y="1393"/>
                  <a:pt x="2670" y="1430"/>
                  <a:pt x="2562" y="1349"/>
                </a:cubicBezTo>
                <a:cubicBezTo>
                  <a:pt x="2495" y="1356"/>
                  <a:pt x="2437" y="1367"/>
                  <a:pt x="2370" y="1373"/>
                </a:cubicBezTo>
                <a:cubicBezTo>
                  <a:pt x="2312" y="1385"/>
                  <a:pt x="2256" y="1399"/>
                  <a:pt x="2202" y="1421"/>
                </a:cubicBezTo>
                <a:cubicBezTo>
                  <a:pt x="2141" y="1418"/>
                  <a:pt x="2079" y="1420"/>
                  <a:pt x="2018" y="1413"/>
                </a:cubicBezTo>
                <a:cubicBezTo>
                  <a:pt x="1995" y="1410"/>
                  <a:pt x="1981" y="1386"/>
                  <a:pt x="1962" y="1373"/>
                </a:cubicBezTo>
                <a:cubicBezTo>
                  <a:pt x="1920" y="1345"/>
                  <a:pt x="1883" y="1309"/>
                  <a:pt x="1834" y="1293"/>
                </a:cubicBezTo>
                <a:cubicBezTo>
                  <a:pt x="1805" y="1296"/>
                  <a:pt x="1775" y="1295"/>
                  <a:pt x="1746" y="1301"/>
                </a:cubicBezTo>
                <a:cubicBezTo>
                  <a:pt x="1720" y="1307"/>
                  <a:pt x="1705" y="1335"/>
                  <a:pt x="1682" y="1349"/>
                </a:cubicBezTo>
                <a:cubicBezTo>
                  <a:pt x="1662" y="1362"/>
                  <a:pt x="1638" y="1369"/>
                  <a:pt x="1618" y="1381"/>
                </a:cubicBezTo>
                <a:cubicBezTo>
                  <a:pt x="1582" y="1436"/>
                  <a:pt x="1620" y="1391"/>
                  <a:pt x="1506" y="1413"/>
                </a:cubicBezTo>
                <a:cubicBezTo>
                  <a:pt x="1481" y="1418"/>
                  <a:pt x="1458" y="1430"/>
                  <a:pt x="1434" y="1437"/>
                </a:cubicBezTo>
                <a:cubicBezTo>
                  <a:pt x="1255" y="1490"/>
                  <a:pt x="1080" y="1541"/>
                  <a:pt x="898" y="1581"/>
                </a:cubicBezTo>
                <a:cubicBezTo>
                  <a:pt x="826" y="1577"/>
                  <a:pt x="452" y="1578"/>
                  <a:pt x="378" y="1541"/>
                </a:cubicBezTo>
                <a:cubicBezTo>
                  <a:pt x="343" y="1488"/>
                  <a:pt x="353" y="1425"/>
                  <a:pt x="298" y="1389"/>
                </a:cubicBezTo>
                <a:cubicBezTo>
                  <a:pt x="280" y="1334"/>
                  <a:pt x="198" y="1311"/>
                  <a:pt x="146" y="1301"/>
                </a:cubicBezTo>
                <a:cubicBezTo>
                  <a:pt x="130" y="1290"/>
                  <a:pt x="109" y="1285"/>
                  <a:pt x="98" y="1269"/>
                </a:cubicBezTo>
                <a:cubicBezTo>
                  <a:pt x="77" y="1237"/>
                  <a:pt x="90" y="1250"/>
                  <a:pt x="58" y="1229"/>
                </a:cubicBezTo>
                <a:cubicBezTo>
                  <a:pt x="47" y="1213"/>
                  <a:pt x="37" y="1197"/>
                  <a:pt x="26" y="1181"/>
                </a:cubicBezTo>
                <a:cubicBezTo>
                  <a:pt x="21" y="1173"/>
                  <a:pt x="10" y="1157"/>
                  <a:pt x="10" y="1157"/>
                </a:cubicBezTo>
                <a:cubicBezTo>
                  <a:pt x="30" y="1077"/>
                  <a:pt x="0" y="1159"/>
                  <a:pt x="42" y="1117"/>
                </a:cubicBezTo>
                <a:cubicBezTo>
                  <a:pt x="48" y="1111"/>
                  <a:pt x="44" y="1099"/>
                  <a:pt x="50" y="1093"/>
                </a:cubicBezTo>
                <a:cubicBezTo>
                  <a:pt x="56" y="1087"/>
                  <a:pt x="78" y="1093"/>
                  <a:pt x="74" y="1085"/>
                </a:cubicBezTo>
                <a:cubicBezTo>
                  <a:pt x="69" y="1075"/>
                  <a:pt x="53" y="1080"/>
                  <a:pt x="42" y="107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6" name="AutoShape 36" descr="Штриховой горизонтальный"/>
          <p:cNvSpPr>
            <a:spLocks noChangeArrowheads="1"/>
          </p:cNvSpPr>
          <p:nvPr/>
        </p:nvSpPr>
        <p:spPr bwMode="auto">
          <a:xfrm>
            <a:off x="2771775" y="3284538"/>
            <a:ext cx="4895850" cy="792162"/>
          </a:xfrm>
          <a:prstGeom prst="wedgeEllipseCallout">
            <a:avLst>
              <a:gd name="adj1" fmla="val -33722"/>
              <a:gd name="adj2" fmla="val 17537"/>
            </a:avLst>
          </a:prstGeom>
          <a:pattFill prst="dashHorz">
            <a:fgClr>
              <a:schemeClr val="accent2"/>
            </a:fgClr>
            <a:bgClr>
              <a:schemeClr val="accent1"/>
            </a:bgClr>
          </a:patt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0243" name="Picture 3" descr="pelika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r="1567" b="52577"/>
          <a:stretch>
            <a:fillRect/>
          </a:stretch>
        </p:blipFill>
        <p:spPr bwMode="auto">
          <a:xfrm>
            <a:off x="3203575" y="4975225"/>
            <a:ext cx="316865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00220_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709"/>
          <a:stretch>
            <a:fillRect/>
          </a:stretch>
        </p:blipFill>
        <p:spPr bwMode="auto">
          <a:xfrm>
            <a:off x="323850" y="4724400"/>
            <a:ext cx="433388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00220_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16" r="50876"/>
          <a:stretch>
            <a:fillRect/>
          </a:stretch>
        </p:blipFill>
        <p:spPr bwMode="auto">
          <a:xfrm>
            <a:off x="179388" y="2420938"/>
            <a:ext cx="5413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00220_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4000"/>
          </a:blip>
          <a:srcRect t="51042" b="37625"/>
          <a:stretch>
            <a:fillRect/>
          </a:stretch>
        </p:blipFill>
        <p:spPr bwMode="auto">
          <a:xfrm>
            <a:off x="971550" y="188913"/>
            <a:ext cx="20161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00220_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250" r="22501"/>
          <a:stretch>
            <a:fillRect/>
          </a:stretch>
        </p:blipFill>
        <p:spPr bwMode="auto">
          <a:xfrm>
            <a:off x="179388" y="188913"/>
            <a:ext cx="5762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00220_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333" b="75417"/>
          <a:stretch>
            <a:fillRect/>
          </a:stretch>
        </p:blipFill>
        <p:spPr bwMode="auto">
          <a:xfrm>
            <a:off x="3563938" y="188913"/>
            <a:ext cx="19446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00220_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659" b="50876"/>
          <a:stretch>
            <a:fillRect/>
          </a:stretch>
        </p:blipFill>
        <p:spPr bwMode="auto">
          <a:xfrm>
            <a:off x="6011863" y="188913"/>
            <a:ext cx="20161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 descr="00220_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0709"/>
          <a:stretch>
            <a:fillRect/>
          </a:stretch>
        </p:blipFill>
        <p:spPr bwMode="auto">
          <a:xfrm>
            <a:off x="8459788" y="188913"/>
            <a:ext cx="433387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 descr="00220_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4000"/>
          </a:blip>
          <a:srcRect l="37625" r="51042"/>
          <a:stretch>
            <a:fillRect/>
          </a:stretch>
        </p:blipFill>
        <p:spPr bwMode="auto">
          <a:xfrm>
            <a:off x="8459788" y="2420938"/>
            <a:ext cx="5048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4" descr="00220_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01" r="64250"/>
          <a:stretch>
            <a:fillRect/>
          </a:stretch>
        </p:blipFill>
        <p:spPr bwMode="auto">
          <a:xfrm>
            <a:off x="8388350" y="4652963"/>
            <a:ext cx="5762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16" descr="cat2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175" y="1700213"/>
            <a:ext cx="15748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17" descr="XTREE31"/>
          <p:cNvPicPr>
            <a:picLocks noChangeAspect="1" noChangeArrowheads="1" noCrop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300788" y="549275"/>
            <a:ext cx="2259012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18" descr="rabit"/>
          <p:cNvPicPr>
            <a:picLocks noChangeAspect="1" noChangeArrowheads="1"/>
          </p:cNvPicPr>
          <p:nvPr/>
        </p:nvPicPr>
        <p:blipFill>
          <a:blip r:embed="rId9" cstate="print">
            <a:lum bright="-12000"/>
          </a:blip>
          <a:srcRect/>
          <a:stretch>
            <a:fillRect/>
          </a:stretch>
        </p:blipFill>
        <p:spPr bwMode="auto">
          <a:xfrm>
            <a:off x="1042988" y="2852738"/>
            <a:ext cx="1728787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19" descr="119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781300"/>
            <a:ext cx="1323975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20" descr="blume049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47813" y="4365625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21" descr="blume049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4663" y="3141663"/>
            <a:ext cx="12969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22" descr="blume049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04025" y="4221163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27" descr="0a4f488923716b024ee68941527cf924">
            <a:hlinkClick r:id="rId12" action="ppaction://hlinksldjump"/>
          </p:cNvPr>
          <p:cNvPicPr>
            <a:picLocks noChangeAspect="1" noChangeArrowheads="1" noCrop="1"/>
          </p:cNvPicPr>
          <p:nvPr/>
        </p:nvPicPr>
        <p:blipFill>
          <a:blip r:embed="rId13" cstate="print">
            <a:lum bright="-6000"/>
          </a:blip>
          <a:srcRect/>
          <a:stretch>
            <a:fillRect/>
          </a:stretch>
        </p:blipFill>
        <p:spPr bwMode="auto">
          <a:xfrm>
            <a:off x="1403350" y="1700213"/>
            <a:ext cx="152241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33" descr="65faa995e8495198efec9f89623bb9a7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771775" y="2565400"/>
            <a:ext cx="16557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4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аранд.wav"/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279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889 -0.05046 L -0.22135 -0.05046 L -0.22135 -0.57014 L 0.18889 -0.57014 L 0.18889 -0.05046 Z " pathEditMode="relative" rAng="10800000" ptsTypes="FFFFF">
                                      <p:cBhvr>
                                        <p:cTn id="91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-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4000"/>
                            </p:stCondLst>
                            <p:childTnLst>
                              <p:par>
                                <p:cTn id="9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70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5416 L -0.16875 0.22453 C -0.20469 0.26296 -0.25833 0.28495 -0.31389 0.28495 C -0.37778 0.28495 -0.42882 0.26296 -0.46476 0.22453 L -0.63542 0.05416 " pathEditMode="relative" rAng="0" ptsTypes="FffFF">
                                      <p:cBhvr>
                                        <p:cTn id="109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" y="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9500"/>
                            </p:stCondLst>
                            <p:childTnLst>
                              <p:par>
                                <p:cTn id="111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542 0.05416 L -0.46458 0.225 C -0.42865 0.26342 -0.375 0.28518 -0.31927 0.28518 C -0.25538 0.28518 -0.20451 0.26342 -0.16858 0.225 L 0.00243 0.05416 " pathEditMode="relative" rAng="0" ptsTypes="FffFF">
                                      <p:cBhvr>
                                        <p:cTn id="112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1500"/>
                            </p:stCondLst>
                            <p:childTnLst>
                              <p:par>
                                <p:cTn id="11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5416 L -0.16892 0.225 C -0.20451 0.26342 -0.25816 0.28518 -0.31406 0.28518 C -0.37778 0.28518 -0.42882 0.26342 -0.46458 0.225 L -0.63542 0.05416 " pathEditMode="relative" rAng="0" ptsTypes="FffFF">
                                      <p:cBhvr>
                                        <p:cTn id="115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542 0.05416 L -0.46458 0.22476 C -0.42865 0.26342 -0.375 0.28518 -0.31927 0.28518 C -0.25538 0.28518 -0.20451 0.26342 -0.16858 0.22476 L 0.00243 0.05416 " pathEditMode="relative" rAng="0" ptsTypes="FffFF">
                                      <p:cBhvr>
                                        <p:cTn id="118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7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7500"/>
                            </p:stCondLst>
                            <p:childTnLst>
                              <p:par>
                                <p:cTn id="1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90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1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0.3585 -0.00555 " pathEditMode="relative" rAng="0" ptsTypes="AA">
                                      <p:cBhvr>
                                        <p:cTn id="184" dur="5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4"/>
                </p:tgtEl>
              </p:cMediaNode>
            </p:audio>
          </p:childTnLst>
        </p:cTn>
      </p:par>
    </p:tnLst>
    <p:bldLst>
      <p:bldP spid="102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85728"/>
            <a:ext cx="3286148" cy="917596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Ручка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1643050"/>
            <a:ext cx="5329246" cy="347187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Отгадай, что за вещица, - </a:t>
            </a:r>
          </a:p>
          <a:p>
            <a:pPr>
              <a:buNone/>
            </a:pPr>
            <a:r>
              <a:rPr lang="ru-RU" dirty="0" smtClean="0"/>
              <a:t>Острый клювик, а не птица, </a:t>
            </a:r>
          </a:p>
          <a:p>
            <a:pPr>
              <a:buNone/>
            </a:pPr>
            <a:r>
              <a:rPr lang="ru-RU" dirty="0" smtClean="0"/>
              <a:t>Этим клювиком она </a:t>
            </a:r>
          </a:p>
          <a:p>
            <a:pPr>
              <a:buNone/>
            </a:pPr>
            <a:r>
              <a:rPr lang="ru-RU" dirty="0" smtClean="0"/>
              <a:t>Сеет-сеет семена </a:t>
            </a:r>
          </a:p>
          <a:p>
            <a:pPr>
              <a:buNone/>
            </a:pPr>
            <a:r>
              <a:rPr lang="ru-RU" dirty="0" smtClean="0"/>
              <a:t>Не на поле, не на грядке - </a:t>
            </a:r>
          </a:p>
          <a:p>
            <a:pPr>
              <a:buNone/>
            </a:pPr>
            <a:r>
              <a:rPr lang="ru-RU" dirty="0" smtClean="0"/>
              <a:t>На листах твоей тетрадки. </a:t>
            </a:r>
            <a:endParaRPr lang="ru-RU" dirty="0"/>
          </a:p>
        </p:txBody>
      </p:sp>
      <p:pic>
        <p:nvPicPr>
          <p:cNvPr id="4" name="Рисунок 3" descr="1303797933_1005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650481">
            <a:off x="6076915" y="466722"/>
            <a:ext cx="2786082" cy="1074152"/>
          </a:xfrm>
          <a:prstGeom prst="rect">
            <a:avLst/>
          </a:prstGeom>
        </p:spPr>
      </p:pic>
      <p:pic>
        <p:nvPicPr>
          <p:cNvPr id="5" name="Рисунок 4" descr="ручка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211633">
            <a:off x="3979767" y="4420253"/>
            <a:ext cx="1816100" cy="2679700"/>
          </a:xfrm>
          <a:prstGeom prst="rect">
            <a:avLst/>
          </a:prstGeom>
        </p:spPr>
      </p:pic>
      <p:pic>
        <p:nvPicPr>
          <p:cNvPr id="6" name="Рисунок 5" descr="ручка чернильная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52711">
            <a:off x="475467" y="5545068"/>
            <a:ext cx="1060450" cy="1212850"/>
          </a:xfrm>
          <a:prstGeom prst="rect">
            <a:avLst/>
          </a:prstGeom>
          <a:scene3d>
            <a:camera prst="orthographicFront">
              <a:rot lat="0" lon="10799978" rev="0"/>
            </a:camera>
            <a:lightRig rig="threePt" dir="t"/>
          </a:scene3d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1857364"/>
            <a:ext cx="3174380" cy="3158505"/>
          </a:xfrm>
          <a:prstGeom prst="rect">
            <a:avLst/>
          </a:prstGeom>
          <a:ln w="1905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pisal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1714488"/>
            <a:ext cx="3286140" cy="3866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643174" y="5715016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писало</a:t>
            </a:r>
            <a:endParaRPr lang="ru-RU" sz="3200" b="1" dirty="0">
              <a:latin typeface="+mn-lt"/>
            </a:endParaRPr>
          </a:p>
        </p:txBody>
      </p:sp>
      <p:pic>
        <p:nvPicPr>
          <p:cNvPr id="11" name="Рисунок 10" descr="писало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00562" y="2000240"/>
            <a:ext cx="3962400" cy="2943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стилус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3429000"/>
            <a:ext cx="5214974" cy="2024075"/>
          </a:xfrm>
          <a:prstGeom prst="rect">
            <a:avLst/>
          </a:prstGeom>
        </p:spPr>
      </p:pic>
      <p:pic>
        <p:nvPicPr>
          <p:cNvPr id="13" name="Рисунок 12" descr="стилус кит бронз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8992" y="1785926"/>
            <a:ext cx="5286412" cy="18097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14546" y="5643578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+mn-lt"/>
              </a:rPr>
              <a:t>стилус</a:t>
            </a:r>
            <a:endParaRPr lang="ru-RU" sz="3200" b="1" dirty="0">
              <a:latin typeface="+mn-lt"/>
            </a:endParaRPr>
          </a:p>
        </p:txBody>
      </p:sp>
      <p:pic>
        <p:nvPicPr>
          <p:cNvPr id="18" name="Рисунок 17" descr="перор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85786" y="3857628"/>
            <a:ext cx="3286148" cy="1776296"/>
          </a:xfrm>
          <a:prstGeom prst="rect">
            <a:avLst/>
          </a:prstGeom>
        </p:spPr>
      </p:pic>
      <p:pic>
        <p:nvPicPr>
          <p:cNvPr id="19" name="Рисунок 18" descr="перо4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3429000"/>
            <a:ext cx="1952637" cy="1201623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785926"/>
            <a:ext cx="4689185" cy="162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5286388"/>
            <a:ext cx="4570122" cy="78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571472" y="1142984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+mn-lt"/>
              </a:rPr>
              <a:t>В 1888 году в США впервые была предложена идея шариковой ручки.</a:t>
            </a:r>
            <a:endParaRPr lang="ru-RU" sz="2800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910" y="2071678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 1938</a:t>
            </a:r>
            <a:r>
              <a:rPr lang="ru-RU" sz="2800" dirty="0" smtClean="0"/>
              <a:t> году венгерский химик Ласло Йозеф Биро получил патент на изобретение современной шариковой ручки.</a:t>
            </a:r>
            <a:endParaRPr lang="ru-RU" sz="2800" dirty="0">
              <a:latin typeface="+mn-lt"/>
            </a:endParaRPr>
          </a:p>
        </p:txBody>
      </p:sp>
      <p:pic>
        <p:nvPicPr>
          <p:cNvPr id="24" name="Рисунок 23" descr="Ласло Йозеф Биро .jpe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786182" y="3571876"/>
            <a:ext cx="1905000" cy="2514600"/>
          </a:xfrm>
          <a:prstGeom prst="rect">
            <a:avLst/>
          </a:prstGeom>
          <a:ln w="1905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" name="Рисунок 24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14480" y="3071810"/>
            <a:ext cx="5357850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1303797930_1006.jpg"/>
          <p:cNvPicPr>
            <a:picLocks noChangeAspect="1"/>
          </p:cNvPicPr>
          <p:nvPr/>
        </p:nvPicPr>
        <p:blipFill>
          <a:blip r:embed="rId16" cstate="print"/>
          <a:srcRect l="8214" t="16201" r="11428" b="19420"/>
          <a:stretch>
            <a:fillRect/>
          </a:stretch>
        </p:blipFill>
        <p:spPr>
          <a:xfrm>
            <a:off x="571472" y="4000504"/>
            <a:ext cx="2812871" cy="1500198"/>
          </a:xfrm>
          <a:prstGeom prst="rect">
            <a:avLst/>
          </a:prstGeom>
        </p:spPr>
      </p:pic>
      <p:pic>
        <p:nvPicPr>
          <p:cNvPr id="27" name="Рисунок 26" descr="1303797874_1007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71" t="8154" r="3928" b="12983"/>
          <a:stretch>
            <a:fillRect/>
          </a:stretch>
        </p:blipFill>
        <p:spPr>
          <a:xfrm>
            <a:off x="5643570" y="1571612"/>
            <a:ext cx="3214710" cy="1875248"/>
          </a:xfrm>
          <a:prstGeom prst="rect">
            <a:avLst/>
          </a:prstGeom>
        </p:spPr>
      </p:pic>
      <p:pic>
        <p:nvPicPr>
          <p:cNvPr id="28" name="Рисунок 27" descr="1315490047_0310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1142976" y="1214422"/>
            <a:ext cx="6858000" cy="4876800"/>
          </a:xfrm>
          <a:prstGeom prst="rect">
            <a:avLst/>
          </a:prstGeom>
          <a:ln w="1905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9" name="Рисунок 28" descr="1315490023_148.jpg"/>
          <p:cNvPicPr>
            <a:picLocks noChangeAspect="1"/>
          </p:cNvPicPr>
          <p:nvPr/>
        </p:nvPicPr>
        <p:blipFill>
          <a:blip r:embed="rId19" cstate="screen"/>
          <a:stretch>
            <a:fillRect/>
          </a:stretch>
        </p:blipFill>
        <p:spPr>
          <a:xfrm>
            <a:off x="323528" y="836712"/>
            <a:ext cx="8572560" cy="5429288"/>
          </a:xfrm>
          <a:prstGeom prst="rect">
            <a:avLst/>
          </a:prstGeom>
          <a:ln w="190500" cap="sq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712 -0.03541 L 0.50087 0.29028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3" grpId="1" build="p"/>
      <p:bldP spid="10" grpId="0"/>
      <p:bldP spid="10" grpId="1"/>
      <p:bldP spid="14" grpId="0"/>
      <p:bldP spid="14" grpId="1"/>
      <p:bldP spid="22" grpId="0"/>
      <p:bldP spid="22" grpId="1"/>
      <p:bldP spid="23" grpId="0"/>
      <p:bldP spid="2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357166"/>
            <a:ext cx="2571768" cy="785818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+mn-lt"/>
              </a:rPr>
              <a:t>Точилка</a:t>
            </a:r>
            <a:endParaRPr lang="ru-RU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2428868"/>
            <a:ext cx="4972056" cy="240030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Если сломан карандаш –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Я помощник верный ваш.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Я как врач, его лечу –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Быстро, остро заточу.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1_pencil_sharpener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5DDDA"/>
              </a:clrFrom>
              <a:clrTo>
                <a:srgbClr val="E5DDDA">
                  <a:alpha val="0"/>
                </a:srgbClr>
              </a:clrTo>
            </a:clrChange>
          </a:blip>
          <a:srcRect l="6987" t="18750" r="18087" b="16666"/>
          <a:stretch>
            <a:fillRect/>
          </a:stretch>
        </p:blipFill>
        <p:spPr>
          <a:xfrm>
            <a:off x="785786" y="4929198"/>
            <a:ext cx="1143008" cy="1312342"/>
          </a:xfrm>
          <a:prstGeom prst="rect">
            <a:avLst/>
          </a:prstGeom>
        </p:spPr>
      </p:pic>
      <p:pic>
        <p:nvPicPr>
          <p:cNvPr id="5" name="Рисунок 4" descr="9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428860" y="928670"/>
            <a:ext cx="1357322" cy="1114427"/>
          </a:xfrm>
          <a:prstGeom prst="rect">
            <a:avLst/>
          </a:prstGeom>
        </p:spPr>
      </p:pic>
      <p:pic>
        <p:nvPicPr>
          <p:cNvPr id="6" name="Рисунок 5" descr="4985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271661">
            <a:off x="6525698" y="3118987"/>
            <a:ext cx="2286016" cy="884539"/>
          </a:xfrm>
          <a:prstGeom prst="rect">
            <a:avLst/>
          </a:prstGeom>
        </p:spPr>
      </p:pic>
      <p:pic>
        <p:nvPicPr>
          <p:cNvPr id="7" name="Рисунок 6" descr="точилка4.pn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86578" y="357166"/>
            <a:ext cx="1714512" cy="1062577"/>
          </a:xfrm>
          <a:prstGeom prst="rect">
            <a:avLst/>
          </a:prstGeom>
        </p:spPr>
      </p:pic>
      <p:pic>
        <p:nvPicPr>
          <p:cNvPr id="8" name="Рисунок 7" descr="точл.jpe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57224" y="4000504"/>
            <a:ext cx="3786214" cy="2329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точилка.jpe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143240" y="4714884"/>
            <a:ext cx="2600325" cy="1762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электр точилка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429256" y="1785926"/>
            <a:ext cx="3357586" cy="2174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71472" y="2000240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+mn-lt"/>
              </a:rPr>
              <a:t>Бернард Лассимон, французский математик, взял первый патент на точилки для карандашей в 1828 году. </a:t>
            </a:r>
            <a:endParaRPr lang="ru-RU" sz="2400" dirty="0">
              <a:latin typeface="+mn-lt"/>
            </a:endParaRPr>
          </a:p>
        </p:txBody>
      </p:sp>
      <p:pic>
        <p:nvPicPr>
          <p:cNvPr id="12" name="Рисунок 11" descr="Бернард Лассимон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214678" y="3143248"/>
            <a:ext cx="2214578" cy="3034259"/>
          </a:xfrm>
          <a:prstGeom prst="rect">
            <a:avLst/>
          </a:prstGeom>
          <a:ln w="1905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357158" y="1785926"/>
            <a:ext cx="47863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+mn-lt"/>
              </a:rPr>
              <a:t>Электрические точилки карандашей для офисов были сделаны в 1917 году.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11" grpId="0"/>
      <p:bldP spid="11" grpId="1"/>
      <p:bldP spid="13" grpId="0"/>
    </p:bldLst>
  </p:timing>
</p:sld>
</file>

<file path=ppt/theme/theme1.xml><?xml version="1.0" encoding="utf-8"?>
<a:theme xmlns:a="http://schemas.openxmlformats.org/drawingml/2006/main" name="DayOfKnowledg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DayOfKnowledge</Template>
  <TotalTime>402</TotalTime>
  <Words>321</Words>
  <Application>Microsoft Office PowerPoint</Application>
  <PresentationFormat>Экран (4:3)</PresentationFormat>
  <Paragraphs>66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DayOfKnowledge</vt:lpstr>
      <vt:lpstr>Слайд 1</vt:lpstr>
      <vt:lpstr>Слайд 2</vt:lpstr>
      <vt:lpstr>ПЕНАЛ</vt:lpstr>
      <vt:lpstr>Линейка</vt:lpstr>
      <vt:lpstr>Ластик</vt:lpstr>
      <vt:lpstr>Карандаши</vt:lpstr>
      <vt:lpstr>Слайд 7</vt:lpstr>
      <vt:lpstr>Ручка</vt:lpstr>
      <vt:lpstr>Точилка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56</cp:revision>
  <dcterms:created xsi:type="dcterms:W3CDTF">2011-10-20T07:31:02Z</dcterms:created>
  <dcterms:modified xsi:type="dcterms:W3CDTF">2013-12-04T15:13:44Z</dcterms:modified>
</cp:coreProperties>
</file>