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9" r:id="rId3"/>
    <p:sldId id="257" r:id="rId4"/>
    <p:sldId id="263" r:id="rId5"/>
    <p:sldId id="261" r:id="rId6"/>
    <p:sldId id="260" r:id="rId7"/>
    <p:sldId id="258" r:id="rId8"/>
    <p:sldId id="265" r:id="rId9"/>
    <p:sldId id="262" r:id="rId10"/>
    <p:sldId id="264" r:id="rId11"/>
    <p:sldId id="269" r:id="rId12"/>
    <p:sldId id="270" r:id="rId13"/>
    <p:sldId id="271" r:id="rId14"/>
    <p:sldId id="272" r:id="rId15"/>
    <p:sldId id="273" r:id="rId16"/>
    <p:sldId id="274" r:id="rId17"/>
    <p:sldId id="275" r:id="rId18"/>
    <p:sldId id="277" r:id="rId19"/>
    <p:sldId id="278" r:id="rId20"/>
    <p:sldId id="279" r:id="rId21"/>
    <p:sldId id="280"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71" autoAdjust="0"/>
  </p:normalViewPr>
  <p:slideViewPr>
    <p:cSldViewPr>
      <p:cViewPr>
        <p:scale>
          <a:sx n="71" d="100"/>
          <a:sy n="71" d="100"/>
        </p:scale>
        <p:origin x="-1356" y="-72"/>
      </p:cViewPr>
      <p:guideLst>
        <p:guide orient="horz" pos="2160"/>
        <p:guide pos="2880"/>
      </p:guideLst>
    </p:cSldViewPr>
  </p:slideViewPr>
  <p:outlineViewPr>
    <p:cViewPr>
      <p:scale>
        <a:sx n="33" d="100"/>
        <a:sy n="33" d="100"/>
      </p:scale>
      <p:origin x="0" y="27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B6C1ED-4586-455B-B53A-FFEFF0BFE8E0}" type="datetimeFigureOut">
              <a:rPr lang="ru-RU" smtClean="0"/>
              <a:t>27.03.2015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AA9509-8157-442B-8830-FBBFFB84CD98}" type="slidenum">
              <a:rPr lang="ru-RU" smtClean="0"/>
              <a:t>‹#›</a:t>
            </a:fld>
            <a:endParaRPr lang="ru-RU"/>
          </a:p>
        </p:txBody>
      </p:sp>
    </p:spTree>
    <p:extLst>
      <p:ext uri="{BB962C8B-B14F-4D97-AF65-F5344CB8AC3E}">
        <p14:creationId xmlns:p14="http://schemas.microsoft.com/office/powerpoint/2010/main" val="65403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02AF0B8A-7EB8-4B53-B4AC-C45E83720CAA}" type="datetimeFigureOut">
              <a:rPr lang="ru-RU" smtClean="0"/>
              <a:t>27.03.2015</a:t>
            </a:fld>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A3B9EBAE-FC33-4620-B221-8D99AB3AE8DD}" type="slidenum">
              <a:rPr lang="ru-RU" smtClean="0"/>
              <a:t>‹#›</a:t>
            </a:fld>
            <a:endParaRPr lang="ru-RU" dirty="0"/>
          </a:p>
        </p:txBody>
      </p:sp>
    </p:spTree>
    <p:extLst>
      <p:ext uri="{BB962C8B-B14F-4D97-AF65-F5344CB8AC3E}">
        <p14:creationId xmlns:p14="http://schemas.microsoft.com/office/powerpoint/2010/main" val="1171400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02AF0B8A-7EB8-4B53-B4AC-C45E83720CAA}" type="datetimeFigureOut">
              <a:rPr lang="ru-RU" smtClean="0"/>
              <a:t>27.03.2015</a:t>
            </a:fld>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A3B9EBAE-FC33-4620-B221-8D99AB3AE8DD}" type="slidenum">
              <a:rPr lang="ru-RU" smtClean="0"/>
              <a:t>‹#›</a:t>
            </a:fld>
            <a:endParaRPr lang="ru-RU" dirty="0"/>
          </a:p>
        </p:txBody>
      </p:sp>
    </p:spTree>
    <p:extLst>
      <p:ext uri="{BB962C8B-B14F-4D97-AF65-F5344CB8AC3E}">
        <p14:creationId xmlns:p14="http://schemas.microsoft.com/office/powerpoint/2010/main" val="39969012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02AF0B8A-7EB8-4B53-B4AC-C45E83720CAA}" type="datetimeFigureOut">
              <a:rPr lang="ru-RU" smtClean="0"/>
              <a:t>27.03.2015</a:t>
            </a:fld>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A3B9EBAE-FC33-4620-B221-8D99AB3AE8DD}" type="slidenum">
              <a:rPr lang="ru-RU" smtClean="0"/>
              <a:t>‹#›</a:t>
            </a:fld>
            <a:endParaRPr lang="ru-RU" dirty="0"/>
          </a:p>
        </p:txBody>
      </p:sp>
    </p:spTree>
    <p:extLst>
      <p:ext uri="{BB962C8B-B14F-4D97-AF65-F5344CB8AC3E}">
        <p14:creationId xmlns:p14="http://schemas.microsoft.com/office/powerpoint/2010/main" val="2002083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fld id="{02AF0B8A-7EB8-4B53-B4AC-C45E83720CAA}" type="datetimeFigureOut">
              <a:rPr lang="ru-RU" smtClean="0"/>
              <a:t>27.03.2015</a:t>
            </a:fld>
            <a:endParaRPr lang="ru-RU" dirty="0"/>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dirty="0"/>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A3B9EBAE-FC33-4620-B221-8D99AB3AE8DD}" type="slidenum">
              <a:rPr lang="ru-RU" smtClean="0"/>
              <a:t>‹#›</a:t>
            </a:fld>
            <a:endParaRPr lang="ru-RU" dirty="0"/>
          </a:p>
        </p:txBody>
      </p:sp>
    </p:spTree>
    <p:extLst>
      <p:ext uri="{BB962C8B-B14F-4D97-AF65-F5344CB8AC3E}">
        <p14:creationId xmlns:p14="http://schemas.microsoft.com/office/powerpoint/2010/main" val="18371380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r>
              <a:rPr lang="ru-RU" dirty="0" smtClean="0"/>
              <a:t>Вставка таблицы</a:t>
            </a:r>
            <a:endParaRPr lang="ru-RU" dirty="0"/>
          </a:p>
        </p:txBody>
      </p:sp>
      <p:sp>
        <p:nvSpPr>
          <p:cNvPr id="4" name="Дата 3"/>
          <p:cNvSpPr>
            <a:spLocks noGrp="1"/>
          </p:cNvSpPr>
          <p:nvPr>
            <p:ph type="dt" sz="half" idx="10"/>
          </p:nvPr>
        </p:nvSpPr>
        <p:spPr>
          <a:xfrm>
            <a:off x="457200" y="6245225"/>
            <a:ext cx="2133600" cy="476250"/>
          </a:xfrm>
        </p:spPr>
        <p:txBody>
          <a:bodyPr/>
          <a:lstStyle>
            <a:lvl1pPr>
              <a:defRPr/>
            </a:lvl1pPr>
          </a:lstStyle>
          <a:p>
            <a:fld id="{02AF0B8A-7EB8-4B53-B4AC-C45E83720CAA}" type="datetimeFigureOut">
              <a:rPr lang="ru-RU" smtClean="0"/>
              <a:t>27.03.2015</a:t>
            </a:fld>
            <a:endParaRPr lang="ru-RU" dirty="0"/>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ru-RU" dirty="0"/>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A3B9EBAE-FC33-4620-B221-8D99AB3AE8DD}" type="slidenum">
              <a:rPr lang="ru-RU" smtClean="0"/>
              <a:t>‹#›</a:t>
            </a:fld>
            <a:endParaRPr lang="ru-RU" dirty="0"/>
          </a:p>
        </p:txBody>
      </p:sp>
    </p:spTree>
    <p:extLst>
      <p:ext uri="{BB962C8B-B14F-4D97-AF65-F5344CB8AC3E}">
        <p14:creationId xmlns:p14="http://schemas.microsoft.com/office/powerpoint/2010/main" val="1847644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02AF0B8A-7EB8-4B53-B4AC-C45E83720CAA}" type="datetimeFigureOut">
              <a:rPr lang="ru-RU" smtClean="0"/>
              <a:t>27.03.2015</a:t>
            </a:fld>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A3B9EBAE-FC33-4620-B221-8D99AB3AE8DD}" type="slidenum">
              <a:rPr lang="ru-RU" smtClean="0"/>
              <a:t>‹#›</a:t>
            </a:fld>
            <a:endParaRPr lang="ru-RU" dirty="0"/>
          </a:p>
        </p:txBody>
      </p:sp>
    </p:spTree>
    <p:extLst>
      <p:ext uri="{BB962C8B-B14F-4D97-AF65-F5344CB8AC3E}">
        <p14:creationId xmlns:p14="http://schemas.microsoft.com/office/powerpoint/2010/main" val="41615259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02AF0B8A-7EB8-4B53-B4AC-C45E83720CAA}" type="datetimeFigureOut">
              <a:rPr lang="ru-RU" smtClean="0"/>
              <a:t>27.03.2015</a:t>
            </a:fld>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A3B9EBAE-FC33-4620-B221-8D99AB3AE8DD}" type="slidenum">
              <a:rPr lang="ru-RU" smtClean="0"/>
              <a:t>‹#›</a:t>
            </a:fld>
            <a:endParaRPr lang="ru-RU" dirty="0"/>
          </a:p>
        </p:txBody>
      </p:sp>
    </p:spTree>
    <p:extLst>
      <p:ext uri="{BB962C8B-B14F-4D97-AF65-F5344CB8AC3E}">
        <p14:creationId xmlns:p14="http://schemas.microsoft.com/office/powerpoint/2010/main" val="2258465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02AF0B8A-7EB8-4B53-B4AC-C45E83720CAA}" type="datetimeFigureOut">
              <a:rPr lang="ru-RU" smtClean="0"/>
              <a:t>27.03.2015</a:t>
            </a:fld>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A3B9EBAE-FC33-4620-B221-8D99AB3AE8DD}" type="slidenum">
              <a:rPr lang="ru-RU" smtClean="0"/>
              <a:t>‹#›</a:t>
            </a:fld>
            <a:endParaRPr lang="ru-RU" dirty="0"/>
          </a:p>
        </p:txBody>
      </p:sp>
    </p:spTree>
    <p:extLst>
      <p:ext uri="{BB962C8B-B14F-4D97-AF65-F5344CB8AC3E}">
        <p14:creationId xmlns:p14="http://schemas.microsoft.com/office/powerpoint/2010/main" val="136058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02AF0B8A-7EB8-4B53-B4AC-C45E83720CAA}" type="datetimeFigureOut">
              <a:rPr lang="ru-RU" smtClean="0"/>
              <a:t>27.03.2015</a:t>
            </a:fld>
            <a:endParaRPr lang="ru-RU" dirty="0"/>
          </a:p>
        </p:txBody>
      </p:sp>
      <p:sp>
        <p:nvSpPr>
          <p:cNvPr id="8" name="Нижний колонтитул 7"/>
          <p:cNvSpPr>
            <a:spLocks noGrp="1"/>
          </p:cNvSpPr>
          <p:nvPr>
            <p:ph type="ftr" sz="quarter" idx="11"/>
          </p:nvPr>
        </p:nvSpPr>
        <p:spPr/>
        <p:txBody>
          <a:bodyPr/>
          <a:lstStyle>
            <a:lvl1pPr>
              <a:defRPr/>
            </a:lvl1pPr>
          </a:lstStyle>
          <a:p>
            <a:endParaRPr lang="ru-RU" dirty="0"/>
          </a:p>
        </p:txBody>
      </p:sp>
      <p:sp>
        <p:nvSpPr>
          <p:cNvPr id="9" name="Номер слайда 8"/>
          <p:cNvSpPr>
            <a:spLocks noGrp="1"/>
          </p:cNvSpPr>
          <p:nvPr>
            <p:ph type="sldNum" sz="quarter" idx="12"/>
          </p:nvPr>
        </p:nvSpPr>
        <p:spPr/>
        <p:txBody>
          <a:bodyPr/>
          <a:lstStyle>
            <a:lvl1pPr>
              <a:defRPr/>
            </a:lvl1pPr>
          </a:lstStyle>
          <a:p>
            <a:fld id="{A3B9EBAE-FC33-4620-B221-8D99AB3AE8DD}" type="slidenum">
              <a:rPr lang="ru-RU" smtClean="0"/>
              <a:t>‹#›</a:t>
            </a:fld>
            <a:endParaRPr lang="ru-RU" dirty="0"/>
          </a:p>
        </p:txBody>
      </p:sp>
    </p:spTree>
    <p:extLst>
      <p:ext uri="{BB962C8B-B14F-4D97-AF65-F5344CB8AC3E}">
        <p14:creationId xmlns:p14="http://schemas.microsoft.com/office/powerpoint/2010/main" val="2784059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02AF0B8A-7EB8-4B53-B4AC-C45E83720CAA}" type="datetimeFigureOut">
              <a:rPr lang="ru-RU" smtClean="0"/>
              <a:t>27.03.2015</a:t>
            </a:fld>
            <a:endParaRPr lang="ru-RU" dirty="0"/>
          </a:p>
        </p:txBody>
      </p:sp>
      <p:sp>
        <p:nvSpPr>
          <p:cNvPr id="4" name="Нижний колонтитул 3"/>
          <p:cNvSpPr>
            <a:spLocks noGrp="1"/>
          </p:cNvSpPr>
          <p:nvPr>
            <p:ph type="ftr" sz="quarter" idx="11"/>
          </p:nvPr>
        </p:nvSpPr>
        <p:spPr/>
        <p:txBody>
          <a:bodyPr/>
          <a:lstStyle>
            <a:lvl1pPr>
              <a:defRPr/>
            </a:lvl1pPr>
          </a:lstStyle>
          <a:p>
            <a:endParaRPr lang="ru-RU" dirty="0"/>
          </a:p>
        </p:txBody>
      </p:sp>
      <p:sp>
        <p:nvSpPr>
          <p:cNvPr id="5" name="Номер слайда 4"/>
          <p:cNvSpPr>
            <a:spLocks noGrp="1"/>
          </p:cNvSpPr>
          <p:nvPr>
            <p:ph type="sldNum" sz="quarter" idx="12"/>
          </p:nvPr>
        </p:nvSpPr>
        <p:spPr/>
        <p:txBody>
          <a:bodyPr/>
          <a:lstStyle>
            <a:lvl1pPr>
              <a:defRPr/>
            </a:lvl1pPr>
          </a:lstStyle>
          <a:p>
            <a:fld id="{A3B9EBAE-FC33-4620-B221-8D99AB3AE8DD}" type="slidenum">
              <a:rPr lang="ru-RU" smtClean="0"/>
              <a:t>‹#›</a:t>
            </a:fld>
            <a:endParaRPr lang="ru-RU" dirty="0"/>
          </a:p>
        </p:txBody>
      </p:sp>
    </p:spTree>
    <p:extLst>
      <p:ext uri="{BB962C8B-B14F-4D97-AF65-F5344CB8AC3E}">
        <p14:creationId xmlns:p14="http://schemas.microsoft.com/office/powerpoint/2010/main" val="18904535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02AF0B8A-7EB8-4B53-B4AC-C45E83720CAA}" type="datetimeFigureOut">
              <a:rPr lang="ru-RU" smtClean="0"/>
              <a:t>27.03.2015</a:t>
            </a:fld>
            <a:endParaRPr lang="ru-RU" dirty="0"/>
          </a:p>
        </p:txBody>
      </p:sp>
      <p:sp>
        <p:nvSpPr>
          <p:cNvPr id="3" name="Нижний колонтитул 2"/>
          <p:cNvSpPr>
            <a:spLocks noGrp="1"/>
          </p:cNvSpPr>
          <p:nvPr>
            <p:ph type="ftr" sz="quarter" idx="11"/>
          </p:nvPr>
        </p:nvSpPr>
        <p:spPr/>
        <p:txBody>
          <a:bodyPr/>
          <a:lstStyle>
            <a:lvl1pPr>
              <a:defRPr/>
            </a:lvl1pPr>
          </a:lstStyle>
          <a:p>
            <a:endParaRPr lang="ru-RU" dirty="0"/>
          </a:p>
        </p:txBody>
      </p:sp>
      <p:sp>
        <p:nvSpPr>
          <p:cNvPr id="4" name="Номер слайда 3"/>
          <p:cNvSpPr>
            <a:spLocks noGrp="1"/>
          </p:cNvSpPr>
          <p:nvPr>
            <p:ph type="sldNum" sz="quarter" idx="12"/>
          </p:nvPr>
        </p:nvSpPr>
        <p:spPr/>
        <p:txBody>
          <a:bodyPr/>
          <a:lstStyle>
            <a:lvl1pPr>
              <a:defRPr/>
            </a:lvl1pPr>
          </a:lstStyle>
          <a:p>
            <a:fld id="{A3B9EBAE-FC33-4620-B221-8D99AB3AE8DD}" type="slidenum">
              <a:rPr lang="ru-RU" smtClean="0"/>
              <a:t>‹#›</a:t>
            </a:fld>
            <a:endParaRPr lang="ru-RU" dirty="0"/>
          </a:p>
        </p:txBody>
      </p:sp>
    </p:spTree>
    <p:extLst>
      <p:ext uri="{BB962C8B-B14F-4D97-AF65-F5344CB8AC3E}">
        <p14:creationId xmlns:p14="http://schemas.microsoft.com/office/powerpoint/2010/main" val="9820748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2AF0B8A-7EB8-4B53-B4AC-C45E83720CAA}" type="datetimeFigureOut">
              <a:rPr lang="ru-RU" smtClean="0"/>
              <a:t>27.03.2015</a:t>
            </a:fld>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A3B9EBAE-FC33-4620-B221-8D99AB3AE8DD}" type="slidenum">
              <a:rPr lang="ru-RU" smtClean="0"/>
              <a:t>‹#›</a:t>
            </a:fld>
            <a:endParaRPr lang="ru-RU" dirty="0"/>
          </a:p>
        </p:txBody>
      </p:sp>
    </p:spTree>
    <p:extLst>
      <p:ext uri="{BB962C8B-B14F-4D97-AF65-F5344CB8AC3E}">
        <p14:creationId xmlns:p14="http://schemas.microsoft.com/office/powerpoint/2010/main" val="3699186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02AF0B8A-7EB8-4B53-B4AC-C45E83720CAA}" type="datetimeFigureOut">
              <a:rPr lang="ru-RU" smtClean="0"/>
              <a:t>27.03.2015</a:t>
            </a:fld>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A3B9EBAE-FC33-4620-B221-8D99AB3AE8DD}" type="slidenum">
              <a:rPr lang="ru-RU" smtClean="0"/>
              <a:t>‹#›</a:t>
            </a:fld>
            <a:endParaRPr lang="ru-RU" dirty="0"/>
          </a:p>
        </p:txBody>
      </p:sp>
    </p:spTree>
    <p:extLst>
      <p:ext uri="{BB962C8B-B14F-4D97-AF65-F5344CB8AC3E}">
        <p14:creationId xmlns:p14="http://schemas.microsoft.com/office/powerpoint/2010/main" val="32429130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vl1pPr>
          </a:lstStyle>
          <a:p>
            <a:fld id="{02AF0B8A-7EB8-4B53-B4AC-C45E83720CAA}" type="datetimeFigureOut">
              <a:rPr lang="ru-RU" smtClean="0"/>
              <a:t>27.03.2015</a:t>
            </a:fld>
            <a:endParaRPr lang="ru-RU"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ru-RU"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A3B9EBAE-FC33-4620-B221-8D99AB3AE8DD}"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915816" y="2236048"/>
            <a:ext cx="5542384" cy="2057048"/>
          </a:xfrm>
        </p:spPr>
        <p:txBody>
          <a:bodyPr/>
          <a:lstStyle/>
          <a:p>
            <a:r>
              <a:rPr lang="ru-RU" sz="5400" dirty="0" smtClean="0">
                <a:solidFill>
                  <a:schemeClr val="accent6">
                    <a:lumMod val="50000"/>
                  </a:schemeClr>
                </a:solidFill>
              </a:rPr>
              <a:t/>
            </a:r>
            <a:br>
              <a:rPr lang="ru-RU" sz="5400" dirty="0" smtClean="0">
                <a:solidFill>
                  <a:schemeClr val="accent6">
                    <a:lumMod val="50000"/>
                  </a:schemeClr>
                </a:solidFill>
              </a:rPr>
            </a:br>
            <a:r>
              <a:rPr lang="ru-RU" sz="5400" dirty="0">
                <a:solidFill>
                  <a:schemeClr val="accent6">
                    <a:lumMod val="50000"/>
                  </a:schemeClr>
                </a:solidFill>
              </a:rPr>
              <a:t/>
            </a:r>
            <a:br>
              <a:rPr lang="ru-RU" sz="5400" dirty="0">
                <a:solidFill>
                  <a:schemeClr val="accent6">
                    <a:lumMod val="50000"/>
                  </a:schemeClr>
                </a:solidFill>
              </a:rPr>
            </a:br>
            <a:r>
              <a:rPr lang="ru-RU" sz="5400" dirty="0" smtClean="0">
                <a:solidFill>
                  <a:schemeClr val="accent6">
                    <a:lumMod val="50000"/>
                  </a:schemeClr>
                </a:solidFill>
              </a:rPr>
              <a:t>Профилактика </a:t>
            </a:r>
            <a:r>
              <a:rPr lang="ru-RU" sz="5400" dirty="0" smtClean="0">
                <a:solidFill>
                  <a:schemeClr val="accent6">
                    <a:lumMod val="50000"/>
                  </a:schemeClr>
                </a:solidFill>
              </a:rPr>
              <a:t>заболеваний. </a:t>
            </a:r>
            <a:br>
              <a:rPr lang="ru-RU" sz="5400" dirty="0" smtClean="0">
                <a:solidFill>
                  <a:schemeClr val="accent6">
                    <a:lumMod val="50000"/>
                  </a:schemeClr>
                </a:solidFill>
              </a:rPr>
            </a:br>
            <a:r>
              <a:rPr lang="ru-RU" sz="5400" dirty="0" smtClean="0">
                <a:solidFill>
                  <a:schemeClr val="accent6">
                    <a:lumMod val="50000"/>
                  </a:schemeClr>
                </a:solidFill>
              </a:rPr>
              <a:t>СПИД.</a:t>
            </a:r>
            <a:endParaRPr lang="ru-RU" sz="5400" b="1" dirty="0">
              <a:solidFill>
                <a:schemeClr val="accent6">
                  <a:lumMod val="50000"/>
                </a:schemeClr>
              </a:solidFill>
            </a:endParaRPr>
          </a:p>
        </p:txBody>
      </p:sp>
      <p:pic>
        <p:nvPicPr>
          <p:cNvPr id="5" name="Picture 6" descr="viruses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520" y="31010"/>
            <a:ext cx="2627784" cy="43924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вир карт"/>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520" y="31010"/>
            <a:ext cx="9144000" cy="2205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5948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260649"/>
            <a:ext cx="8424936" cy="1584175"/>
          </a:xfrm>
        </p:spPr>
        <p:txBody>
          <a:bodyPr/>
          <a:lstStyle/>
          <a:p>
            <a:r>
              <a:rPr lang="ru-RU" sz="4800" b="1" dirty="0">
                <a:solidFill>
                  <a:schemeClr val="tx1"/>
                </a:solidFill>
              </a:rPr>
              <a:t>Пути распространения вирусных заболеваний:</a:t>
            </a:r>
          </a:p>
        </p:txBody>
      </p:sp>
      <p:sp>
        <p:nvSpPr>
          <p:cNvPr id="7" name="TextBox 6"/>
          <p:cNvSpPr txBox="1"/>
          <p:nvPr/>
        </p:nvSpPr>
        <p:spPr>
          <a:xfrm>
            <a:off x="1475656" y="2492894"/>
            <a:ext cx="9144000" cy="3477875"/>
          </a:xfrm>
          <a:prstGeom prst="rect">
            <a:avLst/>
          </a:prstGeom>
          <a:noFill/>
        </p:spPr>
        <p:txBody>
          <a:bodyPr wrap="square" rtlCol="0">
            <a:spAutoFit/>
          </a:bodyPr>
          <a:lstStyle/>
          <a:p>
            <a:pPr marL="457200" indent="-457200">
              <a:buFont typeface="Wingdings" pitchFamily="2" charset="2"/>
              <a:buChar char="v"/>
            </a:pPr>
            <a:r>
              <a:rPr lang="ru-RU" sz="4400" dirty="0">
                <a:solidFill>
                  <a:srgbClr val="002060"/>
                </a:solidFill>
              </a:rPr>
              <a:t>Пищевой путь</a:t>
            </a:r>
          </a:p>
          <a:p>
            <a:pPr marL="457200" indent="-457200">
              <a:buFont typeface="Wingdings" pitchFamily="2" charset="2"/>
              <a:buChar char="v"/>
            </a:pPr>
            <a:r>
              <a:rPr lang="ru-RU" sz="4400" dirty="0">
                <a:solidFill>
                  <a:srgbClr val="002060"/>
                </a:solidFill>
              </a:rPr>
              <a:t>Парентеральный путь</a:t>
            </a:r>
          </a:p>
          <a:p>
            <a:pPr marL="457200" indent="-457200">
              <a:buFont typeface="Wingdings" pitchFamily="2" charset="2"/>
              <a:buChar char="v"/>
            </a:pPr>
            <a:r>
              <a:rPr lang="ru-RU" sz="4400" dirty="0">
                <a:solidFill>
                  <a:srgbClr val="002060"/>
                </a:solidFill>
              </a:rPr>
              <a:t>Дыхательный путь</a:t>
            </a:r>
          </a:p>
          <a:p>
            <a:pPr marL="457200" indent="-457200">
              <a:buFont typeface="Wingdings" pitchFamily="2" charset="2"/>
              <a:buChar char="v"/>
            </a:pPr>
            <a:r>
              <a:rPr lang="ru-RU" sz="4400" dirty="0">
                <a:solidFill>
                  <a:srgbClr val="002060"/>
                </a:solidFill>
              </a:rPr>
              <a:t>Контактный путь</a:t>
            </a:r>
          </a:p>
          <a:p>
            <a:endParaRPr lang="ru-RU" sz="4400" dirty="0"/>
          </a:p>
        </p:txBody>
      </p:sp>
    </p:spTree>
    <p:extLst>
      <p:ext uri="{BB962C8B-B14F-4D97-AF65-F5344CB8AC3E}">
        <p14:creationId xmlns:p14="http://schemas.microsoft.com/office/powerpoint/2010/main" val="3965700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980728"/>
            <a:ext cx="8280920" cy="1872208"/>
          </a:xfrm>
        </p:spPr>
        <p:txBody>
          <a:bodyPr/>
          <a:lstStyle/>
          <a:p>
            <a:r>
              <a:rPr lang="ru-RU" sz="3200" u="sng" dirty="0">
                <a:solidFill>
                  <a:srgbClr val="002060"/>
                </a:solidFill>
              </a:rPr>
              <a:t>Инфекция – </a:t>
            </a:r>
            <a:r>
              <a:rPr lang="ru-RU" sz="3200" dirty="0">
                <a:solidFill>
                  <a:srgbClr val="002060"/>
                </a:solidFill>
              </a:rPr>
              <a:t>это комплекс процессов, происходящих во время взаимодействия возбудителя и организма хозяина</a:t>
            </a:r>
            <a:r>
              <a:rPr lang="ru-RU" sz="1400" dirty="0">
                <a:solidFill>
                  <a:srgbClr val="002060"/>
                </a:solidFill>
              </a:rPr>
              <a:t/>
            </a:r>
            <a:br>
              <a:rPr lang="ru-RU" sz="1400" dirty="0">
                <a:solidFill>
                  <a:srgbClr val="002060"/>
                </a:solidFill>
              </a:rPr>
            </a:br>
            <a:endParaRPr lang="ru-RU" dirty="0">
              <a:solidFill>
                <a:srgbClr val="002060"/>
              </a:solidFill>
            </a:endParaRPr>
          </a:p>
        </p:txBody>
      </p:sp>
      <p:sp>
        <p:nvSpPr>
          <p:cNvPr id="5" name="TextBox 4"/>
          <p:cNvSpPr txBox="1"/>
          <p:nvPr/>
        </p:nvSpPr>
        <p:spPr>
          <a:xfrm>
            <a:off x="0" y="2852936"/>
            <a:ext cx="9144000" cy="3539430"/>
          </a:xfrm>
          <a:prstGeom prst="rect">
            <a:avLst/>
          </a:prstGeom>
          <a:noFill/>
        </p:spPr>
        <p:txBody>
          <a:bodyPr wrap="square" rtlCol="0">
            <a:spAutoFit/>
          </a:bodyPr>
          <a:lstStyle/>
          <a:p>
            <a:r>
              <a:rPr lang="ru-RU" sz="2800" u="sng" dirty="0">
                <a:solidFill>
                  <a:srgbClr val="002060"/>
                </a:solidFill>
              </a:rPr>
              <a:t>Факторы влияющие на возникновение инфекции</a:t>
            </a:r>
            <a:r>
              <a:rPr lang="ru-RU" sz="2800" u="sng" dirty="0" smtClean="0">
                <a:solidFill>
                  <a:srgbClr val="002060"/>
                </a:solidFill>
              </a:rPr>
              <a:t>:</a:t>
            </a:r>
          </a:p>
          <a:p>
            <a:endParaRPr lang="ru-RU" sz="2800" u="sng" dirty="0">
              <a:solidFill>
                <a:srgbClr val="002060"/>
              </a:solidFill>
            </a:endParaRPr>
          </a:p>
          <a:p>
            <a:pPr marL="457200" indent="-457200">
              <a:buFont typeface="+mj-lt"/>
              <a:buAutoNum type="arabicPeriod"/>
            </a:pPr>
            <a:r>
              <a:rPr lang="ru-RU" sz="2800" dirty="0">
                <a:solidFill>
                  <a:srgbClr val="002060"/>
                </a:solidFill>
              </a:rPr>
              <a:t>источник инфекции</a:t>
            </a:r>
            <a:r>
              <a:rPr lang="ru-RU" sz="2800" dirty="0" smtClean="0">
                <a:solidFill>
                  <a:srgbClr val="002060"/>
                </a:solidFill>
              </a:rPr>
              <a:t>;</a:t>
            </a:r>
            <a:endParaRPr lang="ru-RU" sz="2800" dirty="0">
              <a:solidFill>
                <a:srgbClr val="002060"/>
              </a:solidFill>
            </a:endParaRPr>
          </a:p>
          <a:p>
            <a:pPr marL="457200" indent="-457200">
              <a:buFont typeface="+mj-lt"/>
              <a:buAutoNum type="arabicPeriod"/>
            </a:pPr>
            <a:r>
              <a:rPr lang="ru-RU" sz="2800" dirty="0">
                <a:solidFill>
                  <a:srgbClr val="002060"/>
                </a:solidFill>
              </a:rPr>
              <a:t>благоприятные условия для  распространения возбудителей;</a:t>
            </a:r>
          </a:p>
          <a:p>
            <a:pPr marL="457200" indent="-457200">
              <a:buFont typeface="+mj-lt"/>
              <a:buAutoNum type="arabicPeriod"/>
            </a:pPr>
            <a:r>
              <a:rPr lang="ru-RU" sz="2800" dirty="0">
                <a:solidFill>
                  <a:srgbClr val="002060"/>
                </a:solidFill>
              </a:rPr>
              <a:t>благоприятные условия для восприятия заболевания. </a:t>
            </a:r>
          </a:p>
          <a:p>
            <a:endParaRPr lang="ru-RU" sz="2800" dirty="0"/>
          </a:p>
        </p:txBody>
      </p:sp>
    </p:spTree>
    <p:extLst>
      <p:ext uri="{BB962C8B-B14F-4D97-AF65-F5344CB8AC3E}">
        <p14:creationId xmlns:p14="http://schemas.microsoft.com/office/powerpoint/2010/main" val="28081777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88641"/>
            <a:ext cx="7918648" cy="1872207"/>
          </a:xfrm>
        </p:spPr>
        <p:txBody>
          <a:bodyPr/>
          <a:lstStyle/>
          <a:p>
            <a:r>
              <a:rPr lang="ru-RU" dirty="0"/>
              <a:t>Различают такие вирусные инфекции</a:t>
            </a:r>
            <a:r>
              <a:rPr lang="ru-RU" dirty="0" smtClean="0"/>
              <a:t>:</a:t>
            </a:r>
            <a:endParaRPr lang="ru-RU" dirty="0"/>
          </a:p>
        </p:txBody>
      </p:sp>
      <p:sp>
        <p:nvSpPr>
          <p:cNvPr id="5" name="TextBox 4"/>
          <p:cNvSpPr txBox="1"/>
          <p:nvPr/>
        </p:nvSpPr>
        <p:spPr>
          <a:xfrm>
            <a:off x="0" y="1916832"/>
            <a:ext cx="9144000" cy="4832092"/>
          </a:xfrm>
          <a:prstGeom prst="rect">
            <a:avLst/>
          </a:prstGeom>
          <a:noFill/>
        </p:spPr>
        <p:txBody>
          <a:bodyPr wrap="square" rtlCol="0">
            <a:spAutoFit/>
          </a:bodyPr>
          <a:lstStyle/>
          <a:p>
            <a:pPr marL="457200" indent="-457200">
              <a:buFont typeface="Arial" pitchFamily="34" charset="0"/>
              <a:buChar char="•"/>
            </a:pPr>
            <a:r>
              <a:rPr lang="ru-RU" sz="2800" u="sng" dirty="0">
                <a:solidFill>
                  <a:srgbClr val="002060"/>
                </a:solidFill>
              </a:rPr>
              <a:t>острая инфекция </a:t>
            </a:r>
            <a:r>
              <a:rPr lang="ru-RU" sz="2800" dirty="0">
                <a:solidFill>
                  <a:srgbClr val="002060"/>
                </a:solidFill>
              </a:rPr>
              <a:t>– после размножения вирусных частиц клетка обычно погибает;</a:t>
            </a:r>
          </a:p>
          <a:p>
            <a:pPr marL="457200" indent="-457200">
              <a:buFont typeface="Arial" pitchFamily="34" charset="0"/>
              <a:buChar char="•"/>
            </a:pPr>
            <a:r>
              <a:rPr lang="ru-RU" sz="2800" u="sng" dirty="0">
                <a:solidFill>
                  <a:srgbClr val="002060"/>
                </a:solidFill>
              </a:rPr>
              <a:t>хроническая инфекция</a:t>
            </a:r>
            <a:r>
              <a:rPr lang="ru-RU" sz="2800" dirty="0">
                <a:solidFill>
                  <a:srgbClr val="002060"/>
                </a:solidFill>
              </a:rPr>
              <a:t> – последовательные поколения вирусных частиц образуются в клетке на протяжении длительного времени. Иногда инфицированная клетка нее утрачивает способности к делению.</a:t>
            </a:r>
          </a:p>
          <a:p>
            <a:pPr marL="457200" indent="-457200">
              <a:buFont typeface="Arial" pitchFamily="34" charset="0"/>
              <a:buChar char="•"/>
            </a:pPr>
            <a:r>
              <a:rPr lang="ru-RU" sz="2800" u="sng" dirty="0">
                <a:solidFill>
                  <a:srgbClr val="002060"/>
                </a:solidFill>
              </a:rPr>
              <a:t>латентная инфекция </a:t>
            </a:r>
            <a:r>
              <a:rPr lang="ru-RU" sz="2800" dirty="0">
                <a:solidFill>
                  <a:srgbClr val="002060"/>
                </a:solidFill>
              </a:rPr>
              <a:t>– вирусные частицы не попадают из инфицированных клеток во внешнюю среду и часто их невозможно выявить.</a:t>
            </a:r>
          </a:p>
          <a:p>
            <a:endParaRPr lang="ru-RU" sz="2800" dirty="0"/>
          </a:p>
        </p:txBody>
      </p:sp>
    </p:spTree>
    <p:extLst>
      <p:ext uri="{BB962C8B-B14F-4D97-AF65-F5344CB8AC3E}">
        <p14:creationId xmlns:p14="http://schemas.microsoft.com/office/powerpoint/2010/main" val="765928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332657"/>
            <a:ext cx="8784976" cy="2088231"/>
          </a:xfrm>
        </p:spPr>
        <p:txBody>
          <a:bodyPr/>
          <a:lstStyle/>
          <a:p>
            <a:pPr algn="l"/>
            <a:r>
              <a:rPr lang="ru-RU" sz="3200" u="sng" dirty="0" smtClean="0">
                <a:solidFill>
                  <a:srgbClr val="002060"/>
                </a:solidFill>
              </a:rPr>
              <a:t>Профилактика </a:t>
            </a:r>
            <a:r>
              <a:rPr lang="ru-RU" sz="3200" u="sng" dirty="0">
                <a:solidFill>
                  <a:srgbClr val="002060"/>
                </a:solidFill>
              </a:rPr>
              <a:t>инфекционных заболеваний – это система комплексных мероприятий, которые включают:</a:t>
            </a:r>
          </a:p>
        </p:txBody>
      </p:sp>
      <p:sp>
        <p:nvSpPr>
          <p:cNvPr id="5" name="TextBox 4"/>
          <p:cNvSpPr txBox="1"/>
          <p:nvPr/>
        </p:nvSpPr>
        <p:spPr>
          <a:xfrm>
            <a:off x="0" y="2636912"/>
            <a:ext cx="9144000" cy="4524315"/>
          </a:xfrm>
          <a:prstGeom prst="rect">
            <a:avLst/>
          </a:prstGeom>
          <a:noFill/>
        </p:spPr>
        <p:txBody>
          <a:bodyPr wrap="square" rtlCol="0">
            <a:spAutoFit/>
          </a:bodyPr>
          <a:lstStyle/>
          <a:p>
            <a:pPr marL="457200" indent="-457200">
              <a:buFont typeface="Arial" pitchFamily="34" charset="0"/>
              <a:buChar char="•"/>
            </a:pPr>
            <a:r>
              <a:rPr lang="ru-RU" sz="3200" dirty="0">
                <a:solidFill>
                  <a:srgbClr val="002060"/>
                </a:solidFill>
              </a:rPr>
              <a:t>предотвращение появления инфекционных заболеваний;</a:t>
            </a:r>
          </a:p>
          <a:p>
            <a:pPr marL="457200" indent="-457200">
              <a:buFont typeface="Arial" pitchFamily="34" charset="0"/>
              <a:buChar char="•"/>
            </a:pPr>
            <a:r>
              <a:rPr lang="ru-RU" sz="3200" dirty="0">
                <a:solidFill>
                  <a:srgbClr val="002060"/>
                </a:solidFill>
              </a:rPr>
              <a:t>ограничение распространения инфекционных заболеваний;</a:t>
            </a:r>
          </a:p>
          <a:p>
            <a:pPr marL="457200" indent="-457200">
              <a:buFont typeface="Arial" pitchFamily="34" charset="0"/>
              <a:buChar char="•"/>
            </a:pPr>
            <a:r>
              <a:rPr lang="ru-RU" sz="3200" dirty="0">
                <a:solidFill>
                  <a:srgbClr val="002060"/>
                </a:solidFill>
              </a:rPr>
              <a:t>ликвидацию конкретных инфекционных заболеваний путем создания в человеке иммунитета к нему.</a:t>
            </a:r>
          </a:p>
          <a:p>
            <a:pPr marL="457200" indent="-457200">
              <a:buFont typeface="Arial" pitchFamily="34" charset="0"/>
              <a:buChar char="•"/>
            </a:pPr>
            <a:endParaRPr lang="ru-RU" sz="3200" dirty="0">
              <a:solidFill>
                <a:srgbClr val="7030A0"/>
              </a:solidFill>
            </a:endParaRPr>
          </a:p>
          <a:p>
            <a:endParaRPr lang="ru-RU" sz="3200" dirty="0"/>
          </a:p>
        </p:txBody>
      </p:sp>
    </p:spTree>
    <p:extLst>
      <p:ext uri="{BB962C8B-B14F-4D97-AF65-F5344CB8AC3E}">
        <p14:creationId xmlns:p14="http://schemas.microsoft.com/office/powerpoint/2010/main" val="18899796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42394"/>
          </a:xfrm>
        </p:spPr>
        <p:txBody>
          <a:bodyPr/>
          <a:lstStyle/>
          <a:p>
            <a:r>
              <a:rPr lang="ru-RU" sz="4000" dirty="0">
                <a:latin typeface="Calibri"/>
                <a:ea typeface="Calibri"/>
                <a:cs typeface="Times New Roman"/>
              </a:rPr>
              <a:t> Иммунопрофилактика – предотвращение определенных инфекционных заболеваний путем проведения иммунизации для создания искусственного иммунитета.</a:t>
            </a:r>
            <a:endParaRPr lang="ru-RU"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861048"/>
            <a:ext cx="3816424"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Нов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861048"/>
            <a:ext cx="3810000"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014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4"/>
            <a:ext cx="7772400" cy="1080120"/>
          </a:xfrm>
        </p:spPr>
        <p:txBody>
          <a:bodyPr/>
          <a:lstStyle/>
          <a:p>
            <a:r>
              <a:rPr lang="uk-UA" sz="5400" dirty="0" smtClean="0">
                <a:solidFill>
                  <a:schemeClr val="bg1"/>
                </a:solidFill>
              </a:rPr>
              <a:t>С чего все началось?</a:t>
            </a:r>
            <a:endParaRPr lang="ru-RU" sz="5400" dirty="0">
              <a:solidFill>
                <a:schemeClr val="bg1"/>
              </a:solidFill>
            </a:endParaRPr>
          </a:p>
        </p:txBody>
      </p:sp>
      <p:sp>
        <p:nvSpPr>
          <p:cNvPr id="5" name="TextBox 4"/>
          <p:cNvSpPr txBox="1"/>
          <p:nvPr/>
        </p:nvSpPr>
        <p:spPr>
          <a:xfrm>
            <a:off x="0" y="1916832"/>
            <a:ext cx="9144000" cy="4062651"/>
          </a:xfrm>
          <a:prstGeom prst="rect">
            <a:avLst/>
          </a:prstGeom>
          <a:noFill/>
        </p:spPr>
        <p:txBody>
          <a:bodyPr wrap="square" rtlCol="0">
            <a:spAutoFit/>
          </a:bodyPr>
          <a:lstStyle/>
          <a:p>
            <a:pPr algn="just">
              <a:lnSpc>
                <a:spcPct val="150000"/>
              </a:lnSpc>
              <a:spcAft>
                <a:spcPts val="0"/>
              </a:spcAft>
            </a:pPr>
            <a:r>
              <a:rPr lang="ru-RU" sz="2000" dirty="0"/>
              <a:t> </a:t>
            </a:r>
            <a:r>
              <a:rPr lang="ru-RU" sz="2000" dirty="0" smtClean="0"/>
              <a:t>	</a:t>
            </a:r>
            <a:r>
              <a:rPr lang="ru-RU" sz="2000" dirty="0" smtClean="0">
                <a:solidFill>
                  <a:srgbClr val="002060"/>
                </a:solidFill>
                <a:latin typeface="Calibri"/>
                <a:ea typeface="Calibri"/>
                <a:cs typeface="Times New Roman"/>
              </a:rPr>
              <a:t>Начало</a:t>
            </a:r>
            <a:r>
              <a:rPr lang="ru-RU" sz="2000" dirty="0">
                <a:solidFill>
                  <a:srgbClr val="002060"/>
                </a:solidFill>
                <a:latin typeface="Calibri"/>
                <a:ea typeface="Calibri"/>
                <a:cs typeface="Times New Roman"/>
              </a:rPr>
              <a:t>  истории СПИДа  - 1978 год - условно, поскольку некоторые ученые считают, что ВИЧ перешел от обезьян к людям в период между 1926 и 1946 годами. Более того, результаты недавних исследований указывают на то, что этот вирус мог впервые появиться в человеческой популяции еще в 17-м веке, но утвердился в Африке как эпидемический штамм лишь в 30-х годах. </a:t>
            </a:r>
          </a:p>
          <a:p>
            <a:pPr algn="just">
              <a:lnSpc>
                <a:spcPct val="150000"/>
              </a:lnSpc>
              <a:spcAft>
                <a:spcPts val="0"/>
              </a:spcAft>
            </a:pPr>
            <a:r>
              <a:rPr lang="ru-RU" sz="2000" dirty="0">
                <a:solidFill>
                  <a:srgbClr val="002060"/>
                </a:solidFill>
                <a:latin typeface="Calibri"/>
                <a:ea typeface="Calibri"/>
                <a:cs typeface="Times New Roman"/>
              </a:rPr>
              <a:t> </a:t>
            </a:r>
            <a:r>
              <a:rPr lang="ru-RU" sz="2000" dirty="0" smtClean="0">
                <a:solidFill>
                  <a:srgbClr val="002060"/>
                </a:solidFill>
                <a:latin typeface="Calibri"/>
                <a:ea typeface="Calibri"/>
                <a:cs typeface="Times New Roman"/>
              </a:rPr>
              <a:t>	СПИД </a:t>
            </a:r>
            <a:r>
              <a:rPr lang="ru-RU" sz="2000" dirty="0">
                <a:solidFill>
                  <a:srgbClr val="002060"/>
                </a:solidFill>
                <a:latin typeface="Calibri"/>
                <a:ea typeface="Calibri"/>
                <a:cs typeface="Times New Roman"/>
              </a:rPr>
              <a:t>– это завершающая стадия хронической инфекции, вызываемой ВИЧ. Впервые СПИД был официально зарегистрирован Национальным Центром контроля инфекционных заболеваний США </a:t>
            </a:r>
            <a:r>
              <a:rPr lang="uk-UA" sz="2000" dirty="0">
                <a:solidFill>
                  <a:srgbClr val="002060"/>
                </a:solidFill>
                <a:latin typeface="Calibri"/>
                <a:ea typeface="Calibri"/>
                <a:cs typeface="Times New Roman"/>
              </a:rPr>
              <a:t>В 1981 г. </a:t>
            </a:r>
            <a:endParaRPr lang="ru-RU" sz="2000" dirty="0">
              <a:solidFill>
                <a:srgbClr val="002060"/>
              </a:solidFill>
              <a:latin typeface="Calibri"/>
              <a:ea typeface="Calibri"/>
              <a:cs typeface="Times New Roman"/>
            </a:endParaRPr>
          </a:p>
          <a:p>
            <a:endParaRPr lang="ru-RU" sz="2000" dirty="0"/>
          </a:p>
        </p:txBody>
      </p:sp>
    </p:spTree>
    <p:extLst>
      <p:ext uri="{BB962C8B-B14F-4D97-AF65-F5344CB8AC3E}">
        <p14:creationId xmlns:p14="http://schemas.microsoft.com/office/powerpoint/2010/main" val="1436160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5"/>
            <a:ext cx="7772400" cy="1296143"/>
          </a:xfrm>
        </p:spPr>
        <p:txBody>
          <a:bodyPr/>
          <a:lstStyle/>
          <a:p>
            <a:r>
              <a:rPr lang="ru-RU" sz="6000" dirty="0" smtClean="0">
                <a:solidFill>
                  <a:schemeClr val="bg1">
                    <a:lumMod val="95000"/>
                  </a:schemeClr>
                </a:solidFill>
              </a:rPr>
              <a:t>В чем же опасность?</a:t>
            </a:r>
            <a:endParaRPr lang="ru-RU" sz="6000" dirty="0">
              <a:solidFill>
                <a:schemeClr val="bg1">
                  <a:lumMod val="95000"/>
                </a:schemeClr>
              </a:solidFill>
            </a:endParaRPr>
          </a:p>
        </p:txBody>
      </p:sp>
      <p:sp>
        <p:nvSpPr>
          <p:cNvPr id="7" name="TextBox 6"/>
          <p:cNvSpPr txBox="1"/>
          <p:nvPr/>
        </p:nvSpPr>
        <p:spPr>
          <a:xfrm>
            <a:off x="0" y="2132856"/>
            <a:ext cx="9036496" cy="4524315"/>
          </a:xfrm>
          <a:prstGeom prst="rect">
            <a:avLst/>
          </a:prstGeom>
          <a:noFill/>
        </p:spPr>
        <p:txBody>
          <a:bodyPr wrap="square" rtlCol="0">
            <a:spAutoFit/>
          </a:bodyPr>
          <a:lstStyle/>
          <a:p>
            <a:pPr marL="342900" lvl="0" indent="-342900" algn="just">
              <a:buClr>
                <a:srgbClr val="FFCC00"/>
              </a:buClr>
              <a:buSzPct val="70000"/>
            </a:pPr>
            <a:r>
              <a:rPr lang="ru-RU" sz="2400" dirty="0">
                <a:solidFill>
                  <a:srgbClr val="002060"/>
                </a:solidFill>
                <a:latin typeface="Times New Roman" pitchFamily="18" charset="0"/>
              </a:rPr>
              <a:t> ВИЧ, проникая в кровь, поражает Т-лимфоциты, которые обеспечивают функционирование иммунной системы человека. Иммунитет пропадает, и человеческий организм оказывается безоружным перед лицом безопасных в обычных условиях инфекций. Так, «невинный» грипп становится смертельным заболеванием.</a:t>
            </a:r>
          </a:p>
          <a:p>
            <a:pPr marL="342900" lvl="0" indent="-342900" algn="just">
              <a:buClr>
                <a:srgbClr val="FFCC00"/>
              </a:buClr>
              <a:buSzPct val="70000"/>
            </a:pPr>
            <a:r>
              <a:rPr lang="ru-RU" sz="2400" dirty="0">
                <a:solidFill>
                  <a:srgbClr val="002060"/>
                </a:solidFill>
                <a:latin typeface="Times New Roman" pitchFamily="18" charset="0"/>
              </a:rPr>
              <a:t>           Однако иммунный дефицит – это не все. ВИЧ может поразить и центральную нервную систему. Причем даже самыми легкими воздействиями на нее вируса могут стать слабоумие, рассеянный склероз и т. д., самым тяжелым – поражение мозга и смерть.</a:t>
            </a:r>
          </a:p>
          <a:p>
            <a:endParaRPr lang="ru-RU" sz="2400" dirty="0"/>
          </a:p>
        </p:txBody>
      </p:sp>
    </p:spTree>
    <p:extLst>
      <p:ext uri="{BB962C8B-B14F-4D97-AF65-F5344CB8AC3E}">
        <p14:creationId xmlns:p14="http://schemas.microsoft.com/office/powerpoint/2010/main" val="21520493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556792"/>
            <a:ext cx="8507288" cy="4968552"/>
          </a:xfrm>
        </p:spPr>
        <p:txBody>
          <a:bodyPr/>
          <a:lstStyle/>
          <a:p>
            <a:pPr marL="342900" lvl="0" indent="-342900" algn="just">
              <a:lnSpc>
                <a:spcPct val="90000"/>
              </a:lnSpc>
              <a:spcBef>
                <a:spcPct val="20000"/>
              </a:spcBef>
            </a:pPr>
            <a:r>
              <a:rPr lang="ru-RU" sz="2800" dirty="0" smtClean="0">
                <a:solidFill>
                  <a:srgbClr val="002060"/>
                </a:solidFill>
                <a:latin typeface="Times New Roman" pitchFamily="18" charset="0"/>
                <a:ea typeface="+mn-ea"/>
                <a:cs typeface="+mn-cs"/>
              </a:rPr>
              <a:t>         </a:t>
            </a:r>
            <a:r>
              <a:rPr lang="ru-RU" sz="2400" dirty="0" smtClean="0">
                <a:solidFill>
                  <a:srgbClr val="002060"/>
                </a:solidFill>
                <a:latin typeface="Times New Roman" pitchFamily="18" charset="0"/>
                <a:ea typeface="+mn-ea"/>
                <a:cs typeface="+mn-cs"/>
              </a:rPr>
              <a:t>Обычно </a:t>
            </a:r>
            <a:r>
              <a:rPr lang="ru-RU" sz="2400" dirty="0">
                <a:solidFill>
                  <a:srgbClr val="002060"/>
                </a:solidFill>
                <a:latin typeface="Times New Roman" pitchFamily="18" charset="0"/>
                <a:ea typeface="+mn-ea"/>
                <a:cs typeface="+mn-cs"/>
              </a:rPr>
              <a:t>болезнь протекает долго – ВИЧ не спешит губить свои жертвы. Годы и даже десятилетия проходят от проникновения вируса до страшной развязки. Заражаются люди тремя путями. Самый распространенный (75%) – половые контакты. В 15% случаев заражение происходит через кровь – в результате переливаний, </a:t>
            </a:r>
            <a:r>
              <a:rPr lang="ru-RU" sz="2400" dirty="0" smtClean="0">
                <a:solidFill>
                  <a:srgbClr val="002060"/>
                </a:solidFill>
                <a:latin typeface="Times New Roman" pitchFamily="18" charset="0"/>
                <a:ea typeface="+mn-ea"/>
                <a:cs typeface="+mn-cs"/>
              </a:rPr>
              <a:t>уколов. </a:t>
            </a:r>
            <a:r>
              <a:rPr lang="ru-RU" sz="2400" dirty="0">
                <a:solidFill>
                  <a:srgbClr val="002060"/>
                </a:solidFill>
                <a:latin typeface="Times New Roman" pitchFamily="18" charset="0"/>
                <a:ea typeface="+mn-ea"/>
                <a:cs typeface="+mn-cs"/>
              </a:rPr>
              <a:t>Но чаще всего смертельный вирус передают друг другу наркоманы, когда одним шприцем пользуется несколько человек. Это страшно, так как на организм, ослабленный наркотиком, вирус действует значительно быстрее. Больной может погибнуть уже через два–три года после заражения. В остальных случаях (10%) вирус передает зараженная женщина своему будущему ребенку.</a:t>
            </a:r>
            <a:br>
              <a:rPr lang="ru-RU" sz="2400" dirty="0">
                <a:solidFill>
                  <a:srgbClr val="002060"/>
                </a:solidFill>
                <a:latin typeface="Times New Roman" pitchFamily="18" charset="0"/>
                <a:ea typeface="+mn-ea"/>
                <a:cs typeface="+mn-cs"/>
              </a:rPr>
            </a:br>
            <a:endParaRPr lang="ru-RU" sz="2400" dirty="0">
              <a:solidFill>
                <a:srgbClr val="002060"/>
              </a:solidFill>
            </a:endParaRPr>
          </a:p>
        </p:txBody>
      </p:sp>
    </p:spTree>
    <p:extLst>
      <p:ext uri="{BB962C8B-B14F-4D97-AF65-F5344CB8AC3E}">
        <p14:creationId xmlns:p14="http://schemas.microsoft.com/office/powerpoint/2010/main" val="748542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20688"/>
            <a:ext cx="7772400" cy="720080"/>
          </a:xfrm>
        </p:spPr>
        <p:txBody>
          <a:bodyPr/>
          <a:lstStyle/>
          <a:p>
            <a:r>
              <a:rPr lang="ru-RU" sz="5400" dirty="0" smtClean="0">
                <a:solidFill>
                  <a:schemeClr val="bg1"/>
                </a:solidFill>
              </a:rPr>
              <a:t>Симптомы СПИДа</a:t>
            </a:r>
            <a:endParaRPr lang="ru-RU" sz="5400" dirty="0">
              <a:solidFill>
                <a:schemeClr val="bg1"/>
              </a:solidFill>
            </a:endParaRPr>
          </a:p>
        </p:txBody>
      </p:sp>
      <p:sp>
        <p:nvSpPr>
          <p:cNvPr id="5" name="TextBox 4"/>
          <p:cNvSpPr txBox="1"/>
          <p:nvPr/>
        </p:nvSpPr>
        <p:spPr>
          <a:xfrm>
            <a:off x="0" y="2132856"/>
            <a:ext cx="9144000" cy="4832092"/>
          </a:xfrm>
          <a:prstGeom prst="rect">
            <a:avLst/>
          </a:prstGeom>
          <a:noFill/>
        </p:spPr>
        <p:txBody>
          <a:bodyPr wrap="square" rtlCol="0">
            <a:spAutoFit/>
          </a:bodyPr>
          <a:lstStyle/>
          <a:p>
            <a:pPr marL="342900" lvl="0" indent="-342900">
              <a:buClr>
                <a:srgbClr val="FFCC00"/>
              </a:buClr>
              <a:buSzPct val="70000"/>
              <a:buFont typeface="Wingdings" pitchFamily="2" charset="2"/>
              <a:buChar char="n"/>
            </a:pPr>
            <a:r>
              <a:rPr lang="ru-RU" sz="2800" dirty="0">
                <a:solidFill>
                  <a:srgbClr val="002060"/>
                </a:solidFill>
                <a:latin typeface="Times New Roman" pitchFamily="18" charset="0"/>
              </a:rPr>
              <a:t>Увеличение лимфатических узлов, причем сразу в нескольких местах: на шее, в локтевых сгибах, под мышками.</a:t>
            </a:r>
          </a:p>
          <a:p>
            <a:pPr marL="342900" lvl="0" indent="-342900">
              <a:buClr>
                <a:srgbClr val="FFCC00"/>
              </a:buClr>
              <a:buSzPct val="70000"/>
              <a:buFont typeface="Wingdings" pitchFamily="2" charset="2"/>
              <a:buChar char="n"/>
            </a:pPr>
            <a:r>
              <a:rPr lang="ru-RU" sz="2800" dirty="0">
                <a:solidFill>
                  <a:srgbClr val="002060"/>
                </a:solidFill>
                <a:latin typeface="Times New Roman" pitchFamily="18" charset="0"/>
              </a:rPr>
              <a:t>Длительная – больше месяца – температура (37-38 градусов) без установленной причины.</a:t>
            </a:r>
          </a:p>
          <a:p>
            <a:pPr marL="342900" lvl="0" indent="-342900">
              <a:buClr>
                <a:srgbClr val="FFCC00"/>
              </a:buClr>
              <a:buSzPct val="70000"/>
              <a:buFont typeface="Wingdings" pitchFamily="2" charset="2"/>
              <a:buChar char="n"/>
            </a:pPr>
            <a:r>
              <a:rPr lang="ru-RU" sz="2800" dirty="0">
                <a:solidFill>
                  <a:srgbClr val="002060"/>
                </a:solidFill>
                <a:latin typeface="Times New Roman" pitchFamily="18" charset="0"/>
              </a:rPr>
              <a:t>Прогрессирующая потеря веса, несмотря на сохранение прежнего режима питания.</a:t>
            </a:r>
          </a:p>
          <a:p>
            <a:pPr marL="342900" lvl="0" indent="-342900">
              <a:buClr>
                <a:srgbClr val="FFCC00"/>
              </a:buClr>
              <a:buSzPct val="70000"/>
              <a:buFont typeface="Wingdings" pitchFamily="2" charset="2"/>
              <a:buChar char="n"/>
            </a:pPr>
            <a:r>
              <a:rPr lang="ru-RU" sz="2800" dirty="0">
                <a:solidFill>
                  <a:srgbClr val="002060"/>
                </a:solidFill>
                <a:latin typeface="Times New Roman" pitchFamily="18" charset="0"/>
              </a:rPr>
              <a:t>Частые гнойные и воспалительные поражения половых органов и кожи.</a:t>
            </a:r>
          </a:p>
          <a:p>
            <a:pPr marL="342900" lvl="0" indent="-342900">
              <a:buClr>
                <a:srgbClr val="FFCC00"/>
              </a:buClr>
              <a:buSzPct val="70000"/>
              <a:buFont typeface="Wingdings" pitchFamily="2" charset="2"/>
              <a:buChar char="n"/>
            </a:pPr>
            <a:r>
              <a:rPr lang="ru-RU" sz="2800" dirty="0">
                <a:solidFill>
                  <a:srgbClr val="002060"/>
                </a:solidFill>
                <a:latin typeface="Times New Roman" pitchFamily="18" charset="0"/>
              </a:rPr>
              <a:t>Длительное расстройство стула.</a:t>
            </a:r>
          </a:p>
          <a:p>
            <a:endParaRPr lang="ru-RU" sz="2800" dirty="0"/>
          </a:p>
        </p:txBody>
      </p:sp>
    </p:spTree>
    <p:extLst>
      <p:ext uri="{BB962C8B-B14F-4D97-AF65-F5344CB8AC3E}">
        <p14:creationId xmlns:p14="http://schemas.microsoft.com/office/powerpoint/2010/main" val="1062002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lstStyle/>
          <a:p>
            <a:pPr algn="l"/>
            <a:r>
              <a:rPr lang="uk-UA" sz="2600" dirty="0" smtClean="0"/>
              <a:t>     </a:t>
            </a:r>
            <a:br>
              <a:rPr lang="uk-UA" sz="2600" dirty="0" smtClean="0"/>
            </a:br>
            <a:r>
              <a:rPr lang="uk-UA" sz="2600" dirty="0" smtClean="0"/>
              <a:t>     </a:t>
            </a:r>
            <a:r>
              <a:rPr lang="uk-UA" sz="2000" dirty="0" smtClean="0"/>
              <a:t>С </a:t>
            </a:r>
            <a:r>
              <a:rPr lang="uk-UA" sz="2000" dirty="0"/>
              <a:t>начала эпидемии ВИЧ унес почти 60 млн. человек и 25 млн. умерли от болезней, связанных с ВИЧ.</a:t>
            </a:r>
            <a:r>
              <a:rPr lang="ru-RU" sz="2000" dirty="0"/>
              <a:t> </a:t>
            </a:r>
            <a:br>
              <a:rPr lang="ru-RU" sz="2000" dirty="0"/>
            </a:br>
            <a:r>
              <a:rPr lang="ru-RU" sz="2000" dirty="0" smtClean="0"/>
              <a:t>      В </a:t>
            </a:r>
            <a:r>
              <a:rPr lang="ru-RU" sz="2000" dirty="0"/>
              <a:t>2010 г. количество людей с ВИЧ составляло 33,4 млн. человек, количество новых ВИЧ-инфицированных 2,7 млн. </a:t>
            </a:r>
            <a:r>
              <a:rPr lang="ru-RU" sz="2000" dirty="0" smtClean="0"/>
              <a:t>430 </a:t>
            </a:r>
            <a:r>
              <a:rPr lang="ru-RU" sz="2000" dirty="0"/>
              <a:t>тыс. детей родились с вирусом иммунодефицита, в итоге число детей с ВИЧ младше 16 лет составило 2,1 млн. человек.</a:t>
            </a:r>
            <a:br>
              <a:rPr lang="ru-RU" sz="2000" dirty="0"/>
            </a:br>
            <a:r>
              <a:rPr lang="ru-RU" sz="2000" dirty="0"/>
              <a:t> </a:t>
            </a:r>
            <a:r>
              <a:rPr lang="ru-RU" sz="2000" dirty="0" smtClean="0"/>
              <a:t>    </a:t>
            </a:r>
            <a:r>
              <a:rPr lang="uk-UA" sz="2000" dirty="0" smtClean="0"/>
              <a:t>В </a:t>
            </a:r>
            <a:r>
              <a:rPr lang="uk-UA" sz="2000" dirty="0"/>
              <a:t>2011 г. число детей и </a:t>
            </a:r>
            <a:r>
              <a:rPr lang="uk-UA" sz="2000" dirty="0" smtClean="0"/>
              <a:t>взрослых</a:t>
            </a:r>
            <a:r>
              <a:rPr lang="uk-UA" sz="2000" dirty="0"/>
              <a:t> </a:t>
            </a:r>
            <a:r>
              <a:rPr lang="uk-UA" sz="2000" dirty="0" smtClean="0"/>
              <a:t>с ВИЧ </a:t>
            </a:r>
            <a:r>
              <a:rPr lang="uk-UA" sz="2000" dirty="0"/>
              <a:t> увеличилось до 1,5 млн. человек</a:t>
            </a:r>
            <a:r>
              <a:rPr lang="ru-RU" sz="2000" dirty="0"/>
              <a:t>.</a:t>
            </a:r>
            <a:br>
              <a:rPr lang="ru-RU" sz="2000" dirty="0"/>
            </a:br>
            <a:r>
              <a:rPr lang="ru-RU" sz="2000" dirty="0" smtClean="0"/>
              <a:t>     </a:t>
            </a:r>
            <a:r>
              <a:rPr lang="uk-UA" sz="2000" dirty="0" smtClean="0"/>
              <a:t>Самый </a:t>
            </a:r>
            <a:r>
              <a:rPr lang="uk-UA" sz="2000" dirty="0"/>
              <a:t>большой уровень распространения в Европе замечен в Украине, где в 2011 г. уровень распространенности ВИЧ </a:t>
            </a:r>
            <a:r>
              <a:rPr lang="uk-UA" sz="2000" dirty="0" smtClean="0"/>
              <a:t>составил </a:t>
            </a:r>
            <a:r>
              <a:rPr lang="uk-UA" sz="2000" dirty="0"/>
              <a:t>1,6%.</a:t>
            </a:r>
            <a:r>
              <a:rPr lang="ru-RU" sz="2000" dirty="0"/>
              <a:t/>
            </a:r>
            <a:br>
              <a:rPr lang="ru-RU" sz="2000" dirty="0"/>
            </a:br>
            <a:endParaRPr lang="ru-RU"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880311"/>
            <a:ext cx="3749749" cy="178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1309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332657"/>
            <a:ext cx="8568952" cy="1224135"/>
          </a:xfrm>
        </p:spPr>
        <p:txBody>
          <a:bodyPr/>
          <a:lstStyle/>
          <a:p>
            <a:r>
              <a:rPr lang="ru-RU" dirty="0" smtClean="0">
                <a:solidFill>
                  <a:schemeClr val="accent6">
                    <a:lumMod val="50000"/>
                  </a:schemeClr>
                </a:solidFill>
              </a:rPr>
              <a:t>Вставьте пропущенные слова</a:t>
            </a:r>
            <a:endParaRPr lang="ru-RU" dirty="0">
              <a:solidFill>
                <a:schemeClr val="accent6">
                  <a:lumMod val="50000"/>
                </a:schemeClr>
              </a:solidFill>
            </a:endParaRPr>
          </a:p>
        </p:txBody>
      </p:sp>
      <p:sp>
        <p:nvSpPr>
          <p:cNvPr id="5" name="TextBox 4"/>
          <p:cNvSpPr txBox="1"/>
          <p:nvPr/>
        </p:nvSpPr>
        <p:spPr>
          <a:xfrm>
            <a:off x="251520" y="1916832"/>
            <a:ext cx="8568952" cy="4893647"/>
          </a:xfrm>
          <a:prstGeom prst="rect">
            <a:avLst/>
          </a:prstGeom>
          <a:noFill/>
        </p:spPr>
        <p:txBody>
          <a:bodyPr wrap="square" rtlCol="0">
            <a:spAutoFit/>
          </a:bodyPr>
          <a:lstStyle/>
          <a:p>
            <a:pPr algn="just"/>
            <a:r>
              <a:rPr lang="ru-RU" sz="2400" dirty="0"/>
              <a:t>Впервые вирусы были описаны ботаником __________, в ____году. Вирусы объединяют в особое царство _______. Их изучает наука ________. Вирусы состоят из _________, которая окружена защитной оболочкой из ___________. Эта оболочка называется ______. Ни один вирус не способен к ___________ существованию. </a:t>
            </a:r>
          </a:p>
          <a:p>
            <a:pPr algn="just"/>
            <a:r>
              <a:rPr lang="ru-RU" sz="2400" dirty="0"/>
              <a:t>      Вирусы, которые поражают бактерии называются __________. Они состоят из _______, с молекулой ДНК или РНК в середине, _________, в виде чехла, напоминающего растянутую пружину и ____________, при помощи которых вирус прикрепляется к поверхность клетки. </a:t>
            </a:r>
          </a:p>
          <a:p>
            <a:endParaRPr lang="ru-RU" sz="2400" dirty="0"/>
          </a:p>
        </p:txBody>
      </p:sp>
    </p:spTree>
    <p:extLst>
      <p:ext uri="{BB962C8B-B14F-4D97-AF65-F5344CB8AC3E}">
        <p14:creationId xmlns:p14="http://schemas.microsoft.com/office/powerpoint/2010/main" val="4076727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solidFill>
                  <a:srgbClr val="002060"/>
                </a:solidFill>
              </a:rPr>
              <a:t>Характерные особенности </a:t>
            </a:r>
            <a:r>
              <a:rPr lang="ru-RU" sz="3600" dirty="0" smtClean="0">
                <a:solidFill>
                  <a:srgbClr val="002060"/>
                </a:solidFill>
              </a:rPr>
              <a:t>вирусов</a:t>
            </a:r>
            <a:r>
              <a:rPr lang="ru-RU" sz="3600" dirty="0" smtClean="0">
                <a:solidFill>
                  <a:srgbClr val="000000"/>
                </a:solidFill>
              </a:rPr>
              <a:t>.</a:t>
            </a:r>
            <a:endParaRPr lang="ru-RU" dirty="0"/>
          </a:p>
        </p:txBody>
      </p:sp>
      <p:pic>
        <p:nvPicPr>
          <p:cNvPr id="3" name="table"/>
          <p:cNvPicPr>
            <a:picLocks noChangeAspect="1"/>
          </p:cNvPicPr>
          <p:nvPr/>
        </p:nvPicPr>
        <p:blipFill>
          <a:blip r:embed="rId2"/>
          <a:stretch>
            <a:fillRect/>
          </a:stretch>
        </p:blipFill>
        <p:spPr>
          <a:xfrm>
            <a:off x="178594" y="1412776"/>
            <a:ext cx="8786812" cy="5184576"/>
          </a:xfrm>
          <a:prstGeom prst="rect">
            <a:avLst/>
          </a:prstGeom>
        </p:spPr>
      </p:pic>
    </p:spTree>
    <p:extLst>
      <p:ext uri="{BB962C8B-B14F-4D97-AF65-F5344CB8AC3E}">
        <p14:creationId xmlns:p14="http://schemas.microsoft.com/office/powerpoint/2010/main" val="7415488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solidFill>
                  <a:schemeClr val="bg1"/>
                </a:solidFill>
              </a:rPr>
              <a:t>Характерные особенности вирусов</a:t>
            </a:r>
            <a:endParaRPr lang="ru-RU" dirty="0">
              <a:solidFill>
                <a:schemeClr val="bg1"/>
              </a:solidFill>
            </a:endParaRPr>
          </a:p>
        </p:txBody>
      </p:sp>
      <p:pic>
        <p:nvPicPr>
          <p:cNvPr id="3" name="table"/>
          <p:cNvPicPr>
            <a:picLocks noChangeAspect="1"/>
          </p:cNvPicPr>
          <p:nvPr/>
        </p:nvPicPr>
        <p:blipFill>
          <a:blip r:embed="rId2"/>
          <a:stretch>
            <a:fillRect/>
          </a:stretch>
        </p:blipFill>
        <p:spPr>
          <a:xfrm>
            <a:off x="172348" y="1196752"/>
            <a:ext cx="8786812" cy="5493703"/>
          </a:xfrm>
          <a:prstGeom prst="rect">
            <a:avLst/>
          </a:prstGeom>
        </p:spPr>
      </p:pic>
    </p:spTree>
    <p:extLst>
      <p:ext uri="{BB962C8B-B14F-4D97-AF65-F5344CB8AC3E}">
        <p14:creationId xmlns:p14="http://schemas.microsoft.com/office/powerpoint/2010/main" val="5149097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6000" dirty="0" smtClean="0"/>
              <a:t>Строение вируса</a:t>
            </a:r>
            <a:endParaRPr lang="ru-RU" sz="6000" dirty="0"/>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l="33000" t="12500" r="15979"/>
          <a:stretch>
            <a:fillRect/>
          </a:stretch>
        </p:blipFill>
        <p:spPr bwMode="auto">
          <a:xfrm>
            <a:off x="0" y="1340767"/>
            <a:ext cx="4644008" cy="5490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descr="строение вируса.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7944" y="2132856"/>
            <a:ext cx="5220072"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0107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84976" cy="6583362"/>
          </a:xfrm>
        </p:spPr>
        <p:txBody>
          <a:bodyPr/>
          <a:lstStyle/>
          <a:p>
            <a:r>
              <a:rPr lang="ru-RU" dirty="0" smtClean="0"/>
              <a:t/>
            </a:r>
            <a:br>
              <a:rPr lang="ru-RU" dirty="0" smtClean="0"/>
            </a:br>
            <a:r>
              <a:rPr lang="ru-RU" dirty="0" smtClean="0"/>
              <a:t/>
            </a:r>
            <a:br>
              <a:rPr lang="ru-RU" dirty="0" smtClean="0"/>
            </a:br>
            <a:r>
              <a:rPr lang="ru-RU" sz="4000" dirty="0" smtClean="0">
                <a:solidFill>
                  <a:schemeClr val="accent6">
                    <a:lumMod val="50000"/>
                  </a:schemeClr>
                </a:solidFill>
              </a:rPr>
              <a:t>Скажите, может быть, </a:t>
            </a:r>
            <a:br>
              <a:rPr lang="ru-RU" sz="4000" dirty="0" smtClean="0">
                <a:solidFill>
                  <a:schemeClr val="accent6">
                    <a:lumMod val="50000"/>
                  </a:schemeClr>
                </a:solidFill>
              </a:rPr>
            </a:br>
            <a:r>
              <a:rPr lang="ru-RU" sz="4000" dirty="0" smtClean="0">
                <a:solidFill>
                  <a:schemeClr val="accent6">
                    <a:lumMod val="50000"/>
                  </a:schemeClr>
                </a:solidFill>
              </a:rPr>
              <a:t>в селенье этом </a:t>
            </a:r>
            <a:br>
              <a:rPr lang="ru-RU" sz="4000" dirty="0" smtClean="0">
                <a:solidFill>
                  <a:schemeClr val="accent6">
                    <a:lumMod val="50000"/>
                  </a:schemeClr>
                </a:solidFill>
              </a:rPr>
            </a:br>
            <a:r>
              <a:rPr lang="ru-RU" sz="4000" dirty="0" smtClean="0">
                <a:solidFill>
                  <a:schemeClr val="accent6">
                    <a:lumMod val="50000"/>
                  </a:schemeClr>
                </a:solidFill>
              </a:rPr>
              <a:t>Все время иней падал без конца? </a:t>
            </a:r>
            <a:br>
              <a:rPr lang="ru-RU" sz="4000" dirty="0" smtClean="0">
                <a:solidFill>
                  <a:schemeClr val="accent6">
                    <a:lumMod val="50000"/>
                  </a:schemeClr>
                </a:solidFill>
              </a:rPr>
            </a:br>
            <a:r>
              <a:rPr lang="ru-RU" sz="4000" dirty="0" smtClean="0">
                <a:solidFill>
                  <a:schemeClr val="accent6">
                    <a:lumMod val="50000"/>
                  </a:schemeClr>
                </a:solidFill>
              </a:rPr>
              <a:t>Трава, что видела я </a:t>
            </a:r>
            <a:br>
              <a:rPr lang="ru-RU" sz="4000" dirty="0" smtClean="0">
                <a:solidFill>
                  <a:schemeClr val="accent6">
                    <a:lumMod val="50000"/>
                  </a:schemeClr>
                </a:solidFill>
              </a:rPr>
            </a:br>
            <a:r>
              <a:rPr lang="ru-RU" sz="4000" dirty="0" smtClean="0">
                <a:solidFill>
                  <a:schemeClr val="accent6">
                    <a:lumMod val="50000"/>
                  </a:schemeClr>
                </a:solidFill>
              </a:rPr>
              <a:t>прежде летом, </a:t>
            </a:r>
            <a:br>
              <a:rPr lang="ru-RU" sz="4000" dirty="0" smtClean="0">
                <a:solidFill>
                  <a:schemeClr val="accent6">
                    <a:lumMod val="50000"/>
                  </a:schemeClr>
                </a:solidFill>
              </a:rPr>
            </a:br>
            <a:r>
              <a:rPr lang="ru-RU" sz="4000" dirty="0" smtClean="0">
                <a:solidFill>
                  <a:schemeClr val="accent6">
                    <a:lumMod val="50000"/>
                  </a:schemeClr>
                </a:solidFill>
              </a:rPr>
              <a:t>Багряно-алой </a:t>
            </a:r>
            <a:br>
              <a:rPr lang="ru-RU" sz="4000" dirty="0" smtClean="0">
                <a:solidFill>
                  <a:schemeClr val="accent6">
                    <a:lumMod val="50000"/>
                  </a:schemeClr>
                </a:solidFill>
              </a:rPr>
            </a:br>
            <a:r>
              <a:rPr lang="ru-RU" sz="4000" dirty="0" smtClean="0">
                <a:solidFill>
                  <a:schemeClr val="accent6">
                    <a:lumMod val="50000"/>
                  </a:schemeClr>
                </a:solidFill>
              </a:rPr>
              <a:t>Стала на полях! </a:t>
            </a:r>
            <a:br>
              <a:rPr lang="ru-RU" sz="4000" dirty="0" smtClean="0">
                <a:solidFill>
                  <a:schemeClr val="accent6">
                    <a:lumMod val="50000"/>
                  </a:schemeClr>
                </a:solidFill>
              </a:rPr>
            </a:br>
            <a:r>
              <a:rPr lang="ru-RU" sz="4000" dirty="0" smtClean="0">
                <a:solidFill>
                  <a:schemeClr val="accent6">
                    <a:lumMod val="50000"/>
                  </a:schemeClr>
                </a:solidFill>
              </a:rPr>
              <a:t/>
            </a:r>
            <a:br>
              <a:rPr lang="ru-RU" sz="4000" dirty="0" smtClean="0">
                <a:solidFill>
                  <a:schemeClr val="accent6">
                    <a:lumMod val="50000"/>
                  </a:schemeClr>
                </a:solidFill>
              </a:rPr>
            </a:br>
            <a:r>
              <a:rPr lang="ru-RU" sz="4000" dirty="0" smtClean="0">
                <a:solidFill>
                  <a:schemeClr val="accent6">
                    <a:lumMod val="50000"/>
                  </a:schemeClr>
                </a:solidFill>
              </a:rPr>
              <a:t>                       </a:t>
            </a:r>
            <a:r>
              <a:rPr lang="ru-RU" sz="2800" dirty="0" smtClean="0"/>
              <a:t>Перевод А. Глускиной.</a:t>
            </a:r>
            <a:br>
              <a:rPr lang="ru-RU" sz="2800" dirty="0" smtClean="0"/>
            </a:br>
            <a:endParaRPr lang="ru-RU" sz="2800" dirty="0"/>
          </a:p>
        </p:txBody>
      </p:sp>
    </p:spTree>
    <p:extLst>
      <p:ext uri="{BB962C8B-B14F-4D97-AF65-F5344CB8AC3E}">
        <p14:creationId xmlns:p14="http://schemas.microsoft.com/office/powerpoint/2010/main" val="17741536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Мумия Рамзеса V, умершего в 1157 г"/>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5521" y="9841"/>
            <a:ext cx="3432141" cy="25225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Tutanchamun Mas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392" y="9841"/>
            <a:ext cx="3275013" cy="47529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Файл:Tut cartouche infofocalpoint.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0791" y="48402"/>
            <a:ext cx="238125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иероглифах из древнеегипетских папирусов Эберса СПИД"/>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01" y="4777949"/>
            <a:ext cx="9088403" cy="2080051"/>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5"/>
          <p:cNvSpPr>
            <a:spLocks noGrp="1"/>
          </p:cNvSpPr>
          <p:nvPr>
            <p:ph type="title"/>
          </p:nvPr>
        </p:nvSpPr>
        <p:spPr>
          <a:xfrm>
            <a:off x="33000" y="2658252"/>
            <a:ext cx="5691127" cy="2100372"/>
          </a:xfrm>
        </p:spPr>
        <p:txBody>
          <a:bodyPr/>
          <a:lstStyle/>
          <a:p>
            <a:pPr lvl="0"/>
            <a:r>
              <a:rPr lang="ru-RU" sz="3600" b="1" kern="1200" dirty="0">
                <a:solidFill>
                  <a:srgbClr val="002060"/>
                </a:solidFill>
                <a:latin typeface="Arial" charset="0"/>
                <a:ea typeface="+mn-ea"/>
                <a:cs typeface="+mn-cs"/>
              </a:rPr>
              <a:t>Упоминание о вирусах </a:t>
            </a:r>
            <a:br>
              <a:rPr lang="ru-RU" sz="3600" b="1" kern="1200" dirty="0">
                <a:solidFill>
                  <a:srgbClr val="002060"/>
                </a:solidFill>
                <a:latin typeface="Arial" charset="0"/>
                <a:ea typeface="+mn-ea"/>
                <a:cs typeface="+mn-cs"/>
              </a:rPr>
            </a:br>
            <a:r>
              <a:rPr lang="ru-RU" sz="3600" b="1" kern="1200" dirty="0">
                <a:solidFill>
                  <a:srgbClr val="002060"/>
                </a:solidFill>
                <a:latin typeface="Arial" charset="0"/>
                <a:ea typeface="+mn-ea"/>
                <a:cs typeface="+mn-cs"/>
              </a:rPr>
              <a:t>в древнеегипетском</a:t>
            </a:r>
            <a:br>
              <a:rPr lang="ru-RU" sz="3600" b="1" kern="1200" dirty="0">
                <a:solidFill>
                  <a:srgbClr val="002060"/>
                </a:solidFill>
                <a:latin typeface="Arial" charset="0"/>
                <a:ea typeface="+mn-ea"/>
                <a:cs typeface="+mn-cs"/>
              </a:rPr>
            </a:br>
            <a:r>
              <a:rPr lang="ru-RU" sz="3600" b="1" kern="1200" dirty="0">
                <a:solidFill>
                  <a:srgbClr val="002060"/>
                </a:solidFill>
                <a:latin typeface="Arial" charset="0"/>
                <a:ea typeface="+mn-ea"/>
                <a:cs typeface="+mn-cs"/>
              </a:rPr>
              <a:t>папирусе</a:t>
            </a:r>
            <a:endParaRPr lang="ru-RU" sz="3600" dirty="0">
              <a:solidFill>
                <a:srgbClr val="002060"/>
              </a:solidFill>
            </a:endParaRPr>
          </a:p>
        </p:txBody>
      </p:sp>
    </p:spTree>
    <p:extLst>
      <p:ext uri="{BB962C8B-B14F-4D97-AF65-F5344CB8AC3E}">
        <p14:creationId xmlns:p14="http://schemas.microsoft.com/office/powerpoint/2010/main" val="4021754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915816" y="2236048"/>
            <a:ext cx="5542384" cy="2057048"/>
          </a:xfrm>
        </p:spPr>
        <p:txBody>
          <a:bodyPr/>
          <a:lstStyle/>
          <a:p>
            <a:r>
              <a:rPr lang="ru-RU" sz="5400" dirty="0" smtClean="0">
                <a:solidFill>
                  <a:schemeClr val="accent6">
                    <a:lumMod val="50000"/>
                  </a:schemeClr>
                </a:solidFill>
              </a:rPr>
              <a:t/>
            </a:r>
            <a:br>
              <a:rPr lang="ru-RU" sz="5400" dirty="0" smtClean="0">
                <a:solidFill>
                  <a:schemeClr val="accent6">
                    <a:lumMod val="50000"/>
                  </a:schemeClr>
                </a:solidFill>
              </a:rPr>
            </a:br>
            <a:r>
              <a:rPr lang="ru-RU" sz="5400" dirty="0">
                <a:solidFill>
                  <a:schemeClr val="accent6">
                    <a:lumMod val="50000"/>
                  </a:schemeClr>
                </a:solidFill>
              </a:rPr>
              <a:t/>
            </a:r>
            <a:br>
              <a:rPr lang="ru-RU" sz="5400" dirty="0">
                <a:solidFill>
                  <a:schemeClr val="accent6">
                    <a:lumMod val="50000"/>
                  </a:schemeClr>
                </a:solidFill>
              </a:rPr>
            </a:br>
            <a:r>
              <a:rPr lang="ru-RU" sz="5400" dirty="0" smtClean="0">
                <a:solidFill>
                  <a:schemeClr val="accent6">
                    <a:lumMod val="50000"/>
                  </a:schemeClr>
                </a:solidFill>
              </a:rPr>
              <a:t>Профилактика заболеваний. </a:t>
            </a:r>
            <a:br>
              <a:rPr lang="ru-RU" sz="5400" dirty="0" smtClean="0">
                <a:solidFill>
                  <a:schemeClr val="accent6">
                    <a:lumMod val="50000"/>
                  </a:schemeClr>
                </a:solidFill>
              </a:rPr>
            </a:br>
            <a:r>
              <a:rPr lang="ru-RU" sz="5400" dirty="0" smtClean="0">
                <a:solidFill>
                  <a:schemeClr val="accent6">
                    <a:lumMod val="50000"/>
                  </a:schemeClr>
                </a:solidFill>
              </a:rPr>
              <a:t>СПИД.</a:t>
            </a:r>
            <a:endParaRPr lang="ru-RU" sz="5400" b="1" dirty="0">
              <a:solidFill>
                <a:schemeClr val="accent6">
                  <a:lumMod val="50000"/>
                </a:schemeClr>
              </a:solidFill>
            </a:endParaRPr>
          </a:p>
        </p:txBody>
      </p:sp>
      <p:pic>
        <p:nvPicPr>
          <p:cNvPr id="5" name="Picture 6" descr="viruses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520" y="31010"/>
            <a:ext cx="2627784" cy="43924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вир карт"/>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520" y="31010"/>
            <a:ext cx="9144000" cy="2205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829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32657"/>
            <a:ext cx="7772400" cy="1224135"/>
          </a:xfrm>
        </p:spPr>
        <p:txBody>
          <a:bodyPr/>
          <a:lstStyle/>
          <a:p>
            <a:r>
              <a:rPr lang="ru-RU" sz="8000" dirty="0" smtClean="0">
                <a:solidFill>
                  <a:schemeClr val="accent6">
                    <a:lumMod val="50000"/>
                  </a:schemeClr>
                </a:solidFill>
              </a:rPr>
              <a:t>Цель урока:</a:t>
            </a:r>
            <a:endParaRPr lang="ru-RU" sz="8000" dirty="0">
              <a:solidFill>
                <a:schemeClr val="accent6">
                  <a:lumMod val="50000"/>
                </a:schemeClr>
              </a:solidFill>
            </a:endParaRPr>
          </a:p>
        </p:txBody>
      </p:sp>
      <p:sp>
        <p:nvSpPr>
          <p:cNvPr id="5" name="TextBox 4"/>
          <p:cNvSpPr txBox="1"/>
          <p:nvPr/>
        </p:nvSpPr>
        <p:spPr>
          <a:xfrm>
            <a:off x="-2196" y="2073181"/>
            <a:ext cx="9144000" cy="6001643"/>
          </a:xfrm>
          <a:prstGeom prst="rect">
            <a:avLst/>
          </a:prstGeom>
          <a:noFill/>
        </p:spPr>
        <p:txBody>
          <a:bodyPr wrap="square" rtlCol="0">
            <a:spAutoFit/>
          </a:bodyPr>
          <a:lstStyle/>
          <a:p>
            <a:pPr marL="457200" indent="-457200">
              <a:buFont typeface="Wingdings" pitchFamily="2" charset="2"/>
              <a:buChar char="Ø"/>
            </a:pPr>
            <a:r>
              <a:rPr lang="ru-RU" sz="3200" dirty="0">
                <a:solidFill>
                  <a:schemeClr val="accent6">
                    <a:lumMod val="75000"/>
                  </a:schemeClr>
                </a:solidFill>
              </a:rPr>
              <a:t>расширять и углублять знания учащихся о неклеточных формах жизни – вирусах и бактериофагах;</a:t>
            </a:r>
          </a:p>
          <a:p>
            <a:pPr marL="457200" indent="-457200">
              <a:buFont typeface="Wingdings" pitchFamily="2" charset="2"/>
              <a:buChar char="Ø"/>
            </a:pPr>
            <a:r>
              <a:rPr lang="ru-RU" sz="3200" dirty="0">
                <a:solidFill>
                  <a:schemeClr val="accent6">
                    <a:lumMod val="75000"/>
                  </a:schemeClr>
                </a:solidFill>
              </a:rPr>
              <a:t>изучить пути распространения вирусных заболеваний;</a:t>
            </a:r>
          </a:p>
          <a:p>
            <a:pPr marL="457200" indent="-457200">
              <a:buFont typeface="Wingdings" pitchFamily="2" charset="2"/>
              <a:buChar char="Ø"/>
            </a:pPr>
            <a:r>
              <a:rPr lang="ru-RU" sz="3200" dirty="0">
                <a:solidFill>
                  <a:schemeClr val="accent6">
                    <a:lumMod val="75000"/>
                  </a:schemeClr>
                </a:solidFill>
              </a:rPr>
              <a:t>ознакомиться с мероприятиями по профилактике вирусных заболеваний человека;</a:t>
            </a:r>
          </a:p>
          <a:p>
            <a:endParaRPr lang="ru-RU" sz="3200" dirty="0">
              <a:solidFill>
                <a:schemeClr val="accent6">
                  <a:lumMod val="75000"/>
                </a:schemeClr>
              </a:solidFill>
            </a:endParaRPr>
          </a:p>
          <a:p>
            <a:pPr marL="457200" indent="-457200">
              <a:buFont typeface="Wingdings" pitchFamily="2" charset="2"/>
              <a:buChar char="Ø"/>
            </a:pPr>
            <a:endParaRPr lang="ru-RU" sz="3200" dirty="0">
              <a:solidFill>
                <a:schemeClr val="accent6">
                  <a:lumMod val="75000"/>
                </a:schemeClr>
              </a:solidFill>
            </a:endParaRPr>
          </a:p>
          <a:p>
            <a:pPr marL="457200" indent="-457200">
              <a:buFont typeface="Wingdings" pitchFamily="2" charset="2"/>
              <a:buChar char="Ø"/>
            </a:pPr>
            <a:endParaRPr lang="ru-RU" sz="3200" dirty="0"/>
          </a:p>
          <a:p>
            <a:endParaRPr lang="ru-RU" sz="3200" dirty="0"/>
          </a:p>
        </p:txBody>
      </p:sp>
    </p:spTree>
    <p:extLst>
      <p:ext uri="{BB962C8B-B14F-4D97-AF65-F5344CB8AC3E}">
        <p14:creationId xmlns:p14="http://schemas.microsoft.com/office/powerpoint/2010/main" val="1399641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3"/>
            <a:ext cx="7772400" cy="1008111"/>
          </a:xfrm>
        </p:spPr>
        <p:txBody>
          <a:bodyPr/>
          <a:lstStyle/>
          <a:p>
            <a:r>
              <a:rPr lang="ru-RU" sz="6600" dirty="0" smtClean="0"/>
              <a:t>План урока:</a:t>
            </a:r>
            <a:endParaRPr lang="ru-RU" sz="6600" dirty="0"/>
          </a:p>
        </p:txBody>
      </p:sp>
      <p:sp>
        <p:nvSpPr>
          <p:cNvPr id="6" name="TextBox 5"/>
          <p:cNvSpPr txBox="1"/>
          <p:nvPr/>
        </p:nvSpPr>
        <p:spPr>
          <a:xfrm>
            <a:off x="28600" y="1916832"/>
            <a:ext cx="9144000" cy="4524315"/>
          </a:xfrm>
          <a:prstGeom prst="rect">
            <a:avLst/>
          </a:prstGeom>
          <a:noFill/>
        </p:spPr>
        <p:txBody>
          <a:bodyPr wrap="square" rtlCol="0">
            <a:spAutoFit/>
          </a:bodyPr>
          <a:lstStyle/>
          <a:p>
            <a:pPr marL="457200" indent="-457200">
              <a:buFont typeface="Wingdings" pitchFamily="2" charset="2"/>
              <a:buChar char="Ø"/>
            </a:pPr>
            <a:r>
              <a:rPr lang="ru-RU" sz="3200" dirty="0">
                <a:solidFill>
                  <a:srgbClr val="002060"/>
                </a:solidFill>
              </a:rPr>
              <a:t>заболевания животных, растений и человека вызванные вирусами;</a:t>
            </a:r>
          </a:p>
          <a:p>
            <a:pPr marL="457200" indent="-457200">
              <a:buFont typeface="Wingdings" pitchFamily="2" charset="2"/>
              <a:buChar char="Ø"/>
            </a:pPr>
            <a:r>
              <a:rPr lang="ru-RU" sz="3200" dirty="0">
                <a:solidFill>
                  <a:srgbClr val="002060"/>
                </a:solidFill>
                <a:ea typeface="Calibri"/>
                <a:cs typeface="Times New Roman"/>
              </a:rPr>
              <a:t>пути распространения вирусных заболеваний;</a:t>
            </a:r>
          </a:p>
          <a:p>
            <a:pPr marL="457200" indent="-457200">
              <a:buFont typeface="Wingdings" pitchFamily="2" charset="2"/>
              <a:buChar char="Ø"/>
            </a:pPr>
            <a:r>
              <a:rPr lang="ru-RU" sz="3200" dirty="0">
                <a:solidFill>
                  <a:srgbClr val="002060"/>
                </a:solidFill>
                <a:ea typeface="Calibri"/>
                <a:cs typeface="Times New Roman"/>
              </a:rPr>
              <a:t>влияние вирусов на организм;</a:t>
            </a:r>
          </a:p>
          <a:p>
            <a:pPr marL="457200" indent="-457200">
              <a:buFont typeface="Wingdings" pitchFamily="2" charset="2"/>
              <a:buChar char="Ø"/>
            </a:pPr>
            <a:r>
              <a:rPr lang="ru-RU" sz="3200" dirty="0">
                <a:solidFill>
                  <a:srgbClr val="002060"/>
                </a:solidFill>
                <a:ea typeface="Calibri"/>
                <a:cs typeface="Times New Roman"/>
              </a:rPr>
              <a:t>профилактика инфекционных заболеваний;</a:t>
            </a:r>
          </a:p>
          <a:p>
            <a:pPr marL="457200" indent="-457200">
              <a:buFont typeface="Wingdings" pitchFamily="2" charset="2"/>
              <a:buChar char="Ø"/>
            </a:pPr>
            <a:r>
              <a:rPr lang="ru-RU" sz="3200" dirty="0">
                <a:solidFill>
                  <a:srgbClr val="002060"/>
                </a:solidFill>
                <a:ea typeface="Calibri"/>
                <a:cs typeface="Times New Roman"/>
              </a:rPr>
              <a:t>вирус иммунодефицита человека: история возникновения, пути заражения, симптомы, профилактика.</a:t>
            </a:r>
          </a:p>
        </p:txBody>
      </p:sp>
    </p:spTree>
    <p:extLst>
      <p:ext uri="{BB962C8B-B14F-4D97-AF65-F5344CB8AC3E}">
        <p14:creationId xmlns:p14="http://schemas.microsoft.com/office/powerpoint/2010/main" val="21933724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332657"/>
            <a:ext cx="8496944" cy="1152127"/>
          </a:xfrm>
        </p:spPr>
        <p:txBody>
          <a:bodyPr/>
          <a:lstStyle/>
          <a:p>
            <a:r>
              <a:rPr lang="uk-UA" dirty="0" smtClean="0">
                <a:solidFill>
                  <a:schemeClr val="bg1"/>
                </a:solidFill>
              </a:rPr>
              <a:t>У человека вирус</a:t>
            </a:r>
            <a:r>
              <a:rPr lang="ru-RU" dirty="0" smtClean="0">
                <a:solidFill>
                  <a:schemeClr val="bg1"/>
                </a:solidFill>
              </a:rPr>
              <a:t>ы поражают</a:t>
            </a:r>
            <a:endParaRPr lang="ru-RU" dirty="0">
              <a:solidFill>
                <a:schemeClr val="bg1"/>
              </a:solidFill>
            </a:endParaRPr>
          </a:p>
        </p:txBody>
      </p:sp>
      <p:sp>
        <p:nvSpPr>
          <p:cNvPr id="5" name="TextBox 4"/>
          <p:cNvSpPr txBox="1"/>
          <p:nvPr/>
        </p:nvSpPr>
        <p:spPr>
          <a:xfrm>
            <a:off x="0" y="2060848"/>
            <a:ext cx="9144000" cy="5093702"/>
          </a:xfrm>
          <a:prstGeom prst="rect">
            <a:avLst/>
          </a:prstGeom>
          <a:noFill/>
        </p:spPr>
        <p:txBody>
          <a:bodyPr wrap="square" rtlCol="0">
            <a:spAutoFit/>
          </a:bodyPr>
          <a:lstStyle/>
          <a:p>
            <a:pPr marL="342900" lvl="0" indent="-342900" algn="just">
              <a:lnSpc>
                <a:spcPct val="150000"/>
              </a:lnSpc>
              <a:spcAft>
                <a:spcPts val="0"/>
              </a:spcAft>
              <a:buFont typeface="Courier New"/>
              <a:buChar char="­"/>
            </a:pPr>
            <a:r>
              <a:rPr lang="ru-RU" sz="2600" dirty="0">
                <a:solidFill>
                  <a:schemeClr val="accent6">
                    <a:lumMod val="75000"/>
                  </a:schemeClr>
                </a:solidFill>
                <a:latin typeface="Calibri"/>
                <a:ea typeface="Calibri"/>
                <a:cs typeface="Times New Roman"/>
              </a:rPr>
              <a:t>органы дыхания (грипп, коклюш);</a:t>
            </a:r>
          </a:p>
          <a:p>
            <a:pPr marL="342900" lvl="0" indent="-342900" algn="just">
              <a:lnSpc>
                <a:spcPct val="150000"/>
              </a:lnSpc>
              <a:spcAft>
                <a:spcPts val="0"/>
              </a:spcAft>
              <a:buFont typeface="Courier New"/>
              <a:buChar char="­"/>
            </a:pPr>
            <a:r>
              <a:rPr lang="ru-RU" sz="2600" dirty="0">
                <a:solidFill>
                  <a:schemeClr val="accent6">
                    <a:lumMod val="75000"/>
                  </a:schemeClr>
                </a:solidFill>
                <a:latin typeface="Calibri"/>
                <a:ea typeface="Calibri"/>
                <a:cs typeface="Times New Roman"/>
              </a:rPr>
              <a:t>пищеварения (гастроэнтериты, гепатиты); </a:t>
            </a:r>
          </a:p>
          <a:p>
            <a:pPr marL="342900" lvl="0" indent="-342900" algn="just">
              <a:lnSpc>
                <a:spcPct val="150000"/>
              </a:lnSpc>
              <a:spcAft>
                <a:spcPts val="0"/>
              </a:spcAft>
              <a:buFont typeface="Courier New"/>
              <a:buChar char="­"/>
            </a:pPr>
            <a:r>
              <a:rPr lang="ru-RU" sz="2600" dirty="0">
                <a:solidFill>
                  <a:schemeClr val="accent6">
                    <a:lumMod val="75000"/>
                  </a:schemeClr>
                </a:solidFill>
                <a:latin typeface="Calibri"/>
                <a:ea typeface="Calibri"/>
                <a:cs typeface="Times New Roman"/>
              </a:rPr>
              <a:t>нервную систему (полиомиелиты, энцефалиты, бешенство);</a:t>
            </a:r>
          </a:p>
          <a:p>
            <a:pPr marL="342900" lvl="0" indent="-342900" algn="just">
              <a:lnSpc>
                <a:spcPct val="150000"/>
              </a:lnSpc>
              <a:spcAft>
                <a:spcPts val="0"/>
              </a:spcAft>
              <a:buFont typeface="Courier New"/>
              <a:buChar char="­"/>
            </a:pPr>
            <a:r>
              <a:rPr lang="ru-RU" sz="2600" dirty="0">
                <a:solidFill>
                  <a:schemeClr val="accent6">
                    <a:lumMod val="75000"/>
                  </a:schemeClr>
                </a:solidFill>
                <a:latin typeface="Calibri"/>
                <a:ea typeface="Calibri"/>
                <a:cs typeface="Times New Roman"/>
              </a:rPr>
              <a:t>кожу и слизистые оболочки (герпес, корь, ветряная оспа); </a:t>
            </a:r>
          </a:p>
          <a:p>
            <a:pPr marL="342900" lvl="0" indent="-342900" algn="just">
              <a:lnSpc>
                <a:spcPct val="150000"/>
              </a:lnSpc>
              <a:spcAft>
                <a:spcPts val="0"/>
              </a:spcAft>
              <a:buFont typeface="Courier New"/>
              <a:buChar char="­"/>
            </a:pPr>
            <a:r>
              <a:rPr lang="ru-RU" sz="2600" dirty="0">
                <a:solidFill>
                  <a:schemeClr val="accent6">
                    <a:lumMod val="75000"/>
                  </a:schemeClr>
                </a:solidFill>
                <a:latin typeface="Calibri"/>
                <a:ea typeface="Calibri"/>
                <a:cs typeface="Times New Roman"/>
              </a:rPr>
              <a:t>клетки различных систем органов (оспа, желтая лихорадка);</a:t>
            </a:r>
          </a:p>
          <a:p>
            <a:pPr marL="342900" lvl="0" indent="-342900" algn="just">
              <a:lnSpc>
                <a:spcPct val="150000"/>
              </a:lnSpc>
              <a:spcAft>
                <a:spcPts val="0"/>
              </a:spcAft>
              <a:buFont typeface="Courier New"/>
              <a:buChar char="­"/>
            </a:pPr>
            <a:r>
              <a:rPr lang="ru-RU" sz="2600" dirty="0">
                <a:solidFill>
                  <a:schemeClr val="accent6">
                    <a:lumMod val="75000"/>
                  </a:schemeClr>
                </a:solidFill>
                <a:latin typeface="Calibri"/>
                <a:ea typeface="Calibri"/>
                <a:cs typeface="Times New Roman"/>
              </a:rPr>
              <a:t>угнетают иммунные реакции (СПИД);</a:t>
            </a:r>
          </a:p>
          <a:p>
            <a:pPr marL="342900" lvl="0" indent="-342900" algn="just">
              <a:lnSpc>
                <a:spcPct val="150000"/>
              </a:lnSpc>
              <a:spcAft>
                <a:spcPts val="0"/>
              </a:spcAft>
              <a:buFont typeface="Courier New"/>
              <a:buChar char="­"/>
            </a:pPr>
            <a:r>
              <a:rPr lang="ru-RU" sz="2600" dirty="0">
                <a:solidFill>
                  <a:schemeClr val="accent6">
                    <a:lumMod val="75000"/>
                  </a:schemeClr>
                </a:solidFill>
                <a:latin typeface="Calibri"/>
                <a:ea typeface="Calibri"/>
                <a:cs typeface="Times New Roman"/>
              </a:rPr>
              <a:t>вызывают некоторые виды раковых заболеваний.</a:t>
            </a:r>
          </a:p>
          <a:p>
            <a:endParaRPr lang="ru-RU" sz="2600" dirty="0"/>
          </a:p>
          <a:p>
            <a:endParaRPr lang="ru-RU" sz="2600" dirty="0"/>
          </a:p>
        </p:txBody>
      </p:sp>
    </p:spTree>
    <p:extLst>
      <p:ext uri="{BB962C8B-B14F-4D97-AF65-F5344CB8AC3E}">
        <p14:creationId xmlns:p14="http://schemas.microsoft.com/office/powerpoint/2010/main" val="384325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Шары">
  <a:themeElements>
    <a:clrScheme name="Шары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Шары">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Шары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Шары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Шары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Шары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Шары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Шары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Шары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Шары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Шары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Шары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Шары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Шары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prezeentaciya_k_urokuv_i_r_u_s_y</Template>
  <TotalTime>826</TotalTime>
  <Words>657</Words>
  <Application>Microsoft Office PowerPoint</Application>
  <PresentationFormat>Экран (4:3)</PresentationFormat>
  <Paragraphs>64</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Шары</vt:lpstr>
      <vt:lpstr>  Профилактика заболеваний.  СПИД.</vt:lpstr>
      <vt:lpstr>Вставьте пропущенные слова</vt:lpstr>
      <vt:lpstr>Строение вируса</vt:lpstr>
      <vt:lpstr>  Скажите, может быть,  в селенье этом  Все время иней падал без конца?  Трава, что видела я  прежде летом,  Багряно-алой  Стала на полях!                          Перевод А. Глускиной. </vt:lpstr>
      <vt:lpstr>Упоминание о вирусах  в древнеегипетском папирусе</vt:lpstr>
      <vt:lpstr>  Профилактика заболеваний.  СПИД.</vt:lpstr>
      <vt:lpstr>Цель урока:</vt:lpstr>
      <vt:lpstr>План урока:</vt:lpstr>
      <vt:lpstr>У человека вирусы поражают</vt:lpstr>
      <vt:lpstr>Пути распространения вирусных заболеваний:</vt:lpstr>
      <vt:lpstr>Инфекция – это комплекс процессов, происходящих во время взаимодействия возбудителя и организма хозяина </vt:lpstr>
      <vt:lpstr>Различают такие вирусные инфекции:</vt:lpstr>
      <vt:lpstr>Профилактика инфекционных заболеваний – это система комплексных мероприятий, которые включают:</vt:lpstr>
      <vt:lpstr> Иммунопрофилактика – предотвращение определенных инфекционных заболеваний путем проведения иммунизации для создания искусственного иммунитета.</vt:lpstr>
      <vt:lpstr>С чего все началось?</vt:lpstr>
      <vt:lpstr>В чем же опасность?</vt:lpstr>
      <vt:lpstr>         Обычно болезнь протекает долго – ВИЧ не спешит губить свои жертвы. Годы и даже десятилетия проходят от проникновения вируса до страшной развязки. Заражаются люди тремя путями. Самый распространенный (75%) – половые контакты. В 15% случаев заражение происходит через кровь – в результате переливаний, уколов. Но чаще всего смертельный вирус передают друг другу наркоманы, когда одним шприцем пользуется несколько человек. Это страшно, так как на организм, ослабленный наркотиком, вирус действует значительно быстрее. Больной может погибнуть уже через два–три года после заражения. В остальных случаях (10%) вирус передает зараженная женщина своему будущему ребенку. </vt:lpstr>
      <vt:lpstr>Симптомы СПИДа</vt:lpstr>
      <vt:lpstr>           С начала эпидемии ВИЧ унес почти 60 млн. человек и 25 млн. умерли от болезней, связанных с ВИЧ.        В 2010 г. количество людей с ВИЧ составляло 33,4 млн. человек, количество новых ВИЧ-инфицированных 2,7 млн. 430 тыс. детей родились с вирусом иммунодефицита, в итоге число детей с ВИЧ младше 16 лет составило 2,1 млн. человек.      В 2011 г. число детей и взрослых с ВИЧ  увеличилось до 1,5 млн. человек.      Самый большой уровень распространения в Европе замечен в Украине, где в 2011 г. уровень распространенности ВИЧ составил 1,6%. </vt:lpstr>
      <vt:lpstr>Характерные особенности вирусов.</vt:lpstr>
      <vt:lpstr>Характерные особенности вирусов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татьяна</dc:creator>
  <cp:lastModifiedBy>татьяна</cp:lastModifiedBy>
  <cp:revision>34</cp:revision>
  <dcterms:created xsi:type="dcterms:W3CDTF">2015-03-20T12:07:19Z</dcterms:created>
  <dcterms:modified xsi:type="dcterms:W3CDTF">2015-03-27T07:00:07Z</dcterms:modified>
</cp:coreProperties>
</file>