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5050"/>
    <a:srgbClr val="FF6600"/>
    <a:srgbClr val="FF9900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1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1111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A6052E-CB13-48E4-8FD5-2BD42EE3C53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CE1EAF-8761-4D0C-8A14-72A8DF85FF36}">
      <dgm:prSet custT="1"/>
      <dgm:spPr/>
      <dgm:t>
        <a:bodyPr/>
        <a:lstStyle/>
        <a:p>
          <a:pPr rtl="0"/>
          <a:r>
            <a:rPr lang="ru-RU" sz="3200" b="1" i="1" baseline="0" dirty="0" smtClean="0"/>
            <a:t>  </a:t>
          </a:r>
          <a:r>
            <a:rPr lang="ru-RU" sz="4000" b="1" i="1" baseline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Общие  сведения</a:t>
          </a:r>
          <a:endParaRPr lang="ru-RU" sz="4000" b="1" i="1" baseline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CB05DE-6A75-4E78-B481-056B0AB0A196}" type="parTrans" cxnId="{B53CDA0A-6572-4137-8420-2638CCA61A72}">
      <dgm:prSet/>
      <dgm:spPr/>
      <dgm:t>
        <a:bodyPr/>
        <a:lstStyle/>
        <a:p>
          <a:endParaRPr lang="ru-RU"/>
        </a:p>
      </dgm:t>
    </dgm:pt>
    <dgm:pt modelId="{A9D37EFE-D263-4CEE-8811-06BF49F846A9}" type="sibTrans" cxnId="{B53CDA0A-6572-4137-8420-2638CCA61A72}">
      <dgm:prSet/>
      <dgm:spPr/>
      <dgm:t>
        <a:bodyPr/>
        <a:lstStyle/>
        <a:p>
          <a:endParaRPr lang="ru-RU"/>
        </a:p>
      </dgm:t>
    </dgm:pt>
    <dgm:pt modelId="{D4334B20-AEDF-4D71-9B97-DB2E3E5333A7}" type="pres">
      <dgm:prSet presAssocID="{CBA6052E-CB13-48E4-8FD5-2BD42EE3C53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C7C7BF-C1AB-4CD9-8AB7-AF9DBB435209}" type="pres">
      <dgm:prSet presAssocID="{C6CE1EAF-8761-4D0C-8A14-72A8DF85FF36}" presName="composite" presStyleCnt="0"/>
      <dgm:spPr/>
    </dgm:pt>
    <dgm:pt modelId="{1A7F239A-52F0-4D4F-BD58-CB038C898918}" type="pres">
      <dgm:prSet presAssocID="{C6CE1EAF-8761-4D0C-8A14-72A8DF85FF36}" presName="imgShp" presStyleLbl="fgImgPlace1" presStyleIdx="0" presStyleCnt="1"/>
      <dgm:spPr/>
    </dgm:pt>
    <dgm:pt modelId="{1267D71B-248C-4E41-864F-3171ADA8D57C}" type="pres">
      <dgm:prSet presAssocID="{C6CE1EAF-8761-4D0C-8A14-72A8DF85FF36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3CDA0A-6572-4137-8420-2638CCA61A72}" srcId="{CBA6052E-CB13-48E4-8FD5-2BD42EE3C53E}" destId="{C6CE1EAF-8761-4D0C-8A14-72A8DF85FF36}" srcOrd="0" destOrd="0" parTransId="{E9CB05DE-6A75-4E78-B481-056B0AB0A196}" sibTransId="{A9D37EFE-D263-4CEE-8811-06BF49F846A9}"/>
    <dgm:cxn modelId="{E85FBB31-FC45-4D19-BF0D-4A228BE687CC}" type="presOf" srcId="{CBA6052E-CB13-48E4-8FD5-2BD42EE3C53E}" destId="{D4334B20-AEDF-4D71-9B97-DB2E3E5333A7}" srcOrd="0" destOrd="0" presId="urn:microsoft.com/office/officeart/2005/8/layout/vList3"/>
    <dgm:cxn modelId="{A2811F91-6547-4EF7-A61B-FB54BD65F4D0}" type="presOf" srcId="{C6CE1EAF-8761-4D0C-8A14-72A8DF85FF36}" destId="{1267D71B-248C-4E41-864F-3171ADA8D57C}" srcOrd="0" destOrd="0" presId="urn:microsoft.com/office/officeart/2005/8/layout/vList3"/>
    <dgm:cxn modelId="{4E997307-9F1A-47FB-8CC0-3C1217F6E7DB}" type="presParOf" srcId="{D4334B20-AEDF-4D71-9B97-DB2E3E5333A7}" destId="{EAC7C7BF-C1AB-4CD9-8AB7-AF9DBB435209}" srcOrd="0" destOrd="0" presId="urn:microsoft.com/office/officeart/2005/8/layout/vList3"/>
    <dgm:cxn modelId="{FEE2B487-8E15-4078-84C6-2DC5E010096B}" type="presParOf" srcId="{EAC7C7BF-C1AB-4CD9-8AB7-AF9DBB435209}" destId="{1A7F239A-52F0-4D4F-BD58-CB038C898918}" srcOrd="0" destOrd="0" presId="urn:microsoft.com/office/officeart/2005/8/layout/vList3"/>
    <dgm:cxn modelId="{1F426118-A9FB-4DE6-9BD8-1A7B6A0E338C}" type="presParOf" srcId="{EAC7C7BF-C1AB-4CD9-8AB7-AF9DBB435209}" destId="{1267D71B-248C-4E41-864F-3171ADA8D57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92248EA-00EB-4FC3-88ED-5A14307D43F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72E1B53-B633-4CD1-8D41-70007511DFAE}">
      <dgm:prSet/>
      <dgm:spPr/>
      <dgm:t>
        <a:bodyPr/>
        <a:lstStyle/>
        <a:p>
          <a:pPr rtl="0"/>
          <a:r>
            <a:rPr lang="ru-RU" b="0" baseline="0" dirty="0" smtClean="0">
              <a:solidFill>
                <a:srgbClr val="FFFF00"/>
              </a:solidFill>
            </a:rPr>
            <a:t>Витамин  Е</a:t>
          </a:r>
          <a:endParaRPr lang="ru-RU" b="0" baseline="0" dirty="0">
            <a:solidFill>
              <a:srgbClr val="FFFF00"/>
            </a:solidFill>
          </a:endParaRPr>
        </a:p>
      </dgm:t>
    </dgm:pt>
    <dgm:pt modelId="{200E5AC7-20D3-463E-BAB8-F56E57331A22}" type="parTrans" cxnId="{78EA26EB-5AC5-402D-9148-206D25D1B1EF}">
      <dgm:prSet/>
      <dgm:spPr/>
      <dgm:t>
        <a:bodyPr/>
        <a:lstStyle/>
        <a:p>
          <a:endParaRPr lang="ru-RU"/>
        </a:p>
      </dgm:t>
    </dgm:pt>
    <dgm:pt modelId="{8941DB9F-5356-43F4-8DCE-30B478E0BC36}" type="sibTrans" cxnId="{78EA26EB-5AC5-402D-9148-206D25D1B1EF}">
      <dgm:prSet/>
      <dgm:spPr/>
      <dgm:t>
        <a:bodyPr/>
        <a:lstStyle/>
        <a:p>
          <a:endParaRPr lang="ru-RU"/>
        </a:p>
      </dgm:t>
    </dgm:pt>
    <dgm:pt modelId="{C829B911-710C-4E14-8B1C-042CDCF975E1}" type="pres">
      <dgm:prSet presAssocID="{B92248EA-00EB-4FC3-88ED-5A14307D43F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37624D-26D9-4378-A7D6-A0076A9EF634}" type="pres">
      <dgm:prSet presAssocID="{472E1B53-B633-4CD1-8D41-70007511DFAE}" presName="composite" presStyleCnt="0"/>
      <dgm:spPr/>
    </dgm:pt>
    <dgm:pt modelId="{84B31B0D-B5D0-4B2A-B066-FCEE4976704D}" type="pres">
      <dgm:prSet presAssocID="{472E1B53-B633-4CD1-8D41-70007511DFAE}" presName="imgShp" presStyleLbl="fgImgPlace1" presStyleIdx="0" presStyleCnt="1"/>
      <dgm:spPr/>
    </dgm:pt>
    <dgm:pt modelId="{9752BD8E-FCE2-48A6-9C13-8864023E3E48}" type="pres">
      <dgm:prSet presAssocID="{472E1B53-B633-4CD1-8D41-70007511DFAE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EA26EB-5AC5-402D-9148-206D25D1B1EF}" srcId="{B92248EA-00EB-4FC3-88ED-5A14307D43FD}" destId="{472E1B53-B633-4CD1-8D41-70007511DFAE}" srcOrd="0" destOrd="0" parTransId="{200E5AC7-20D3-463E-BAB8-F56E57331A22}" sibTransId="{8941DB9F-5356-43F4-8DCE-30B478E0BC36}"/>
    <dgm:cxn modelId="{3EA0D5B7-8AE4-4A45-B2FB-0FC386BED48E}" type="presOf" srcId="{B92248EA-00EB-4FC3-88ED-5A14307D43FD}" destId="{C829B911-710C-4E14-8B1C-042CDCF975E1}" srcOrd="0" destOrd="0" presId="urn:microsoft.com/office/officeart/2005/8/layout/vList3"/>
    <dgm:cxn modelId="{420041D9-5073-4425-820B-205669B7E97F}" type="presOf" srcId="{472E1B53-B633-4CD1-8D41-70007511DFAE}" destId="{9752BD8E-FCE2-48A6-9C13-8864023E3E48}" srcOrd="0" destOrd="0" presId="urn:microsoft.com/office/officeart/2005/8/layout/vList3"/>
    <dgm:cxn modelId="{77576AC5-C339-42B7-9A25-6D7D40C77D62}" type="presParOf" srcId="{C829B911-710C-4E14-8B1C-042CDCF975E1}" destId="{BC37624D-26D9-4378-A7D6-A0076A9EF634}" srcOrd="0" destOrd="0" presId="urn:microsoft.com/office/officeart/2005/8/layout/vList3"/>
    <dgm:cxn modelId="{6169C213-8FCA-465A-8CCF-273F0E237F0C}" type="presParOf" srcId="{BC37624D-26D9-4378-A7D6-A0076A9EF634}" destId="{84B31B0D-B5D0-4B2A-B066-FCEE4976704D}" srcOrd="0" destOrd="0" presId="urn:microsoft.com/office/officeart/2005/8/layout/vList3"/>
    <dgm:cxn modelId="{32CDBC17-34D9-49B7-B7E2-4BCFBBCAB689}" type="presParOf" srcId="{BC37624D-26D9-4378-A7D6-A0076A9EF634}" destId="{9752BD8E-FCE2-48A6-9C13-8864023E3E4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06D8384-C8B1-45D6-9B0F-49C55174468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20C685B-9327-4180-BE7B-86721C31141A}">
      <dgm:prSet/>
      <dgm:spPr/>
      <dgm:t>
        <a:bodyPr/>
        <a:lstStyle/>
        <a:p>
          <a:pPr rtl="0"/>
          <a:r>
            <a:rPr lang="ru-RU" b="0" baseline="0" dirty="0" smtClean="0">
              <a:solidFill>
                <a:srgbClr val="FFFF00"/>
              </a:solidFill>
            </a:rPr>
            <a:t>Витамин  С</a:t>
          </a:r>
          <a:endParaRPr lang="ru-RU" b="0" baseline="0" dirty="0">
            <a:solidFill>
              <a:srgbClr val="FFFF00"/>
            </a:solidFill>
          </a:endParaRPr>
        </a:p>
      </dgm:t>
    </dgm:pt>
    <dgm:pt modelId="{F6C7B22F-31E4-4F78-8E71-87D6D98D15C5}" type="parTrans" cxnId="{6100F483-08B8-45B7-9357-025F19217F86}">
      <dgm:prSet/>
      <dgm:spPr/>
      <dgm:t>
        <a:bodyPr/>
        <a:lstStyle/>
        <a:p>
          <a:endParaRPr lang="ru-RU"/>
        </a:p>
      </dgm:t>
    </dgm:pt>
    <dgm:pt modelId="{A6CD03F8-CDB9-486D-B340-A3C8C104885C}" type="sibTrans" cxnId="{6100F483-08B8-45B7-9357-025F19217F86}">
      <dgm:prSet/>
      <dgm:spPr/>
      <dgm:t>
        <a:bodyPr/>
        <a:lstStyle/>
        <a:p>
          <a:endParaRPr lang="ru-RU"/>
        </a:p>
      </dgm:t>
    </dgm:pt>
    <dgm:pt modelId="{22B6A320-D318-4548-A8D4-3D558DEC5A30}" type="pres">
      <dgm:prSet presAssocID="{F06D8384-C8B1-45D6-9B0F-49C55174468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B93765-08E7-4E00-991E-279AD03C9233}" type="pres">
      <dgm:prSet presAssocID="{020C685B-9327-4180-BE7B-86721C31141A}" presName="composite" presStyleCnt="0"/>
      <dgm:spPr/>
    </dgm:pt>
    <dgm:pt modelId="{41CF9F28-B9CB-4978-9C25-BDBE6420B906}" type="pres">
      <dgm:prSet presAssocID="{020C685B-9327-4180-BE7B-86721C31141A}" presName="imgShp" presStyleLbl="fgImgPlace1" presStyleIdx="0" presStyleCnt="1"/>
      <dgm:spPr/>
    </dgm:pt>
    <dgm:pt modelId="{F32ADFD4-1F08-432B-80B4-93970D43F3F3}" type="pres">
      <dgm:prSet presAssocID="{020C685B-9327-4180-BE7B-86721C31141A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00F483-08B8-45B7-9357-025F19217F86}" srcId="{F06D8384-C8B1-45D6-9B0F-49C551744686}" destId="{020C685B-9327-4180-BE7B-86721C31141A}" srcOrd="0" destOrd="0" parTransId="{F6C7B22F-31E4-4F78-8E71-87D6D98D15C5}" sibTransId="{A6CD03F8-CDB9-486D-B340-A3C8C104885C}"/>
    <dgm:cxn modelId="{E41CD573-2D00-4270-9072-7D4EF37E18D7}" type="presOf" srcId="{F06D8384-C8B1-45D6-9B0F-49C551744686}" destId="{22B6A320-D318-4548-A8D4-3D558DEC5A30}" srcOrd="0" destOrd="0" presId="urn:microsoft.com/office/officeart/2005/8/layout/vList3"/>
    <dgm:cxn modelId="{6105F8BC-B1A1-4FEE-931D-4A3E30CAB16D}" type="presOf" srcId="{020C685B-9327-4180-BE7B-86721C31141A}" destId="{F32ADFD4-1F08-432B-80B4-93970D43F3F3}" srcOrd="0" destOrd="0" presId="urn:microsoft.com/office/officeart/2005/8/layout/vList3"/>
    <dgm:cxn modelId="{2706E04D-AF2D-44F9-AD5E-680EFB9B58EC}" type="presParOf" srcId="{22B6A320-D318-4548-A8D4-3D558DEC5A30}" destId="{94B93765-08E7-4E00-991E-279AD03C9233}" srcOrd="0" destOrd="0" presId="urn:microsoft.com/office/officeart/2005/8/layout/vList3"/>
    <dgm:cxn modelId="{CB383FF9-C106-45ED-9B78-6E52E511C33F}" type="presParOf" srcId="{94B93765-08E7-4E00-991E-279AD03C9233}" destId="{41CF9F28-B9CB-4978-9C25-BDBE6420B906}" srcOrd="0" destOrd="0" presId="urn:microsoft.com/office/officeart/2005/8/layout/vList3"/>
    <dgm:cxn modelId="{5B70E01E-9EE3-46AA-BEB4-B14B941D540F}" type="presParOf" srcId="{94B93765-08E7-4E00-991E-279AD03C9233}" destId="{F32ADFD4-1F08-432B-80B4-93970D43F3F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DF72E5-EA19-4E51-B6BA-078E075EDD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BA0980A-2175-4698-B90B-84D7918DF1F7}">
      <dgm:prSet custT="1"/>
      <dgm:spPr/>
      <dgm:t>
        <a:bodyPr/>
        <a:lstStyle/>
        <a:p>
          <a:pPr algn="ctr" rtl="0"/>
          <a:r>
            <a:rPr lang="ru-RU" sz="3200" b="1" i="1" baseline="0" dirty="0" smtClean="0">
              <a:solidFill>
                <a:srgbClr val="FFFF00"/>
              </a:solidFill>
            </a:rPr>
            <a:t>Роль витаминов в жизни человека</a:t>
          </a:r>
          <a:r>
            <a:rPr lang="ru-RU" sz="2800" b="0" baseline="0" dirty="0" smtClean="0"/>
            <a:t/>
          </a:r>
          <a:br>
            <a:rPr lang="ru-RU" sz="2800" b="0" baseline="0" dirty="0" smtClean="0"/>
          </a:br>
          <a:endParaRPr lang="ru-RU" sz="2800" b="0" baseline="0" dirty="0"/>
        </a:p>
      </dgm:t>
    </dgm:pt>
    <dgm:pt modelId="{5563E0A7-909D-45C9-8792-7AE51ECE4C9B}" type="parTrans" cxnId="{CFD4DA44-AE5D-46A6-8201-08153D7119BF}">
      <dgm:prSet/>
      <dgm:spPr/>
      <dgm:t>
        <a:bodyPr/>
        <a:lstStyle/>
        <a:p>
          <a:endParaRPr lang="ru-RU"/>
        </a:p>
      </dgm:t>
    </dgm:pt>
    <dgm:pt modelId="{19992F84-8A11-488D-BB9E-099183455A1C}" type="sibTrans" cxnId="{CFD4DA44-AE5D-46A6-8201-08153D7119BF}">
      <dgm:prSet/>
      <dgm:spPr/>
      <dgm:t>
        <a:bodyPr/>
        <a:lstStyle/>
        <a:p>
          <a:endParaRPr lang="ru-RU"/>
        </a:p>
      </dgm:t>
    </dgm:pt>
    <dgm:pt modelId="{07F97190-9233-4414-BDD2-5473050C9BF6}" type="pres">
      <dgm:prSet presAssocID="{87DF72E5-EA19-4E51-B6BA-078E075EDD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541420-2E2C-4C49-974F-FF7E75BF5886}" type="pres">
      <dgm:prSet presAssocID="{1BA0980A-2175-4698-B90B-84D7918DF1F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6B3BD2-8621-496D-923C-4FBB708F9BF3}" type="presOf" srcId="{1BA0980A-2175-4698-B90B-84D7918DF1F7}" destId="{F6541420-2E2C-4C49-974F-FF7E75BF5886}" srcOrd="0" destOrd="0" presId="urn:microsoft.com/office/officeart/2005/8/layout/vList2"/>
    <dgm:cxn modelId="{B7272243-0EDC-42CA-8C28-2E07E29702E6}" type="presOf" srcId="{87DF72E5-EA19-4E51-B6BA-078E075EDD58}" destId="{07F97190-9233-4414-BDD2-5473050C9BF6}" srcOrd="0" destOrd="0" presId="urn:microsoft.com/office/officeart/2005/8/layout/vList2"/>
    <dgm:cxn modelId="{CFD4DA44-AE5D-46A6-8201-08153D7119BF}" srcId="{87DF72E5-EA19-4E51-B6BA-078E075EDD58}" destId="{1BA0980A-2175-4698-B90B-84D7918DF1F7}" srcOrd="0" destOrd="0" parTransId="{5563E0A7-909D-45C9-8792-7AE51ECE4C9B}" sibTransId="{19992F84-8A11-488D-BB9E-099183455A1C}"/>
    <dgm:cxn modelId="{F1261A7C-73C5-426C-A773-D41A71462AFA}" type="presParOf" srcId="{07F97190-9233-4414-BDD2-5473050C9BF6}" destId="{F6541420-2E2C-4C49-974F-FF7E75BF588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DE8903-747C-4588-8697-54D517FA090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A7F41DD-7359-4B93-B2D7-AA75E7EFFACA}">
      <dgm:prSet custT="1"/>
      <dgm:spPr/>
      <dgm:t>
        <a:bodyPr/>
        <a:lstStyle/>
        <a:p>
          <a:pPr rtl="0"/>
          <a:r>
            <a:rPr lang="ru-RU" sz="3200" b="1" i="1" baseline="0" dirty="0" smtClean="0">
              <a:solidFill>
                <a:srgbClr val="FFFF00"/>
              </a:solidFill>
            </a:rPr>
            <a:t>Антивитамины</a:t>
          </a:r>
          <a:r>
            <a:rPr lang="ru-RU" sz="3200" b="0" i="1" baseline="0" dirty="0" smtClean="0">
              <a:solidFill>
                <a:srgbClr val="FFFF00"/>
              </a:solidFill>
            </a:rPr>
            <a:t/>
          </a:r>
          <a:br>
            <a:rPr lang="ru-RU" sz="3200" b="0" i="1" baseline="0" dirty="0" smtClean="0">
              <a:solidFill>
                <a:srgbClr val="FFFF00"/>
              </a:solidFill>
            </a:rPr>
          </a:br>
          <a:endParaRPr lang="ru-RU" sz="3200" b="0" i="1" baseline="0" dirty="0">
            <a:solidFill>
              <a:srgbClr val="FFFF00"/>
            </a:solidFill>
          </a:endParaRPr>
        </a:p>
      </dgm:t>
    </dgm:pt>
    <dgm:pt modelId="{E5726BE9-1B3B-4BD1-AE4E-94E2BDE0C26E}" type="parTrans" cxnId="{4555E33A-47B5-4A53-A936-5A04F6AE9BA9}">
      <dgm:prSet/>
      <dgm:spPr/>
      <dgm:t>
        <a:bodyPr/>
        <a:lstStyle/>
        <a:p>
          <a:endParaRPr lang="ru-RU"/>
        </a:p>
      </dgm:t>
    </dgm:pt>
    <dgm:pt modelId="{AAC08DC7-5F04-4272-BD60-7CABCEF664F9}" type="sibTrans" cxnId="{4555E33A-47B5-4A53-A936-5A04F6AE9BA9}">
      <dgm:prSet/>
      <dgm:spPr/>
      <dgm:t>
        <a:bodyPr/>
        <a:lstStyle/>
        <a:p>
          <a:endParaRPr lang="ru-RU"/>
        </a:p>
      </dgm:t>
    </dgm:pt>
    <dgm:pt modelId="{C144AF53-5FD8-469F-97ED-25504CDB13C1}" type="pres">
      <dgm:prSet presAssocID="{72DE8903-747C-4588-8697-54D517FA090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B493B5-2B07-429F-88A4-2A5B15BA6E33}" type="pres">
      <dgm:prSet presAssocID="{3A7F41DD-7359-4B93-B2D7-AA75E7EFFACA}" presName="composite" presStyleCnt="0"/>
      <dgm:spPr/>
    </dgm:pt>
    <dgm:pt modelId="{D80CFA9B-4F2C-4640-841D-D28F2DD7E7B3}" type="pres">
      <dgm:prSet presAssocID="{3A7F41DD-7359-4B93-B2D7-AA75E7EFFACA}" presName="imgShp" presStyleLbl="fgImgPlace1" presStyleIdx="0" presStyleCnt="1"/>
      <dgm:spPr/>
    </dgm:pt>
    <dgm:pt modelId="{41C0B3E7-E54C-4CD9-8BF9-A0A586495BEA}" type="pres">
      <dgm:prSet presAssocID="{3A7F41DD-7359-4B93-B2D7-AA75E7EFFACA}" presName="txShp" presStyleLbl="node1" presStyleIdx="0" presStyleCnt="1" custLinFactNeighborX="-7063" custLinFactNeighborY="-5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55E33A-47B5-4A53-A936-5A04F6AE9BA9}" srcId="{72DE8903-747C-4588-8697-54D517FA0908}" destId="{3A7F41DD-7359-4B93-B2D7-AA75E7EFFACA}" srcOrd="0" destOrd="0" parTransId="{E5726BE9-1B3B-4BD1-AE4E-94E2BDE0C26E}" sibTransId="{AAC08DC7-5F04-4272-BD60-7CABCEF664F9}"/>
    <dgm:cxn modelId="{B33C8829-02F4-4EA6-9B8E-1CE167D3422D}" type="presOf" srcId="{3A7F41DD-7359-4B93-B2D7-AA75E7EFFACA}" destId="{41C0B3E7-E54C-4CD9-8BF9-A0A586495BEA}" srcOrd="0" destOrd="0" presId="urn:microsoft.com/office/officeart/2005/8/layout/vList3"/>
    <dgm:cxn modelId="{7D023C21-0D2C-4DE2-9AB8-EE10B1937452}" type="presOf" srcId="{72DE8903-747C-4588-8697-54D517FA0908}" destId="{C144AF53-5FD8-469F-97ED-25504CDB13C1}" srcOrd="0" destOrd="0" presId="urn:microsoft.com/office/officeart/2005/8/layout/vList3"/>
    <dgm:cxn modelId="{F43C6257-85D4-41F7-9B5B-C05810F2CFCF}" type="presParOf" srcId="{C144AF53-5FD8-469F-97ED-25504CDB13C1}" destId="{71B493B5-2B07-429F-88A4-2A5B15BA6E33}" srcOrd="0" destOrd="0" presId="urn:microsoft.com/office/officeart/2005/8/layout/vList3"/>
    <dgm:cxn modelId="{4D32C68E-BCBD-40D3-8D40-EC043083952A}" type="presParOf" srcId="{71B493B5-2B07-429F-88A4-2A5B15BA6E33}" destId="{D80CFA9B-4F2C-4640-841D-D28F2DD7E7B3}" srcOrd="0" destOrd="0" presId="urn:microsoft.com/office/officeart/2005/8/layout/vList3"/>
    <dgm:cxn modelId="{41054311-6FA0-4BCC-A9E2-62D1975078F4}" type="presParOf" srcId="{71B493B5-2B07-429F-88A4-2A5B15BA6E33}" destId="{41C0B3E7-E54C-4CD9-8BF9-A0A586495BE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DB2FF2-E698-475D-93FE-615A42BB31F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A57E9C1-18DA-4BC2-8298-B374456950D2}">
      <dgm:prSet/>
      <dgm:spPr/>
      <dgm:t>
        <a:bodyPr/>
        <a:lstStyle/>
        <a:p>
          <a:pPr rtl="0"/>
          <a:r>
            <a:rPr lang="ru-RU" b="1" i="1" baseline="0" dirty="0" smtClean="0">
              <a:solidFill>
                <a:srgbClr val="FFFF00"/>
              </a:solidFill>
            </a:rPr>
            <a:t>поливитамины</a:t>
          </a:r>
          <a:endParaRPr lang="ru-RU" b="1" i="1" baseline="0" dirty="0">
            <a:solidFill>
              <a:srgbClr val="FFFF00"/>
            </a:solidFill>
          </a:endParaRPr>
        </a:p>
      </dgm:t>
    </dgm:pt>
    <dgm:pt modelId="{902DAFA7-C080-42DF-B373-D2BFB3D49521}" type="parTrans" cxnId="{667CFE9A-17A0-4180-9F48-35291F5D1F29}">
      <dgm:prSet/>
      <dgm:spPr/>
      <dgm:t>
        <a:bodyPr/>
        <a:lstStyle/>
        <a:p>
          <a:endParaRPr lang="ru-RU"/>
        </a:p>
      </dgm:t>
    </dgm:pt>
    <dgm:pt modelId="{9234E4D0-DDA8-4B4D-99FE-FE0DF36E4BA4}" type="sibTrans" cxnId="{667CFE9A-17A0-4180-9F48-35291F5D1F29}">
      <dgm:prSet/>
      <dgm:spPr/>
      <dgm:t>
        <a:bodyPr/>
        <a:lstStyle/>
        <a:p>
          <a:endParaRPr lang="ru-RU"/>
        </a:p>
      </dgm:t>
    </dgm:pt>
    <dgm:pt modelId="{D59B9CB5-43AE-4014-972B-2E08DC22276B}" type="pres">
      <dgm:prSet presAssocID="{08DB2FF2-E698-475D-93FE-615A42BB31F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DCCB62-39FD-4745-A8FB-22570814A5F2}" type="pres">
      <dgm:prSet presAssocID="{2A57E9C1-18DA-4BC2-8298-B374456950D2}" presName="composite" presStyleCnt="0"/>
      <dgm:spPr/>
    </dgm:pt>
    <dgm:pt modelId="{125EAC58-978B-4959-A3AF-49197932F534}" type="pres">
      <dgm:prSet presAssocID="{2A57E9C1-18DA-4BC2-8298-B374456950D2}" presName="imgShp" presStyleLbl="fgImgPlace1" presStyleIdx="0" presStyleCnt="1"/>
      <dgm:spPr/>
    </dgm:pt>
    <dgm:pt modelId="{04996669-8E27-48E3-9981-58CC7A93E6BF}" type="pres">
      <dgm:prSet presAssocID="{2A57E9C1-18DA-4BC2-8298-B374456950D2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7CFE9A-17A0-4180-9F48-35291F5D1F29}" srcId="{08DB2FF2-E698-475D-93FE-615A42BB31F9}" destId="{2A57E9C1-18DA-4BC2-8298-B374456950D2}" srcOrd="0" destOrd="0" parTransId="{902DAFA7-C080-42DF-B373-D2BFB3D49521}" sibTransId="{9234E4D0-DDA8-4B4D-99FE-FE0DF36E4BA4}"/>
    <dgm:cxn modelId="{2457C4E5-B9AC-4CD5-BED8-9A16BF451ED8}" type="presOf" srcId="{2A57E9C1-18DA-4BC2-8298-B374456950D2}" destId="{04996669-8E27-48E3-9981-58CC7A93E6BF}" srcOrd="0" destOrd="0" presId="urn:microsoft.com/office/officeart/2005/8/layout/vList3"/>
    <dgm:cxn modelId="{5AD58BA5-5196-46AF-9DC1-5D8F2819F915}" type="presOf" srcId="{08DB2FF2-E698-475D-93FE-615A42BB31F9}" destId="{D59B9CB5-43AE-4014-972B-2E08DC22276B}" srcOrd="0" destOrd="0" presId="urn:microsoft.com/office/officeart/2005/8/layout/vList3"/>
    <dgm:cxn modelId="{7C4E7AC9-F8F8-467B-A501-58B873FD1C44}" type="presParOf" srcId="{D59B9CB5-43AE-4014-972B-2E08DC22276B}" destId="{A7DCCB62-39FD-4745-A8FB-22570814A5F2}" srcOrd="0" destOrd="0" presId="urn:microsoft.com/office/officeart/2005/8/layout/vList3"/>
    <dgm:cxn modelId="{46427B57-34C6-4C76-900E-58220D806EE3}" type="presParOf" srcId="{A7DCCB62-39FD-4745-A8FB-22570814A5F2}" destId="{125EAC58-978B-4959-A3AF-49197932F534}" srcOrd="0" destOrd="0" presId="urn:microsoft.com/office/officeart/2005/8/layout/vList3"/>
    <dgm:cxn modelId="{0C21B607-0756-4FE5-9C6C-4DF11FE34C1E}" type="presParOf" srcId="{A7DCCB62-39FD-4745-A8FB-22570814A5F2}" destId="{04996669-8E27-48E3-9981-58CC7A93E6B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263C8C-9D88-4636-ACCE-CB7C24D3262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19064F4-BB25-4820-80FF-F0C03A900A35}">
      <dgm:prSet custT="1"/>
      <dgm:spPr/>
      <dgm:t>
        <a:bodyPr/>
        <a:lstStyle/>
        <a:p>
          <a:pPr rtl="0"/>
          <a:r>
            <a:rPr lang="ru-RU" sz="2400" b="1" i="1" baseline="0" dirty="0" smtClean="0">
              <a:solidFill>
                <a:srgbClr val="FFFF00"/>
              </a:solidFill>
            </a:rPr>
            <a:t>Роль витаминов в жизни россиян</a:t>
          </a:r>
          <a:r>
            <a:rPr lang="ru-RU" sz="2300" b="0" baseline="0" dirty="0" smtClean="0"/>
            <a:t/>
          </a:r>
          <a:br>
            <a:rPr lang="ru-RU" sz="2300" b="0" baseline="0" dirty="0" smtClean="0"/>
          </a:br>
          <a:endParaRPr lang="ru-RU" sz="2300" b="0" baseline="0" dirty="0"/>
        </a:p>
      </dgm:t>
    </dgm:pt>
    <dgm:pt modelId="{4098AAE4-24AC-489B-A668-1E9CE471FCF0}" type="parTrans" cxnId="{F2507EEA-1280-430F-9B81-695284F350D7}">
      <dgm:prSet/>
      <dgm:spPr/>
      <dgm:t>
        <a:bodyPr/>
        <a:lstStyle/>
        <a:p>
          <a:endParaRPr lang="ru-RU"/>
        </a:p>
      </dgm:t>
    </dgm:pt>
    <dgm:pt modelId="{1BFFC10C-4BD9-47A9-9743-7D9149E2F071}" type="sibTrans" cxnId="{F2507EEA-1280-430F-9B81-695284F350D7}">
      <dgm:prSet/>
      <dgm:spPr/>
      <dgm:t>
        <a:bodyPr/>
        <a:lstStyle/>
        <a:p>
          <a:endParaRPr lang="ru-RU"/>
        </a:p>
      </dgm:t>
    </dgm:pt>
    <dgm:pt modelId="{EB70D6C5-42ED-4064-87FB-CB754E005F3C}" type="pres">
      <dgm:prSet presAssocID="{AD263C8C-9D88-4636-ACCE-CB7C24D3262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09BFD3-B9E1-44D6-8384-E5A31CA99159}" type="pres">
      <dgm:prSet presAssocID="{319064F4-BB25-4820-80FF-F0C03A900A35}" presName="composite" presStyleCnt="0"/>
      <dgm:spPr/>
    </dgm:pt>
    <dgm:pt modelId="{9FC0D360-5B33-413B-A8E4-78CEFEDEC1BD}" type="pres">
      <dgm:prSet presAssocID="{319064F4-BB25-4820-80FF-F0C03A900A35}" presName="imgShp" presStyleLbl="fgImgPlace1" presStyleIdx="0" presStyleCnt="1"/>
      <dgm:spPr/>
    </dgm:pt>
    <dgm:pt modelId="{BF078064-B2FD-4019-B5B2-87BFAC261027}" type="pres">
      <dgm:prSet presAssocID="{319064F4-BB25-4820-80FF-F0C03A900A35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B1B346-EC5D-492F-B6D8-AFBAD22C5511}" type="presOf" srcId="{AD263C8C-9D88-4636-ACCE-CB7C24D32626}" destId="{EB70D6C5-42ED-4064-87FB-CB754E005F3C}" srcOrd="0" destOrd="0" presId="urn:microsoft.com/office/officeart/2005/8/layout/vList3"/>
    <dgm:cxn modelId="{F2507EEA-1280-430F-9B81-695284F350D7}" srcId="{AD263C8C-9D88-4636-ACCE-CB7C24D32626}" destId="{319064F4-BB25-4820-80FF-F0C03A900A35}" srcOrd="0" destOrd="0" parTransId="{4098AAE4-24AC-489B-A668-1E9CE471FCF0}" sibTransId="{1BFFC10C-4BD9-47A9-9743-7D9149E2F071}"/>
    <dgm:cxn modelId="{5565D015-3681-4804-91BF-178C7048095D}" type="presOf" srcId="{319064F4-BB25-4820-80FF-F0C03A900A35}" destId="{BF078064-B2FD-4019-B5B2-87BFAC261027}" srcOrd="0" destOrd="0" presId="urn:microsoft.com/office/officeart/2005/8/layout/vList3"/>
    <dgm:cxn modelId="{2D234653-4620-45B9-84EA-91869819C344}" type="presParOf" srcId="{EB70D6C5-42ED-4064-87FB-CB754E005F3C}" destId="{9909BFD3-B9E1-44D6-8384-E5A31CA99159}" srcOrd="0" destOrd="0" presId="urn:microsoft.com/office/officeart/2005/8/layout/vList3"/>
    <dgm:cxn modelId="{0B1DC579-AD4F-46A1-AA0A-39184E40F96F}" type="presParOf" srcId="{9909BFD3-B9E1-44D6-8384-E5A31CA99159}" destId="{9FC0D360-5B33-413B-A8E4-78CEFEDEC1BD}" srcOrd="0" destOrd="0" presId="urn:microsoft.com/office/officeart/2005/8/layout/vList3"/>
    <dgm:cxn modelId="{06D49A92-6D37-48C9-A42F-F56DC5D4566F}" type="presParOf" srcId="{9909BFD3-B9E1-44D6-8384-E5A31CA99159}" destId="{BF078064-B2FD-4019-B5B2-87BFAC26102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911E9E-08B4-46A1-987B-3F9CE2E6E3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791F43-4C17-4A66-A98F-C3E4BD143442}">
      <dgm:prSet/>
      <dgm:spPr/>
      <dgm:t>
        <a:bodyPr/>
        <a:lstStyle/>
        <a:p>
          <a:pPr rtl="0"/>
          <a:r>
            <a:rPr lang="ru-RU" b="1" i="1" baseline="0" dirty="0" smtClean="0">
              <a:solidFill>
                <a:srgbClr val="FFFF00"/>
              </a:solidFill>
            </a:rPr>
            <a:t>Суточная  потребность  человека  в  витаминах и  их  основные  функции</a:t>
          </a:r>
          <a:endParaRPr lang="ru-RU" b="1" i="1" baseline="0" dirty="0">
            <a:solidFill>
              <a:srgbClr val="FFFF00"/>
            </a:solidFill>
          </a:endParaRPr>
        </a:p>
      </dgm:t>
    </dgm:pt>
    <dgm:pt modelId="{F31CD414-9001-4488-9786-D7CAD5D85779}" type="parTrans" cxnId="{AD3C7CB9-60E2-49D1-8E88-54FF94BEEB01}">
      <dgm:prSet/>
      <dgm:spPr/>
      <dgm:t>
        <a:bodyPr/>
        <a:lstStyle/>
        <a:p>
          <a:endParaRPr lang="ru-RU"/>
        </a:p>
      </dgm:t>
    </dgm:pt>
    <dgm:pt modelId="{FCA967F8-A514-4641-8CFA-61DED06542E0}" type="sibTrans" cxnId="{AD3C7CB9-60E2-49D1-8E88-54FF94BEEB01}">
      <dgm:prSet/>
      <dgm:spPr/>
      <dgm:t>
        <a:bodyPr/>
        <a:lstStyle/>
        <a:p>
          <a:endParaRPr lang="ru-RU"/>
        </a:p>
      </dgm:t>
    </dgm:pt>
    <dgm:pt modelId="{B76A2B73-576D-4B26-946F-5AC1BE392363}" type="pres">
      <dgm:prSet presAssocID="{C4911E9E-08B4-46A1-987B-3F9CE2E6E3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8A237B-A349-44B0-9BA6-905245D2E18E}" type="pres">
      <dgm:prSet presAssocID="{1C791F43-4C17-4A66-A98F-C3E4BD14344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3C7CB9-60E2-49D1-8E88-54FF94BEEB01}" srcId="{C4911E9E-08B4-46A1-987B-3F9CE2E6E351}" destId="{1C791F43-4C17-4A66-A98F-C3E4BD143442}" srcOrd="0" destOrd="0" parTransId="{F31CD414-9001-4488-9786-D7CAD5D85779}" sibTransId="{FCA967F8-A514-4641-8CFA-61DED06542E0}"/>
    <dgm:cxn modelId="{B2BC9E14-07A2-4E26-86B0-EFF2A1049049}" type="presOf" srcId="{C4911E9E-08B4-46A1-987B-3F9CE2E6E351}" destId="{B76A2B73-576D-4B26-946F-5AC1BE392363}" srcOrd="0" destOrd="0" presId="urn:microsoft.com/office/officeart/2005/8/layout/vList2"/>
    <dgm:cxn modelId="{40EED90B-7FD1-40CB-9CDE-935CB2F3298A}" type="presOf" srcId="{1C791F43-4C17-4A66-A98F-C3E4BD143442}" destId="{E98A237B-A349-44B0-9BA6-905245D2E18E}" srcOrd="0" destOrd="0" presId="urn:microsoft.com/office/officeart/2005/8/layout/vList2"/>
    <dgm:cxn modelId="{A1CBD81E-AB65-416B-9704-32BB5290F34C}" type="presParOf" srcId="{B76A2B73-576D-4B26-946F-5AC1BE392363}" destId="{E98A237B-A349-44B0-9BA6-905245D2E1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0C3F2A-AC2E-49FD-862B-F8780CA60E0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504440F-33F2-40D6-8873-27545604FDC5}">
      <dgm:prSet/>
      <dgm:spPr/>
      <dgm:t>
        <a:bodyPr/>
        <a:lstStyle/>
        <a:p>
          <a:pPr rtl="0"/>
          <a:r>
            <a:rPr lang="ru-RU" b="0" baseline="0" dirty="0" smtClean="0">
              <a:solidFill>
                <a:srgbClr val="FFFF00"/>
              </a:solidFill>
            </a:rPr>
            <a:t>Витамин  А</a:t>
          </a:r>
          <a:endParaRPr lang="ru-RU" b="0" baseline="0" dirty="0">
            <a:solidFill>
              <a:srgbClr val="FFFF00"/>
            </a:solidFill>
          </a:endParaRPr>
        </a:p>
      </dgm:t>
    </dgm:pt>
    <dgm:pt modelId="{033FD818-7B87-4717-8666-6032E4715A47}" type="parTrans" cxnId="{4EAD6128-75D3-4075-A464-1C40791FE321}">
      <dgm:prSet/>
      <dgm:spPr/>
      <dgm:t>
        <a:bodyPr/>
        <a:lstStyle/>
        <a:p>
          <a:endParaRPr lang="ru-RU"/>
        </a:p>
      </dgm:t>
    </dgm:pt>
    <dgm:pt modelId="{E090DCE4-821B-4E5F-AA93-315AF2C6A1B7}" type="sibTrans" cxnId="{4EAD6128-75D3-4075-A464-1C40791FE321}">
      <dgm:prSet/>
      <dgm:spPr/>
      <dgm:t>
        <a:bodyPr/>
        <a:lstStyle/>
        <a:p>
          <a:endParaRPr lang="ru-RU"/>
        </a:p>
      </dgm:t>
    </dgm:pt>
    <dgm:pt modelId="{32638230-A4F3-4A22-9161-9EAA645ADE87}" type="pres">
      <dgm:prSet presAssocID="{E10C3F2A-AC2E-49FD-862B-F8780CA60E0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68EF28-2283-41C2-9FA1-1247F8AF6590}" type="pres">
      <dgm:prSet presAssocID="{C504440F-33F2-40D6-8873-27545604FDC5}" presName="composite" presStyleCnt="0"/>
      <dgm:spPr/>
    </dgm:pt>
    <dgm:pt modelId="{5A3EE25E-4C28-40EE-A6A0-6A62E2C41FAB}" type="pres">
      <dgm:prSet presAssocID="{C504440F-33F2-40D6-8873-27545604FDC5}" presName="imgShp" presStyleLbl="fgImgPlace1" presStyleIdx="0" presStyleCnt="1"/>
      <dgm:spPr/>
    </dgm:pt>
    <dgm:pt modelId="{0E83AB56-6453-4198-A930-09DDED64F1F8}" type="pres">
      <dgm:prSet presAssocID="{C504440F-33F2-40D6-8873-27545604FDC5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9F2382-B2E7-4C88-8759-15BA7D79E82A}" type="presOf" srcId="{E10C3F2A-AC2E-49FD-862B-F8780CA60E0E}" destId="{32638230-A4F3-4A22-9161-9EAA645ADE87}" srcOrd="0" destOrd="0" presId="urn:microsoft.com/office/officeart/2005/8/layout/vList3"/>
    <dgm:cxn modelId="{9516FE4B-3A2D-4319-8901-F9310C803CE4}" type="presOf" srcId="{C504440F-33F2-40D6-8873-27545604FDC5}" destId="{0E83AB56-6453-4198-A930-09DDED64F1F8}" srcOrd="0" destOrd="0" presId="urn:microsoft.com/office/officeart/2005/8/layout/vList3"/>
    <dgm:cxn modelId="{4EAD6128-75D3-4075-A464-1C40791FE321}" srcId="{E10C3F2A-AC2E-49FD-862B-F8780CA60E0E}" destId="{C504440F-33F2-40D6-8873-27545604FDC5}" srcOrd="0" destOrd="0" parTransId="{033FD818-7B87-4717-8666-6032E4715A47}" sibTransId="{E090DCE4-821B-4E5F-AA93-315AF2C6A1B7}"/>
    <dgm:cxn modelId="{15062FC0-1C55-40AB-9EEF-1F9EF621815B}" type="presParOf" srcId="{32638230-A4F3-4A22-9161-9EAA645ADE87}" destId="{7A68EF28-2283-41C2-9FA1-1247F8AF6590}" srcOrd="0" destOrd="0" presId="urn:microsoft.com/office/officeart/2005/8/layout/vList3"/>
    <dgm:cxn modelId="{CA3BE494-A266-4D7E-AEA3-F7C811957400}" type="presParOf" srcId="{7A68EF28-2283-41C2-9FA1-1247F8AF6590}" destId="{5A3EE25E-4C28-40EE-A6A0-6A62E2C41FAB}" srcOrd="0" destOrd="0" presId="urn:microsoft.com/office/officeart/2005/8/layout/vList3"/>
    <dgm:cxn modelId="{10E4F23B-4584-4C84-9492-CC118AC6E36F}" type="presParOf" srcId="{7A68EF28-2283-41C2-9FA1-1247F8AF6590}" destId="{0E83AB56-6453-4198-A930-09DDED64F1F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7FBF41-FF06-4329-A533-423F380837E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F733EBF-AB6E-43EE-A34F-44286E6BF576}">
      <dgm:prSet/>
      <dgm:spPr/>
      <dgm:t>
        <a:bodyPr/>
        <a:lstStyle/>
        <a:p>
          <a:pPr rtl="0"/>
          <a:r>
            <a:rPr lang="ru-RU" b="0" baseline="0" dirty="0" smtClean="0">
              <a:solidFill>
                <a:srgbClr val="FFFF00"/>
              </a:solidFill>
            </a:rPr>
            <a:t>Каротин</a:t>
          </a:r>
          <a:endParaRPr lang="ru-RU" b="0" baseline="0" dirty="0">
            <a:solidFill>
              <a:srgbClr val="FFFF00"/>
            </a:solidFill>
          </a:endParaRPr>
        </a:p>
      </dgm:t>
    </dgm:pt>
    <dgm:pt modelId="{8FE207F3-4DFC-422B-9584-5D15B465B01F}" type="parTrans" cxnId="{2621E08D-445A-4284-86D6-C81D16DAAE2C}">
      <dgm:prSet/>
      <dgm:spPr/>
      <dgm:t>
        <a:bodyPr/>
        <a:lstStyle/>
        <a:p>
          <a:endParaRPr lang="ru-RU"/>
        </a:p>
      </dgm:t>
    </dgm:pt>
    <dgm:pt modelId="{7AD7A7CF-9805-468C-B28C-A39D45C81FAC}" type="sibTrans" cxnId="{2621E08D-445A-4284-86D6-C81D16DAAE2C}">
      <dgm:prSet/>
      <dgm:spPr/>
      <dgm:t>
        <a:bodyPr/>
        <a:lstStyle/>
        <a:p>
          <a:endParaRPr lang="ru-RU"/>
        </a:p>
      </dgm:t>
    </dgm:pt>
    <dgm:pt modelId="{F8E240D5-9193-4B4F-AAD7-084B96AA3AB7}" type="pres">
      <dgm:prSet presAssocID="{207FBF41-FF06-4329-A533-423F380837E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99C24B-E784-45A3-AFA1-9CF5A247693A}" type="pres">
      <dgm:prSet presAssocID="{0F733EBF-AB6E-43EE-A34F-44286E6BF576}" presName="composite" presStyleCnt="0"/>
      <dgm:spPr/>
    </dgm:pt>
    <dgm:pt modelId="{D72823BF-0464-4399-8A37-8996FE1740EE}" type="pres">
      <dgm:prSet presAssocID="{0F733EBF-AB6E-43EE-A34F-44286E6BF576}" presName="imgShp" presStyleLbl="fgImgPlace1" presStyleIdx="0" presStyleCnt="1"/>
      <dgm:spPr/>
    </dgm:pt>
    <dgm:pt modelId="{E5227EFC-A27F-41D3-92CC-EED9D570AFBC}" type="pres">
      <dgm:prSet presAssocID="{0F733EBF-AB6E-43EE-A34F-44286E6BF576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21E08D-445A-4284-86D6-C81D16DAAE2C}" srcId="{207FBF41-FF06-4329-A533-423F380837E1}" destId="{0F733EBF-AB6E-43EE-A34F-44286E6BF576}" srcOrd="0" destOrd="0" parTransId="{8FE207F3-4DFC-422B-9584-5D15B465B01F}" sibTransId="{7AD7A7CF-9805-468C-B28C-A39D45C81FAC}"/>
    <dgm:cxn modelId="{D8F37459-3853-49BA-B626-50FBCD208D92}" type="presOf" srcId="{0F733EBF-AB6E-43EE-A34F-44286E6BF576}" destId="{E5227EFC-A27F-41D3-92CC-EED9D570AFBC}" srcOrd="0" destOrd="0" presId="urn:microsoft.com/office/officeart/2005/8/layout/vList3"/>
    <dgm:cxn modelId="{260C41C9-86D9-4F8A-804F-C51AA08C8EB7}" type="presOf" srcId="{207FBF41-FF06-4329-A533-423F380837E1}" destId="{F8E240D5-9193-4B4F-AAD7-084B96AA3AB7}" srcOrd="0" destOrd="0" presId="urn:microsoft.com/office/officeart/2005/8/layout/vList3"/>
    <dgm:cxn modelId="{B2D1A963-2B8D-4266-B7B6-C406E61588E9}" type="presParOf" srcId="{F8E240D5-9193-4B4F-AAD7-084B96AA3AB7}" destId="{3899C24B-E784-45A3-AFA1-9CF5A247693A}" srcOrd="0" destOrd="0" presId="urn:microsoft.com/office/officeart/2005/8/layout/vList3"/>
    <dgm:cxn modelId="{A218363E-8BA5-4C13-9B23-E186628089EB}" type="presParOf" srcId="{3899C24B-E784-45A3-AFA1-9CF5A247693A}" destId="{D72823BF-0464-4399-8A37-8996FE1740EE}" srcOrd="0" destOrd="0" presId="urn:microsoft.com/office/officeart/2005/8/layout/vList3"/>
    <dgm:cxn modelId="{B42FF7D0-33D4-4EE7-A85E-2EA457B5833B}" type="presParOf" srcId="{3899C24B-E784-45A3-AFA1-9CF5A247693A}" destId="{E5227EFC-A27F-41D3-92CC-EED9D570AFB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A69FDDD-7A16-4B6F-96D0-E82750EE845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27F7F1D-DB46-4602-8899-E6075056A107}">
      <dgm:prSet/>
      <dgm:spPr/>
      <dgm:t>
        <a:bodyPr/>
        <a:lstStyle/>
        <a:p>
          <a:pPr rtl="0"/>
          <a:r>
            <a:rPr lang="ru-RU" b="0" baseline="0" dirty="0" smtClean="0">
              <a:solidFill>
                <a:srgbClr val="FFFF00"/>
              </a:solidFill>
            </a:rPr>
            <a:t>Витамин  </a:t>
          </a:r>
          <a:r>
            <a:rPr lang="en-US" b="0" baseline="0" dirty="0" smtClean="0">
              <a:solidFill>
                <a:srgbClr val="FFFF00"/>
              </a:solidFill>
            </a:rPr>
            <a:t>D</a:t>
          </a:r>
          <a:endParaRPr lang="ru-RU" b="0" baseline="0" dirty="0">
            <a:solidFill>
              <a:srgbClr val="FFFF00"/>
            </a:solidFill>
          </a:endParaRPr>
        </a:p>
      </dgm:t>
    </dgm:pt>
    <dgm:pt modelId="{BA919958-0C67-4044-9F12-AD3AB3F2EAF9}" type="parTrans" cxnId="{7FFB8161-2D22-4F88-8CCF-2D3212DBE3F1}">
      <dgm:prSet/>
      <dgm:spPr/>
      <dgm:t>
        <a:bodyPr/>
        <a:lstStyle/>
        <a:p>
          <a:endParaRPr lang="ru-RU"/>
        </a:p>
      </dgm:t>
    </dgm:pt>
    <dgm:pt modelId="{A5DED896-0B51-49B1-A98F-ADFB0BAE6139}" type="sibTrans" cxnId="{7FFB8161-2D22-4F88-8CCF-2D3212DBE3F1}">
      <dgm:prSet/>
      <dgm:spPr/>
      <dgm:t>
        <a:bodyPr/>
        <a:lstStyle/>
        <a:p>
          <a:endParaRPr lang="ru-RU"/>
        </a:p>
      </dgm:t>
    </dgm:pt>
    <dgm:pt modelId="{FE06D61C-DB00-4B80-8BED-A0A526BF8491}" type="pres">
      <dgm:prSet presAssocID="{AA69FDDD-7A16-4B6F-96D0-E82750EE845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D9810B-3A46-4D74-963F-85552BDAEBCA}" type="pres">
      <dgm:prSet presAssocID="{227F7F1D-DB46-4602-8899-E6075056A107}" presName="composite" presStyleCnt="0"/>
      <dgm:spPr/>
    </dgm:pt>
    <dgm:pt modelId="{CA1AF2F3-0C04-4822-AE22-037E073F5207}" type="pres">
      <dgm:prSet presAssocID="{227F7F1D-DB46-4602-8899-E6075056A107}" presName="imgShp" presStyleLbl="fgImgPlace1" presStyleIdx="0" presStyleCnt="1"/>
      <dgm:spPr/>
    </dgm:pt>
    <dgm:pt modelId="{E85E0C34-8962-46E7-A87D-67B47622DF54}" type="pres">
      <dgm:prSet presAssocID="{227F7F1D-DB46-4602-8899-E6075056A107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FB8161-2D22-4F88-8CCF-2D3212DBE3F1}" srcId="{AA69FDDD-7A16-4B6F-96D0-E82750EE8452}" destId="{227F7F1D-DB46-4602-8899-E6075056A107}" srcOrd="0" destOrd="0" parTransId="{BA919958-0C67-4044-9F12-AD3AB3F2EAF9}" sibTransId="{A5DED896-0B51-49B1-A98F-ADFB0BAE6139}"/>
    <dgm:cxn modelId="{599AEDC8-EB0B-4D98-AD6F-E4E9E92D4572}" type="presOf" srcId="{227F7F1D-DB46-4602-8899-E6075056A107}" destId="{E85E0C34-8962-46E7-A87D-67B47622DF54}" srcOrd="0" destOrd="0" presId="urn:microsoft.com/office/officeart/2005/8/layout/vList3"/>
    <dgm:cxn modelId="{B9DE0A09-8A0C-4696-9A62-83131A16BFFD}" type="presOf" srcId="{AA69FDDD-7A16-4B6F-96D0-E82750EE8452}" destId="{FE06D61C-DB00-4B80-8BED-A0A526BF8491}" srcOrd="0" destOrd="0" presId="urn:microsoft.com/office/officeart/2005/8/layout/vList3"/>
    <dgm:cxn modelId="{1E0C1132-E34C-4E1D-A21E-48095C0DBA5D}" type="presParOf" srcId="{FE06D61C-DB00-4B80-8BED-A0A526BF8491}" destId="{86D9810B-3A46-4D74-963F-85552BDAEBCA}" srcOrd="0" destOrd="0" presId="urn:microsoft.com/office/officeart/2005/8/layout/vList3"/>
    <dgm:cxn modelId="{BC47FA8E-02A8-41EE-A835-B0E90A118155}" type="presParOf" srcId="{86D9810B-3A46-4D74-963F-85552BDAEBCA}" destId="{CA1AF2F3-0C04-4822-AE22-037E073F5207}" srcOrd="0" destOrd="0" presId="urn:microsoft.com/office/officeart/2005/8/layout/vList3"/>
    <dgm:cxn modelId="{C7DA748F-E6D1-4C04-853D-2C575E18CD62}" type="presParOf" srcId="{86D9810B-3A46-4D74-963F-85552BDAEBCA}" destId="{E85E0C34-8962-46E7-A87D-67B47622DF5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67D71B-248C-4E41-864F-3171ADA8D57C}">
      <dsp:nvSpPr>
        <dsp:cNvPr id="0" name=""/>
        <dsp:cNvSpPr/>
      </dsp:nvSpPr>
      <dsp:spPr>
        <a:xfrm rot="10800000">
          <a:off x="1536293" y="558"/>
          <a:ext cx="4965954" cy="114188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539" tIns="121920" rIns="227584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baseline="0" dirty="0" smtClean="0"/>
            <a:t>  </a:t>
          </a:r>
          <a:r>
            <a:rPr lang="ru-RU" sz="4000" b="1" i="1" kern="1200" baseline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Общие  сведения</a:t>
          </a:r>
          <a:endParaRPr lang="ru-RU" sz="4000" b="1" i="1" kern="1200" baseline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536293" y="558"/>
        <a:ext cx="4965954" cy="1141883"/>
      </dsp:txXfrm>
    </dsp:sp>
    <dsp:sp modelId="{1A7F239A-52F0-4D4F-BD58-CB038C898918}">
      <dsp:nvSpPr>
        <dsp:cNvPr id="0" name=""/>
        <dsp:cNvSpPr/>
      </dsp:nvSpPr>
      <dsp:spPr>
        <a:xfrm>
          <a:off x="965352" y="558"/>
          <a:ext cx="1141883" cy="114188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52BD8E-FCE2-48A6-9C13-8864023E3E48}">
      <dsp:nvSpPr>
        <dsp:cNvPr id="0" name=""/>
        <dsp:cNvSpPr/>
      </dsp:nvSpPr>
      <dsp:spPr>
        <a:xfrm rot="10800000">
          <a:off x="1536572" y="0"/>
          <a:ext cx="4965954" cy="11430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031" tIns="201930" rIns="376936" bIns="201930" numCol="1" spcCol="1270" anchor="ctr" anchorCtr="0">
          <a:noAutofit/>
        </a:bodyPr>
        <a:lstStyle/>
        <a:p>
          <a:pPr lvl="0" algn="ctr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b="0" kern="1200" baseline="0" dirty="0" smtClean="0">
              <a:solidFill>
                <a:srgbClr val="FFFF00"/>
              </a:solidFill>
            </a:rPr>
            <a:t>Витамин  Е</a:t>
          </a:r>
          <a:endParaRPr lang="ru-RU" sz="5300" b="0" kern="1200" baseline="0" dirty="0">
            <a:solidFill>
              <a:srgbClr val="FFFF00"/>
            </a:solidFill>
          </a:endParaRPr>
        </a:p>
      </dsp:txBody>
      <dsp:txXfrm rot="10800000">
        <a:off x="1536572" y="0"/>
        <a:ext cx="4965954" cy="1143000"/>
      </dsp:txXfrm>
    </dsp:sp>
    <dsp:sp modelId="{84B31B0D-B5D0-4B2A-B066-FCEE4976704D}">
      <dsp:nvSpPr>
        <dsp:cNvPr id="0" name=""/>
        <dsp:cNvSpPr/>
      </dsp:nvSpPr>
      <dsp:spPr>
        <a:xfrm>
          <a:off x="965072" y="0"/>
          <a:ext cx="1143000" cy="114300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2ADFD4-1F08-432B-80B4-93970D43F3F3}">
      <dsp:nvSpPr>
        <dsp:cNvPr id="0" name=""/>
        <dsp:cNvSpPr/>
      </dsp:nvSpPr>
      <dsp:spPr>
        <a:xfrm rot="10800000">
          <a:off x="1536572" y="0"/>
          <a:ext cx="4965954" cy="11430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031" tIns="201930" rIns="376936" bIns="201930" numCol="1" spcCol="1270" anchor="ctr" anchorCtr="0">
          <a:noAutofit/>
        </a:bodyPr>
        <a:lstStyle/>
        <a:p>
          <a:pPr lvl="0" algn="ctr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b="0" kern="1200" baseline="0" dirty="0" smtClean="0">
              <a:solidFill>
                <a:srgbClr val="FFFF00"/>
              </a:solidFill>
            </a:rPr>
            <a:t>Витамин  С</a:t>
          </a:r>
          <a:endParaRPr lang="ru-RU" sz="5300" b="0" kern="1200" baseline="0" dirty="0">
            <a:solidFill>
              <a:srgbClr val="FFFF00"/>
            </a:solidFill>
          </a:endParaRPr>
        </a:p>
      </dsp:txBody>
      <dsp:txXfrm rot="10800000">
        <a:off x="1536572" y="0"/>
        <a:ext cx="4965954" cy="1143000"/>
      </dsp:txXfrm>
    </dsp:sp>
    <dsp:sp modelId="{41CF9F28-B9CB-4978-9C25-BDBE6420B906}">
      <dsp:nvSpPr>
        <dsp:cNvPr id="0" name=""/>
        <dsp:cNvSpPr/>
      </dsp:nvSpPr>
      <dsp:spPr>
        <a:xfrm>
          <a:off x="965072" y="0"/>
          <a:ext cx="1143000" cy="114300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541420-2E2C-4C49-974F-FF7E75BF5886}">
      <dsp:nvSpPr>
        <dsp:cNvPr id="0" name=""/>
        <dsp:cNvSpPr/>
      </dsp:nvSpPr>
      <dsp:spPr>
        <a:xfrm>
          <a:off x="0" y="576"/>
          <a:ext cx="7467600" cy="11418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baseline="0" dirty="0" smtClean="0">
              <a:solidFill>
                <a:srgbClr val="FFFF00"/>
              </a:solidFill>
            </a:rPr>
            <a:t>Роль витаминов в жизни человека</a:t>
          </a:r>
          <a:r>
            <a:rPr lang="ru-RU" sz="2800" b="0" kern="1200" baseline="0" dirty="0" smtClean="0"/>
            <a:t/>
          </a:r>
          <a:br>
            <a:rPr lang="ru-RU" sz="2800" b="0" kern="1200" baseline="0" dirty="0" smtClean="0"/>
          </a:br>
          <a:endParaRPr lang="ru-RU" sz="2800" b="0" kern="1200" baseline="0" dirty="0"/>
        </a:p>
      </dsp:txBody>
      <dsp:txXfrm>
        <a:off x="0" y="576"/>
        <a:ext cx="7467600" cy="114184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C0B3E7-E54C-4CD9-8BF9-A0A586495BEA}">
      <dsp:nvSpPr>
        <dsp:cNvPr id="0" name=""/>
        <dsp:cNvSpPr/>
      </dsp:nvSpPr>
      <dsp:spPr>
        <a:xfrm rot="10800000">
          <a:off x="1185827" y="0"/>
          <a:ext cx="4965954" cy="11430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031" tIns="121920" rIns="227584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baseline="0" dirty="0" smtClean="0">
              <a:solidFill>
                <a:srgbClr val="FFFF00"/>
              </a:solidFill>
            </a:rPr>
            <a:t>Антивитамины</a:t>
          </a:r>
          <a:r>
            <a:rPr lang="ru-RU" sz="3200" b="0" i="1" kern="1200" baseline="0" dirty="0" smtClean="0">
              <a:solidFill>
                <a:srgbClr val="FFFF00"/>
              </a:solidFill>
            </a:rPr>
            <a:t/>
          </a:r>
          <a:br>
            <a:rPr lang="ru-RU" sz="3200" b="0" i="1" kern="1200" baseline="0" dirty="0" smtClean="0">
              <a:solidFill>
                <a:srgbClr val="FFFF00"/>
              </a:solidFill>
            </a:rPr>
          </a:br>
          <a:endParaRPr lang="ru-RU" sz="3200" b="0" i="1" kern="1200" baseline="0" dirty="0">
            <a:solidFill>
              <a:srgbClr val="FFFF00"/>
            </a:solidFill>
          </a:endParaRPr>
        </a:p>
      </dsp:txBody>
      <dsp:txXfrm rot="10800000">
        <a:off x="1185827" y="0"/>
        <a:ext cx="4965954" cy="1143000"/>
      </dsp:txXfrm>
    </dsp:sp>
    <dsp:sp modelId="{D80CFA9B-4F2C-4640-841D-D28F2DD7E7B3}">
      <dsp:nvSpPr>
        <dsp:cNvPr id="0" name=""/>
        <dsp:cNvSpPr/>
      </dsp:nvSpPr>
      <dsp:spPr>
        <a:xfrm>
          <a:off x="965072" y="0"/>
          <a:ext cx="1143000" cy="114300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996669-8E27-48E3-9981-58CC7A93E6BF}">
      <dsp:nvSpPr>
        <dsp:cNvPr id="0" name=""/>
        <dsp:cNvSpPr/>
      </dsp:nvSpPr>
      <dsp:spPr>
        <a:xfrm rot="10800000">
          <a:off x="1536572" y="0"/>
          <a:ext cx="4965954" cy="11430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031" tIns="133350" rIns="24892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i="1" kern="1200" baseline="0" dirty="0" smtClean="0">
              <a:solidFill>
                <a:srgbClr val="FFFF00"/>
              </a:solidFill>
            </a:rPr>
            <a:t>поливитамины</a:t>
          </a:r>
          <a:endParaRPr lang="ru-RU" sz="3500" b="1" i="1" kern="1200" baseline="0" dirty="0">
            <a:solidFill>
              <a:srgbClr val="FFFF00"/>
            </a:solidFill>
          </a:endParaRPr>
        </a:p>
      </dsp:txBody>
      <dsp:txXfrm rot="10800000">
        <a:off x="1536572" y="0"/>
        <a:ext cx="4965954" cy="1143000"/>
      </dsp:txXfrm>
    </dsp:sp>
    <dsp:sp modelId="{125EAC58-978B-4959-A3AF-49197932F534}">
      <dsp:nvSpPr>
        <dsp:cNvPr id="0" name=""/>
        <dsp:cNvSpPr/>
      </dsp:nvSpPr>
      <dsp:spPr>
        <a:xfrm>
          <a:off x="965072" y="0"/>
          <a:ext cx="1143000" cy="114300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078064-B2FD-4019-B5B2-87BFAC261027}">
      <dsp:nvSpPr>
        <dsp:cNvPr id="0" name=""/>
        <dsp:cNvSpPr/>
      </dsp:nvSpPr>
      <dsp:spPr>
        <a:xfrm rot="10800000">
          <a:off x="1536293" y="558"/>
          <a:ext cx="4965954" cy="114188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539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baseline="0" dirty="0" smtClean="0">
              <a:solidFill>
                <a:srgbClr val="FFFF00"/>
              </a:solidFill>
            </a:rPr>
            <a:t>Роль витаминов в жизни россиян</a:t>
          </a:r>
          <a:r>
            <a:rPr lang="ru-RU" sz="2300" b="0" kern="1200" baseline="0" dirty="0" smtClean="0"/>
            <a:t/>
          </a:r>
          <a:br>
            <a:rPr lang="ru-RU" sz="2300" b="0" kern="1200" baseline="0" dirty="0" smtClean="0"/>
          </a:br>
          <a:endParaRPr lang="ru-RU" sz="2300" b="0" kern="1200" baseline="0" dirty="0"/>
        </a:p>
      </dsp:txBody>
      <dsp:txXfrm rot="10800000">
        <a:off x="1536293" y="558"/>
        <a:ext cx="4965954" cy="1141883"/>
      </dsp:txXfrm>
    </dsp:sp>
    <dsp:sp modelId="{9FC0D360-5B33-413B-A8E4-78CEFEDEC1BD}">
      <dsp:nvSpPr>
        <dsp:cNvPr id="0" name=""/>
        <dsp:cNvSpPr/>
      </dsp:nvSpPr>
      <dsp:spPr>
        <a:xfrm>
          <a:off x="965352" y="558"/>
          <a:ext cx="1141883" cy="114188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8A237B-A349-44B0-9BA6-905245D2E18E}">
      <dsp:nvSpPr>
        <dsp:cNvPr id="0" name=""/>
        <dsp:cNvSpPr/>
      </dsp:nvSpPr>
      <dsp:spPr>
        <a:xfrm>
          <a:off x="0" y="34469"/>
          <a:ext cx="7467600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1" kern="1200" baseline="0" dirty="0" smtClean="0">
              <a:solidFill>
                <a:srgbClr val="FFFF00"/>
              </a:solidFill>
            </a:rPr>
            <a:t>Суточная  потребность  человека  в  витаминах и  их  основные  функции</a:t>
          </a:r>
          <a:endParaRPr lang="ru-RU" sz="2700" b="1" i="1" kern="1200" baseline="0" dirty="0">
            <a:solidFill>
              <a:srgbClr val="FFFF00"/>
            </a:solidFill>
          </a:endParaRPr>
        </a:p>
      </dsp:txBody>
      <dsp:txXfrm>
        <a:off x="0" y="34469"/>
        <a:ext cx="7467600" cy="107406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83AB56-6453-4198-A930-09DDED64F1F8}">
      <dsp:nvSpPr>
        <dsp:cNvPr id="0" name=""/>
        <dsp:cNvSpPr/>
      </dsp:nvSpPr>
      <dsp:spPr>
        <a:xfrm rot="10800000">
          <a:off x="1536572" y="0"/>
          <a:ext cx="4965954" cy="11430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031" tIns="201930" rIns="376936" bIns="201930" numCol="1" spcCol="1270" anchor="ctr" anchorCtr="0">
          <a:noAutofit/>
        </a:bodyPr>
        <a:lstStyle/>
        <a:p>
          <a:pPr lvl="0" algn="ctr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b="0" kern="1200" baseline="0" dirty="0" smtClean="0">
              <a:solidFill>
                <a:srgbClr val="FFFF00"/>
              </a:solidFill>
            </a:rPr>
            <a:t>Витамин  А</a:t>
          </a:r>
          <a:endParaRPr lang="ru-RU" sz="5300" b="0" kern="1200" baseline="0" dirty="0">
            <a:solidFill>
              <a:srgbClr val="FFFF00"/>
            </a:solidFill>
          </a:endParaRPr>
        </a:p>
      </dsp:txBody>
      <dsp:txXfrm rot="10800000">
        <a:off x="1536572" y="0"/>
        <a:ext cx="4965954" cy="1143000"/>
      </dsp:txXfrm>
    </dsp:sp>
    <dsp:sp modelId="{5A3EE25E-4C28-40EE-A6A0-6A62E2C41FAB}">
      <dsp:nvSpPr>
        <dsp:cNvPr id="0" name=""/>
        <dsp:cNvSpPr/>
      </dsp:nvSpPr>
      <dsp:spPr>
        <a:xfrm>
          <a:off x="965072" y="0"/>
          <a:ext cx="1143000" cy="114300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227EFC-A27F-41D3-92CC-EED9D570AFBC}">
      <dsp:nvSpPr>
        <dsp:cNvPr id="0" name=""/>
        <dsp:cNvSpPr/>
      </dsp:nvSpPr>
      <dsp:spPr>
        <a:xfrm rot="10800000">
          <a:off x="1536572" y="0"/>
          <a:ext cx="4965954" cy="11430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031" tIns="201930" rIns="376936" bIns="201930" numCol="1" spcCol="1270" anchor="ctr" anchorCtr="0">
          <a:noAutofit/>
        </a:bodyPr>
        <a:lstStyle/>
        <a:p>
          <a:pPr lvl="0" algn="ctr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b="0" kern="1200" baseline="0" dirty="0" smtClean="0">
              <a:solidFill>
                <a:srgbClr val="FFFF00"/>
              </a:solidFill>
            </a:rPr>
            <a:t>Каротин</a:t>
          </a:r>
          <a:endParaRPr lang="ru-RU" sz="5300" b="0" kern="1200" baseline="0" dirty="0">
            <a:solidFill>
              <a:srgbClr val="FFFF00"/>
            </a:solidFill>
          </a:endParaRPr>
        </a:p>
      </dsp:txBody>
      <dsp:txXfrm rot="10800000">
        <a:off x="1536572" y="0"/>
        <a:ext cx="4965954" cy="1143000"/>
      </dsp:txXfrm>
    </dsp:sp>
    <dsp:sp modelId="{D72823BF-0464-4399-8A37-8996FE1740EE}">
      <dsp:nvSpPr>
        <dsp:cNvPr id="0" name=""/>
        <dsp:cNvSpPr/>
      </dsp:nvSpPr>
      <dsp:spPr>
        <a:xfrm>
          <a:off x="965072" y="0"/>
          <a:ext cx="1143000" cy="114300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5E0C34-8962-46E7-A87D-67B47622DF54}">
      <dsp:nvSpPr>
        <dsp:cNvPr id="0" name=""/>
        <dsp:cNvSpPr/>
      </dsp:nvSpPr>
      <dsp:spPr>
        <a:xfrm rot="10800000">
          <a:off x="1536572" y="0"/>
          <a:ext cx="4965954" cy="11430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031" tIns="198120" rIns="369824" bIns="19812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b="0" kern="1200" baseline="0" dirty="0" smtClean="0">
              <a:solidFill>
                <a:srgbClr val="FFFF00"/>
              </a:solidFill>
            </a:rPr>
            <a:t>Витамин  </a:t>
          </a:r>
          <a:r>
            <a:rPr lang="en-US" sz="5200" b="0" kern="1200" baseline="0" dirty="0" smtClean="0">
              <a:solidFill>
                <a:srgbClr val="FFFF00"/>
              </a:solidFill>
            </a:rPr>
            <a:t>D</a:t>
          </a:r>
          <a:endParaRPr lang="ru-RU" sz="5200" b="0" kern="1200" baseline="0" dirty="0">
            <a:solidFill>
              <a:srgbClr val="FFFF00"/>
            </a:solidFill>
          </a:endParaRPr>
        </a:p>
      </dsp:txBody>
      <dsp:txXfrm rot="10800000">
        <a:off x="1536572" y="0"/>
        <a:ext cx="4965954" cy="1143000"/>
      </dsp:txXfrm>
    </dsp:sp>
    <dsp:sp modelId="{CA1AF2F3-0C04-4822-AE22-037E073F5207}">
      <dsp:nvSpPr>
        <dsp:cNvPr id="0" name=""/>
        <dsp:cNvSpPr/>
      </dsp:nvSpPr>
      <dsp:spPr>
        <a:xfrm>
          <a:off x="965072" y="0"/>
          <a:ext cx="1143000" cy="114300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62366CD-0551-4C7D-94DC-D060B270EEF4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E3E0773-B4A1-438E-9662-8C1A5F81E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66CD-0551-4C7D-94DC-D060B270EEF4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0773-B4A1-438E-9662-8C1A5F81E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66CD-0551-4C7D-94DC-D060B270EEF4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0773-B4A1-438E-9662-8C1A5F81E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62366CD-0551-4C7D-94DC-D060B270EEF4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3E0773-B4A1-438E-9662-8C1A5F81E8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62366CD-0551-4C7D-94DC-D060B270EEF4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E3E0773-B4A1-438E-9662-8C1A5F81E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66CD-0551-4C7D-94DC-D060B270EEF4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0773-B4A1-438E-9662-8C1A5F81E8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66CD-0551-4C7D-94DC-D060B270EEF4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0773-B4A1-438E-9662-8C1A5F81E8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62366CD-0551-4C7D-94DC-D060B270EEF4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3E0773-B4A1-438E-9662-8C1A5F81E8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66CD-0551-4C7D-94DC-D060B270EEF4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E0773-B4A1-438E-9662-8C1A5F81E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62366CD-0551-4C7D-94DC-D060B270EEF4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3E0773-B4A1-438E-9662-8C1A5F81E8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62366CD-0551-4C7D-94DC-D060B270EEF4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3E0773-B4A1-438E-9662-8C1A5F81E8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62366CD-0551-4C7D-94DC-D060B270EEF4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E3E0773-B4A1-438E-9662-8C1A5F81E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7.xml"/><Relationship Id="rId7" Type="http://schemas.openxmlformats.org/officeDocument/2006/relationships/hyperlink" Target="http://www.tiensmed.ru/news/omolojenie-wikit/" TargetMode="Externa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iensmed.ru/immunity.html" TargetMode="External"/><Relationship Id="rId3" Type="http://schemas.openxmlformats.org/officeDocument/2006/relationships/diagramLayout" Target="../diagrams/layout8.xml"/><Relationship Id="rId7" Type="http://schemas.openxmlformats.org/officeDocument/2006/relationships/hyperlink" Target="http://www.tiensmed.ru/news/antioksidants.html" TargetMode="Externa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iensmed.ru/prod1.html" TargetMode="External"/><Relationship Id="rId3" Type="http://schemas.openxmlformats.org/officeDocument/2006/relationships/diagramLayout" Target="../diagrams/layout9.xml"/><Relationship Id="rId7" Type="http://schemas.openxmlformats.org/officeDocument/2006/relationships/hyperlink" Target="http://www.tiensmed.ru/news/rahitus-wkti/" TargetMode="Externa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0.xml"/><Relationship Id="rId7" Type="http://schemas.openxmlformats.org/officeDocument/2006/relationships/hyperlink" Target="http://www.tiensmed.ru/illness/thyroid.html" TargetMode="Externa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11.xml"/><Relationship Id="rId7" Type="http://schemas.openxmlformats.org/officeDocument/2006/relationships/hyperlink" Target="http://www.tiensmed.ru/news/krovotechenie-wkti/" TargetMode="Externa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0%B8%D0%BA%D1%80%D0%BE%D0%BD%D1%83%D1%82%D1%80%D0%B8%D0%B5%D0%BD%D1%82%D1%8B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http://ru.wikipedia.org/wiki/%D0%93%D0%B5%D1%82%D0%B5%D1%80%D0%BE%D1%82%D1%80%D0%BE%D1%84%D0%BD%D1%8B%D0%B5_%D0%BE%D1%80%D0%B3%D0%B0%D0%BD%D0%B8%D0%B7%D0%BC%D1%8B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3.jpeg"/><Relationship Id="rId4" Type="http://schemas.openxmlformats.org/officeDocument/2006/relationships/diagramQuickStyle" Target="../diagrams/quickStyle1.xml"/><Relationship Id="rId9" Type="http://schemas.openxmlformats.org/officeDocument/2006/relationships/hyperlink" Target="http://ru.wikipedia.org/wiki/%D0%A4%D0%B0%D0%B9%D0%BB:La_Boqueria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100vitaminov.ru/gipervit.php" TargetMode="External"/><Relationship Id="rId3" Type="http://schemas.openxmlformats.org/officeDocument/2006/relationships/diagramLayout" Target="../diagrams/layout2.xml"/><Relationship Id="rId7" Type="http://schemas.openxmlformats.org/officeDocument/2006/relationships/hyperlink" Target="http://100vitaminov.ru/avitamin.php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100vitaminov.ru/gipervit.php" TargetMode="External"/><Relationship Id="rId2" Type="http://schemas.openxmlformats.org/officeDocument/2006/relationships/hyperlink" Target="http://100vitaminov.ru/avitamin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B%D0%B0%D1%82%D0%B8%D0%BD%D1%81%D0%BA%D0%B8%D0%B9_%D1%8F%D0%B7%D1%8B%D0%BA" TargetMode="External"/><Relationship Id="rId3" Type="http://schemas.openxmlformats.org/officeDocument/2006/relationships/diagramLayout" Target="../diagrams/layout3.xml"/><Relationship Id="rId7" Type="http://schemas.openxmlformats.org/officeDocument/2006/relationships/hyperlink" Target="http://ru.wikipedia.org/wiki/%D0%93%D1%80%D0%B5%D1%87%D0%B5%D1%81%D0%BA%D0%B8%D0%B9_%D1%8F%D0%B7%D1%8B%D0%BA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hyperlink" Target="http://ru.wikipedia.org/wiki/%D0%9F%D0%BE%D0%BB%D0%B8%D0%BD%D0%B5%D0%B2%D1%80%D0%B8%D1%82" TargetMode="External"/><Relationship Id="rId5" Type="http://schemas.openxmlformats.org/officeDocument/2006/relationships/diagramColors" Target="../diagrams/colors3.xml"/><Relationship Id="rId10" Type="http://schemas.openxmlformats.org/officeDocument/2006/relationships/hyperlink" Target="http://ru.wikipedia.org/w/index.php?title=%D0%9F%D0%B8%D1%80%D0%B8%D1%82%D0%B8%D0%B0%D0%BC%D0%B8%D0%BD&amp;action=edit&amp;redlink=1" TargetMode="External"/><Relationship Id="rId4" Type="http://schemas.openxmlformats.org/officeDocument/2006/relationships/diagramQuickStyle" Target="../diagrams/quickStyle3.xml"/><Relationship Id="rId9" Type="http://schemas.openxmlformats.org/officeDocument/2006/relationships/hyperlink" Target="http://ru.wikipedia.org/wiki/%D0%9E%D1%80%D0%B3%D0%B0%D0%BD%D0%B8%D1%87%D0%B5%D1%81%D0%BA%D0%B8%D0%B5_%D1%81%D0%BE%D0%B5%D0%B4%D0%B8%D0%BD%D0%B5%D0%BD%D0%B8%D1%8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3%D1%80%D0%B5%D1%87%D0%B5%D1%81%D0%BA%D0%B8%D0%B9_%D1%8F%D0%B7%D1%8B%D0%BA" TargetMode="External"/><Relationship Id="rId13" Type="http://schemas.openxmlformats.org/officeDocument/2006/relationships/hyperlink" Target="http://ru.wikipedia.org/wiki/%D0%9C%D0%B5%D1%82%D0%B0%D0%B1%D0%BE%D0%BB%D0%B8%D0%B7%D0%BC" TargetMode="External"/><Relationship Id="rId18" Type="http://schemas.openxmlformats.org/officeDocument/2006/relationships/hyperlink" Target="http://ru.wikipedia.org/wiki/%D0%92%D0%B8%D1%82%D0%B0%D0%BC%D0%B8%D0%BD%D1%8B" TargetMode="External"/><Relationship Id="rId3" Type="http://schemas.openxmlformats.org/officeDocument/2006/relationships/diagramLayout" Target="../diagrams/layout4.xml"/><Relationship Id="rId7" Type="http://schemas.openxmlformats.org/officeDocument/2006/relationships/hyperlink" Target="http://ru.wikipedia.org/wiki/%D0%9F%D0%BE%D0%BB%D0%B8%D0%B2%D0%B8%D1%82%D0%B0%D0%BC%D0%B8%D0%BD%D0%BD%D1%8B%D0%B5_%D0%BF%D1%80%D0%B5%D0%BF%D0%B0%D1%80%D0%B0%D1%82%D1%8B" TargetMode="External"/><Relationship Id="rId12" Type="http://schemas.openxmlformats.org/officeDocument/2006/relationships/hyperlink" Target="http://ru.wikipedia.org/w/index.php?title=%D0%9F%D0%B0%D1%80%D0%B0%D1%82%D1%80%D0%BE%D1%84%D0%B8%D1%8F&amp;action=edit&amp;redlink=1" TargetMode="External"/><Relationship Id="rId17" Type="http://schemas.openxmlformats.org/officeDocument/2006/relationships/hyperlink" Target="http://ru.wikipedia.org/wiki/%D0%92%D0%B8%D1%82%D0%B0%D0%BC%D0%B8%D0%BD%D0%BD%D0%BE-%D0%BC%D0%B8%D0%BD%D0%B5%D1%80%D0%B0%D0%BB%D1%8C%D0%BD%D1%8B%D0%B5_%D0%BA%D0%BE%D0%BC%D0%BF%D0%BB%D0%B5%D0%BA%D1%81%D1%8B_%D0%B4%D0%BB%D1%8F_%D0%B4%D0%B5%D1%82%D0%B5%D0%B9" TargetMode="External"/><Relationship Id="rId2" Type="http://schemas.openxmlformats.org/officeDocument/2006/relationships/diagramData" Target="../diagrams/data4.xml"/><Relationship Id="rId16" Type="http://schemas.openxmlformats.org/officeDocument/2006/relationships/hyperlink" Target="http://ru.wikipedia.org/wiki/%D0%9C%D0%B8%D0%BD%D0%B5%D1%80%D0%B0%D0%BB%D1%8B" TargetMode="Externa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hyperlink" Target="http://ru.wikipedia.org/wiki/%D0%93%D0%B8%D0%BF%D0%BE%D1%82%D1%80%D0%BE%D1%84%D0%B8%D1%8F" TargetMode="External"/><Relationship Id="rId5" Type="http://schemas.openxmlformats.org/officeDocument/2006/relationships/diagramColors" Target="../diagrams/colors4.xml"/><Relationship Id="rId15" Type="http://schemas.openxmlformats.org/officeDocument/2006/relationships/hyperlink" Target="http://ru.wikipedia.org/wiki/%D0%9E%D1%80%D0%B3%D0%B0%D0%BD%D0%B8%D0%B7%D0%BC" TargetMode="External"/><Relationship Id="rId10" Type="http://schemas.openxmlformats.org/officeDocument/2006/relationships/hyperlink" Target="http://ru.wikipedia.org/wiki/%D0%96%D0%B5%D0%BD%D1%81%D0%BA%D0%BE%D0%B5_%D0%BC%D0%BE%D0%BB%D0%BE%D0%BA%D0%BE" TargetMode="External"/><Relationship Id="rId19" Type="http://schemas.openxmlformats.org/officeDocument/2006/relationships/image" Target="../media/image7.png"/><Relationship Id="rId4" Type="http://schemas.openxmlformats.org/officeDocument/2006/relationships/diagramQuickStyle" Target="../diagrams/quickStyle4.xml"/><Relationship Id="rId9" Type="http://schemas.openxmlformats.org/officeDocument/2006/relationships/hyperlink" Target="http://ru.wikipedia.org/wiki/%D0%9B%D0%B0%D1%82%D0%B8%D0%BD%D1%81%D0%BA%D0%B8%D0%B9_%D1%8F%D0%B7%D1%8B%D0%BA" TargetMode="External"/><Relationship Id="rId14" Type="http://schemas.openxmlformats.org/officeDocument/2006/relationships/hyperlink" Target="http://ru.wikipedia.org/wiki/%D0%96%D0%B8%D0%B7%D0%BD%D0%B5%D0%B4%D0%B5%D1%8F%D1%82%D0%B5%D0%BB%D1%8C%D0%BD%D0%BE%D1%81%D1%82%D1%8C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5.xml"/><Relationship Id="rId7" Type="http://schemas.openxmlformats.org/officeDocument/2006/relationships/hyperlink" Target="http://100vitaminov.ru/avitamin.php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3000395"/>
          </a:xfrm>
          <a:ln w="38100">
            <a:noFill/>
            <a:prstDash val="lgDash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ru-RU" sz="4800" b="1" i="1" u="sng" spc="3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БИОЛОГИЧЕСКИ  АКТИВНЫЕ  СОЕДИНЕНИЯ.</a:t>
            </a:r>
            <a:br>
              <a:rPr lang="ru-RU" sz="4800" b="1" i="1" u="sng" spc="3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i="1" u="sng" spc="3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ВИТАМИНЫ</a:t>
            </a:r>
            <a:endParaRPr lang="ru-RU" sz="4800" b="1" i="1" u="sng" spc="300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5003322"/>
            <a:ext cx="4390256" cy="1522022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77500" lnSpcReduction="20000"/>
          </a:bodyPr>
          <a:lstStyle/>
          <a:p>
            <a:pPr algn="r"/>
            <a:r>
              <a:rPr lang="ru-RU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</a:t>
            </a:r>
            <a:r>
              <a:rPr lang="ru-RU" sz="5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36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36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Филаткина</a:t>
            </a:r>
            <a:r>
              <a:rPr lang="ru-RU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ветлана </a:t>
            </a:r>
            <a:r>
              <a:rPr lang="ru-RU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итальевна</a:t>
            </a:r>
            <a:endParaRPr lang="ru-RU" sz="36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876"/>
            <a:ext cx="2857520" cy="304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457200" y="274638"/>
          <a:ext cx="7467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214282" y="1500174"/>
            <a:ext cx="8429684" cy="3286148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FF5050"/>
                </a:solidFill>
              </a:rPr>
              <a:t>Витамин А</a:t>
            </a:r>
            <a:r>
              <a:rPr lang="ru-RU" dirty="0" smtClean="0">
                <a:solidFill>
                  <a:srgbClr val="FF5050"/>
                </a:solidFill>
              </a:rPr>
              <a:t> присутствует только в растительной пище. Если выделить чистый витамин А, то получатся кристаллики лимонного цвета, которые совершенно не вступают во взаимодействие с водой, зато отлично растворяются в растительных и животных маслах. Витамин А разрушается под воздействием кислоты, солнечного света и кислорода. </a:t>
            </a:r>
            <a:br>
              <a:rPr lang="ru-RU" dirty="0" smtClean="0">
                <a:solidFill>
                  <a:srgbClr val="FF5050"/>
                </a:solidFill>
              </a:rPr>
            </a:br>
            <a:r>
              <a:rPr lang="ru-RU" dirty="0" smtClean="0">
                <a:solidFill>
                  <a:srgbClr val="FF5050"/>
                </a:solidFill>
              </a:rPr>
              <a:t>В растениях присутствует провитамин А – каротин. </a:t>
            </a:r>
            <a:r>
              <a:rPr lang="ru-RU" dirty="0" err="1" smtClean="0">
                <a:solidFill>
                  <a:srgbClr val="FF5050"/>
                </a:solidFill>
              </a:rPr>
              <a:t>Каротиноиды</a:t>
            </a:r>
            <a:r>
              <a:rPr lang="ru-RU" dirty="0" smtClean="0">
                <a:solidFill>
                  <a:srgbClr val="FF5050"/>
                </a:solidFill>
              </a:rPr>
              <a:t> по своей природе относятся к сахарам, но они неразрывно связаны с протеинами.</a:t>
            </a:r>
          </a:p>
          <a:p>
            <a:r>
              <a:rPr lang="ru-RU" dirty="0" smtClean="0">
                <a:solidFill>
                  <a:srgbClr val="FF5050"/>
                </a:solidFill>
              </a:rPr>
              <a:t>Витамин А совершенно необходим во время роста. Под его влиянием формируется кожный покров, некоторые составляющие опорно-двигательного аппарата. При нехватке в организме витамина А у человека развивается так называемая куриная слепота. Здоровые глаза должны за восемь минут полностью привыкнуть к сумеречному состоянию. Но если витамина А не хватает, то человеку может понадобиться до сорока минут для того, чтобы глаза привыкли к темноте.</a:t>
            </a:r>
          </a:p>
          <a:p>
            <a:r>
              <a:rPr lang="ru-RU" dirty="0" smtClean="0">
                <a:solidFill>
                  <a:srgbClr val="FF5050"/>
                </a:solidFill>
              </a:rPr>
              <a:t>Без витамина А не могут нормально функционировать и многие железы внутренней секреции. Считается, что витамин А </a:t>
            </a:r>
            <a:r>
              <a:rPr lang="ru-RU" dirty="0" smtClean="0">
                <a:solidFill>
                  <a:srgbClr val="FF5050"/>
                </a:solidFill>
                <a:hlinkClick r:id="rId7"/>
              </a:rPr>
              <a:t>омолаживает</a:t>
            </a:r>
            <a:r>
              <a:rPr lang="ru-RU" dirty="0" smtClean="0">
                <a:solidFill>
                  <a:srgbClr val="FF5050"/>
                </a:solidFill>
              </a:rPr>
              <a:t> организм. Были проведены опыты по влиянию витамина А на грызунов. Те грызуны, которые получали больше витамина А, жили дольше. Если человеку не хватает витамина А, то будет страдать его слух. Выводится витамин А из организма под воздействием спиртного, ядовитых веществ, а также при отсутствии полноценного питания. Недостаток животной пищи значительно снижает количество витамина А в организме.</a:t>
            </a:r>
          </a:p>
          <a:p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4500570"/>
            <a:ext cx="2786082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7467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600200"/>
            <a:ext cx="7072362" cy="347187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Каротин</a:t>
            </a:r>
            <a:r>
              <a:rPr lang="ru-RU" dirty="0" smtClean="0">
                <a:solidFill>
                  <a:srgbClr val="FF0000"/>
                </a:solidFill>
              </a:rPr>
              <a:t> – </a:t>
            </a:r>
            <a:r>
              <a:rPr lang="ru-RU" dirty="0" err="1" smtClean="0">
                <a:solidFill>
                  <a:srgbClr val="FF0000"/>
                </a:solidFill>
              </a:rPr>
              <a:t>каротин</a:t>
            </a:r>
            <a:r>
              <a:rPr lang="ru-RU" dirty="0" smtClean="0">
                <a:solidFill>
                  <a:srgbClr val="FF0000"/>
                </a:solidFill>
              </a:rPr>
              <a:t> представляет собой растительный краситель, под влиянием которого плоды и овощи приобретают оранжевый цвет. Каротин содержится во всех частях растения, которые обладают оранжевым цветом. При этом для того, чтобы каротин дошел до человеческого организма, он должен находиться в связи с протеинами растения. В чистом виде каротин очень нестоек и быстро разрушается.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Одна часть каротина превращается в организме в витамин А, а другая часть работает как </a:t>
            </a:r>
            <a:r>
              <a:rPr lang="ru-RU" dirty="0" smtClean="0">
                <a:solidFill>
                  <a:srgbClr val="FF0000"/>
                </a:solidFill>
                <a:hlinkClick r:id="rId7"/>
              </a:rPr>
              <a:t>антиоксидант</a:t>
            </a:r>
            <a:r>
              <a:rPr lang="ru-RU" dirty="0" smtClean="0">
                <a:solidFill>
                  <a:srgbClr val="FF0000"/>
                </a:solidFill>
              </a:rPr>
              <a:t>. Нехватка каротина заметна по отложению зубного камня, но и внутри организма тоже начинают откладываться камни. Например, в почках или мочевом пузыре. Ухудшается </a:t>
            </a:r>
            <a:r>
              <a:rPr lang="ru-RU" dirty="0" smtClean="0">
                <a:solidFill>
                  <a:srgbClr val="FF0000"/>
                </a:solidFill>
                <a:hlinkClick r:id="rId8"/>
              </a:rPr>
              <a:t>иммунитет</a:t>
            </a:r>
            <a:r>
              <a:rPr lang="ru-RU" dirty="0" smtClean="0">
                <a:solidFill>
                  <a:srgbClr val="FF0000"/>
                </a:solidFill>
              </a:rPr>
              <a:t>, в организме появляются очаги воспалений. Ухудшается работа органов пищеварения.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8926" y="4500570"/>
            <a:ext cx="2643206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7467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61475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FF6600"/>
                </a:solidFill>
              </a:rPr>
              <a:t>Витамин Д</a:t>
            </a:r>
            <a:r>
              <a:rPr lang="ru-RU" dirty="0" smtClean="0">
                <a:solidFill>
                  <a:srgbClr val="FF6600"/>
                </a:solidFill>
              </a:rPr>
              <a:t>. Этот витамин – важнейший фактор в профилактике </a:t>
            </a:r>
            <a:r>
              <a:rPr lang="ru-RU" dirty="0" smtClean="0">
                <a:solidFill>
                  <a:srgbClr val="FF6600"/>
                </a:solidFill>
                <a:hlinkClick r:id="rId7"/>
              </a:rPr>
              <a:t>рахита</a:t>
            </a:r>
            <a:r>
              <a:rPr lang="ru-RU" dirty="0" smtClean="0">
                <a:solidFill>
                  <a:srgbClr val="FF6600"/>
                </a:solidFill>
              </a:rPr>
              <a:t>. В коже человека всегда находится какое-то количество провитамина Д, но эта форма не является активной. Под влиянием ультрафиолетовых лучей провитамин Д становится витамином Д3, который принимает участие в усвоении </a:t>
            </a:r>
            <a:r>
              <a:rPr lang="ru-RU" dirty="0" smtClean="0">
                <a:solidFill>
                  <a:srgbClr val="FF6600"/>
                </a:solidFill>
                <a:hlinkClick r:id="rId8"/>
              </a:rPr>
              <a:t>кальция</a:t>
            </a:r>
            <a:r>
              <a:rPr lang="ru-RU" dirty="0" smtClean="0">
                <a:solidFill>
                  <a:srgbClr val="FF6600"/>
                </a:solidFill>
              </a:rPr>
              <a:t> организмом. Иная форма провитамина Д содержится в растениях. Попав в организм, она также превращается в витамин Д3. Этот витамин участвует во многих внутриклеточных процессах, влияет на проницаемость мембран клеток.</a:t>
            </a:r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57818" y="4786322"/>
            <a:ext cx="2643206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7467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18612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FF5050"/>
                </a:solidFill>
              </a:rPr>
              <a:t>Витамин Е</a:t>
            </a:r>
            <a:r>
              <a:rPr lang="ru-RU" dirty="0" smtClean="0">
                <a:solidFill>
                  <a:srgbClr val="FF5050"/>
                </a:solidFill>
              </a:rPr>
              <a:t>. У этого витамина есть два направления активности. Он может быть как антиоксидантом, так и витамином. Без витамина Е, называемого еще токоферолом, невозможен процесс выработки </a:t>
            </a:r>
            <a:r>
              <a:rPr lang="ru-RU" dirty="0" err="1" smtClean="0">
                <a:solidFill>
                  <a:srgbClr val="FF5050"/>
                </a:solidFill>
              </a:rPr>
              <a:t>аденазинтрифосфата</a:t>
            </a:r>
            <a:r>
              <a:rPr lang="ru-RU" dirty="0" smtClean="0">
                <a:solidFill>
                  <a:srgbClr val="FF5050"/>
                </a:solidFill>
              </a:rPr>
              <a:t>. Витамин Е играет важную роль в работе желез внутренней секреции. Наибольшее влияние этот витамин оказывает на работу органов воспроизводства, надпочечники и </a:t>
            </a:r>
            <a:r>
              <a:rPr lang="ru-RU" dirty="0" smtClean="0">
                <a:solidFill>
                  <a:srgbClr val="FF5050"/>
                </a:solidFill>
                <a:hlinkClick r:id="rId7"/>
              </a:rPr>
              <a:t>щитовидную железу</a:t>
            </a:r>
            <a:r>
              <a:rPr lang="ru-RU" dirty="0" smtClean="0">
                <a:solidFill>
                  <a:srgbClr val="FF5050"/>
                </a:solidFill>
              </a:rPr>
              <a:t>. </a:t>
            </a:r>
            <a:br>
              <a:rPr lang="ru-RU" dirty="0" smtClean="0">
                <a:solidFill>
                  <a:srgbClr val="FF5050"/>
                </a:solidFill>
              </a:rPr>
            </a:br>
            <a:r>
              <a:rPr lang="ru-RU" dirty="0" smtClean="0">
                <a:solidFill>
                  <a:srgbClr val="FF5050"/>
                </a:solidFill>
              </a:rPr>
              <a:t>Без витамина Е процесс метаболизма протеинов проходит не физиологично. Для увеличения мышечной массы обязательно нужен этот витамин. Токоферол необходим и для нормального внутриутробного развития человека. А также для продления жизни человека.</a:t>
            </a:r>
            <a:endParaRPr lang="ru-RU" dirty="0">
              <a:solidFill>
                <a:srgbClr val="FF505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4" y="4643446"/>
            <a:ext cx="22288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7467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25756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Витамин С</a:t>
            </a:r>
            <a:r>
              <a:rPr lang="ru-RU" dirty="0" smtClean="0">
                <a:solidFill>
                  <a:srgbClr val="FF0000"/>
                </a:solidFill>
              </a:rPr>
              <a:t> в больших количествах присутствует в растениях. Если организм испытывает нехватку витамина С, то тормозятся процессы восстановления клеток. Для поддержания стенок сосудов и капилляров в нормальном состоянии также необходим витамин С. Если человеку не хватает витамина С, то у него возможны </a:t>
            </a:r>
            <a:r>
              <a:rPr lang="ru-RU" dirty="0" smtClean="0">
                <a:solidFill>
                  <a:srgbClr val="FF0000"/>
                </a:solidFill>
                <a:hlinkClick r:id="rId7"/>
              </a:rPr>
              <a:t>кровотечения</a:t>
            </a:r>
            <a:r>
              <a:rPr lang="ru-RU" dirty="0" smtClean="0">
                <a:solidFill>
                  <a:srgbClr val="FF0000"/>
                </a:solidFill>
              </a:rPr>
              <a:t> из носа, десен, появление синяков. Для того чтобы в печени откладывались запасы гликогена тоже нужно много витамина С. Нехватка витамина С ведет к ухудшению иммунитета. Но еще организм становится мишенью для различного рода ядов. Витамин С защищает организм от воздействия тяжелых металлов.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4500570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i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Витамины – это  жизнь!</a:t>
            </a:r>
            <a:endParaRPr lang="ru-RU" sz="3600" b="1" i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21145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000108"/>
            <a:ext cx="15811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000108"/>
            <a:ext cx="14573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1071546"/>
            <a:ext cx="21907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2928934"/>
            <a:ext cx="12096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3071810"/>
            <a:ext cx="2190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2928934"/>
            <a:ext cx="2190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2330" y="3000372"/>
            <a:ext cx="15811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929198"/>
            <a:ext cx="18288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57356" y="4929198"/>
            <a:ext cx="20097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9058" y="4857760"/>
            <a:ext cx="16573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43636" y="4857760"/>
            <a:ext cx="17335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7467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714488"/>
            <a:ext cx="7467600" cy="4929222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</a:rPr>
              <a:t>Витами́ны</a:t>
            </a:r>
            <a:r>
              <a:rPr lang="ru-RU" sz="2000" dirty="0" smtClean="0">
                <a:solidFill>
                  <a:srgbClr val="FF0000"/>
                </a:solidFill>
              </a:rPr>
              <a:t> — группа низкомолекулярных органических соединений относительно простого строения и разнообразной химической природы. Это сборная, в химическом отношении, группа органических веществ, объединённая по признаку абсолютной необходимости их для </a:t>
            </a:r>
            <a:r>
              <a:rPr lang="ru-RU" sz="2000" dirty="0" smtClean="0">
                <a:solidFill>
                  <a:srgbClr val="FF0000"/>
                </a:solidFill>
                <a:hlinkClick r:id="rId7" tooltip="Гетеротрофные организмы"/>
              </a:rPr>
              <a:t>гетеротрофного организма</a:t>
            </a:r>
            <a:r>
              <a:rPr lang="ru-RU" sz="2000" dirty="0" smtClean="0">
                <a:solidFill>
                  <a:srgbClr val="FF0000"/>
                </a:solidFill>
              </a:rPr>
              <a:t> в качестве составной части пищи. Витамины содержатся в пище в очень малых количествах, и поэтому относятся к </a:t>
            </a:r>
            <a:r>
              <a:rPr lang="ru-RU" sz="2000" dirty="0" err="1" smtClean="0">
                <a:solidFill>
                  <a:srgbClr val="FF0000"/>
                </a:solidFill>
                <a:hlinkClick r:id="rId8" tooltip="Микронутриенты"/>
              </a:rPr>
              <a:t>микронутриентам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La Boqueria.JPG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9124" y="4357694"/>
            <a:ext cx="307183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7467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71612"/>
            <a:ext cx="8429684" cy="3643338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Роль витаминов в обеспечении нормальной жизнедеятельности организма человека очень значительна.</a:t>
            </a:r>
            <a:r>
              <a:rPr lang="ru-RU" dirty="0" smtClean="0">
                <a:solidFill>
                  <a:srgbClr val="FF0000"/>
                </a:solidFill>
              </a:rPr>
              <a:t> Они являются биокатализаторами химических реакций, происходящих при построении и постоянном обновлении живых структур организма и при регулировании обмена веществ. Человеческому организму необходимо 13 витаминов. Растворимые в жирах А, D, E и K, растворимые в воде 8 витаминов группы В и витамины группы С. Это жизненно необходимые витамины, роль, которую играет каждый из них, специфична (например, А, D, E регулируют работу генетической системы клетки), но все вместе они обеспечивают нормальное функционирование организма на клеточном уровне.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силу своей высокой биологической активности организму человека требуются витамины и минералы в очень ограниченном количестве (от нескольких единиц до нескольких десятков в сутки). Недостаток их ведёт к </a:t>
            </a:r>
            <a:r>
              <a:rPr lang="ru-RU" dirty="0" smtClean="0">
                <a:solidFill>
                  <a:srgbClr val="FF0000"/>
                </a:solidFill>
                <a:hlinkClick r:id="rId7"/>
              </a:rPr>
              <a:t>гиповитаминозу</a:t>
            </a:r>
            <a:r>
              <a:rPr lang="ru-RU" dirty="0" smtClean="0">
                <a:solidFill>
                  <a:srgbClr val="FF0000"/>
                </a:solidFill>
              </a:rPr>
              <a:t>, избыток чреват </a:t>
            </a:r>
            <a:r>
              <a:rPr lang="ru-RU" dirty="0" smtClean="0">
                <a:solidFill>
                  <a:srgbClr val="FF0000"/>
                </a:solidFill>
                <a:hlinkClick r:id="rId8"/>
              </a:rPr>
              <a:t>гипервитаминозом</a:t>
            </a:r>
            <a:r>
              <a:rPr lang="ru-RU" dirty="0" smtClean="0">
                <a:solidFill>
                  <a:srgbClr val="FF0000"/>
                </a:solidFill>
              </a:rPr>
              <a:t>. Если витамины совсем не поступают в организм, то возникающий при этом </a:t>
            </a:r>
            <a:r>
              <a:rPr lang="ru-RU" dirty="0" smtClean="0">
                <a:solidFill>
                  <a:srgbClr val="FF0000"/>
                </a:solidFill>
                <a:hlinkClick r:id="rId7"/>
              </a:rPr>
              <a:t>авитаминоз</a:t>
            </a:r>
            <a:r>
              <a:rPr lang="ru-RU" dirty="0" smtClean="0">
                <a:solidFill>
                  <a:srgbClr val="FF0000"/>
                </a:solidFill>
              </a:rPr>
              <a:t> ведёт к тяжёлым заболеваниям, самое "знаменитое" из которых, цинга - это отсутствие в организме витамина С. А, например, болезнь бери-бери, с попыток излечить которую началась история открытия витаминов - это авитаминоз В1. Разумеется, современным горожанам и сельским жителям, понимающим роль витаминов в жизни человека, полный авитаминоз не грозит. Но, согласно исследованиям Института питания РАМН, в организме 30-40% россиян в недостаточном количестве содержатся витамины группы В, а у 70-90% жителей России дефицитными для организма веществами являются витамины группы С. 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0" y="4857760"/>
            <a:ext cx="242889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4214818"/>
            <a:ext cx="4752956" cy="23574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7467600" cy="350046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FF5050"/>
                </a:solidFill>
              </a:rPr>
              <a:t>В силу своей высокой биологической активности организму человека требуются витамины и минералы в очень ограниченном количестве (от нескольких единиц до нескольких десятков в сутки). Недостаток их ведёт к </a:t>
            </a:r>
            <a:r>
              <a:rPr lang="ru-RU" dirty="0" smtClean="0">
                <a:solidFill>
                  <a:srgbClr val="FF5050"/>
                </a:solidFill>
                <a:hlinkClick r:id="rId2"/>
              </a:rPr>
              <a:t>гиповитаминозу</a:t>
            </a:r>
            <a:r>
              <a:rPr lang="ru-RU" dirty="0" smtClean="0">
                <a:solidFill>
                  <a:srgbClr val="FF5050"/>
                </a:solidFill>
              </a:rPr>
              <a:t>, избыток чреват </a:t>
            </a:r>
            <a:r>
              <a:rPr lang="ru-RU" dirty="0" smtClean="0">
                <a:solidFill>
                  <a:srgbClr val="FF5050"/>
                </a:solidFill>
                <a:hlinkClick r:id="rId3"/>
              </a:rPr>
              <a:t>гипервитаминозом</a:t>
            </a:r>
            <a:r>
              <a:rPr lang="ru-RU" dirty="0" smtClean="0">
                <a:solidFill>
                  <a:srgbClr val="FF5050"/>
                </a:solidFill>
              </a:rPr>
              <a:t>. Если витамины совсем не поступают в организм, то возникающий при этом </a:t>
            </a:r>
            <a:r>
              <a:rPr lang="ru-RU" dirty="0" smtClean="0">
                <a:solidFill>
                  <a:srgbClr val="FF5050"/>
                </a:solidFill>
                <a:hlinkClick r:id="rId2"/>
              </a:rPr>
              <a:t>авитаминоз</a:t>
            </a:r>
            <a:r>
              <a:rPr lang="ru-RU" dirty="0" smtClean="0">
                <a:solidFill>
                  <a:srgbClr val="FF5050"/>
                </a:solidFill>
              </a:rPr>
              <a:t> ведёт к тяжёлым заболеваниям, самое "знаменитое" из которых, цинга - это отсутствие в организме витамина С. А, например, болезнь бери-бери, с попыток излечить которую началась история открытия витаминов - это авитаминоз В1. Разумеется, современным горожанам и сельским жителям, понимающим роль витаминов в жизни человека, полный авитаминоз не грозит. Но, согласно исследованиям Института питания РАМН, в организме 30-40% россиян в недостаточном количестве содержатся витамины группы В, а у 70-90% жителей России дефицитными для организма веществами являются витамины группы С. </a:t>
            </a:r>
          </a:p>
          <a:p>
            <a:endParaRPr lang="ru-RU" dirty="0"/>
          </a:p>
        </p:txBody>
      </p:sp>
      <p:pic>
        <p:nvPicPr>
          <p:cNvPr id="4" name="Рисунок 3" descr="Свежие фрукты - естественный источник витаминов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143380"/>
            <a:ext cx="307183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214818"/>
            <a:ext cx="321471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857224" y="285728"/>
          <a:ext cx="7467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643966" cy="425769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FF5050"/>
                </a:solidFill>
              </a:rPr>
              <a:t>Антивитамины</a:t>
            </a:r>
            <a:r>
              <a:rPr lang="ru-RU" dirty="0" smtClean="0">
                <a:solidFill>
                  <a:srgbClr val="FF5050"/>
                </a:solidFill>
              </a:rPr>
              <a:t> (</a:t>
            </a:r>
            <a:r>
              <a:rPr lang="ru-RU" dirty="0" smtClean="0">
                <a:solidFill>
                  <a:srgbClr val="FF5050"/>
                </a:solidFill>
                <a:hlinkClick r:id="rId7" tooltip="Греческий язык"/>
              </a:rPr>
              <a:t>греч.</a:t>
            </a:r>
            <a:r>
              <a:rPr lang="ru-RU" dirty="0" smtClean="0">
                <a:solidFill>
                  <a:srgbClr val="FF5050"/>
                </a:solidFill>
              </a:rPr>
              <a:t> </a:t>
            </a:r>
            <a:r>
              <a:rPr lang="el-GR" dirty="0" smtClean="0">
                <a:solidFill>
                  <a:srgbClr val="FF5050"/>
                </a:solidFill>
              </a:rPr>
              <a:t>ἀντί</a:t>
            </a:r>
            <a:r>
              <a:rPr lang="ru-RU" dirty="0" smtClean="0">
                <a:solidFill>
                  <a:srgbClr val="FF5050"/>
                </a:solidFill>
              </a:rPr>
              <a:t> — против, </a:t>
            </a:r>
            <a:r>
              <a:rPr lang="ru-RU" dirty="0" smtClean="0">
                <a:solidFill>
                  <a:srgbClr val="FF5050"/>
                </a:solidFill>
                <a:hlinkClick r:id="rId8" tooltip="Латинский язык"/>
              </a:rPr>
              <a:t>лат.</a:t>
            </a:r>
            <a:r>
              <a:rPr lang="ru-RU" dirty="0" smtClean="0">
                <a:solidFill>
                  <a:srgbClr val="FF5050"/>
                </a:solidFill>
              </a:rPr>
              <a:t> </a:t>
            </a:r>
            <a:r>
              <a:rPr lang="la-Latn" i="1" dirty="0" smtClean="0">
                <a:solidFill>
                  <a:srgbClr val="FF5050"/>
                </a:solidFill>
              </a:rPr>
              <a:t>vita</a:t>
            </a:r>
            <a:r>
              <a:rPr lang="ru-RU" dirty="0" smtClean="0">
                <a:solidFill>
                  <a:srgbClr val="FF5050"/>
                </a:solidFill>
              </a:rPr>
              <a:t> — жизнь) — группа </a:t>
            </a:r>
            <a:r>
              <a:rPr lang="ru-RU" dirty="0" smtClean="0">
                <a:solidFill>
                  <a:srgbClr val="FF5050"/>
                </a:solidFill>
                <a:hlinkClick r:id="rId9" tooltip="Органические соединения"/>
              </a:rPr>
              <a:t>органических соединений</a:t>
            </a:r>
            <a:r>
              <a:rPr lang="ru-RU" dirty="0" smtClean="0">
                <a:solidFill>
                  <a:srgbClr val="FF5050"/>
                </a:solidFill>
              </a:rPr>
              <a:t>, подавляющих биологическую активность витаминов.</a:t>
            </a:r>
          </a:p>
          <a:p>
            <a:r>
              <a:rPr lang="ru-RU" dirty="0" smtClean="0">
                <a:solidFill>
                  <a:srgbClr val="FF5050"/>
                </a:solidFill>
              </a:rPr>
              <a:t>Это соединения, близкие к витаминам по химическому строению, но обладающие противоположным биологическим действием. При попадании в организм антивитамины включаются вместо витаминов в реакции обмена веществ и тормозят или нарушают их нормальное течение. Это ведёт к витаминной недостаточности даже в тех случаях, когда соответствующий витамин поступает с пищей в достаточном количестве или образуется в самом организме. Антивитамины известны почти для всех витаминов. Например, антивитамином витамина B1 (тиамина) является </a:t>
            </a:r>
            <a:r>
              <a:rPr lang="ru-RU" dirty="0" err="1" smtClean="0">
                <a:solidFill>
                  <a:srgbClr val="FF5050"/>
                </a:solidFill>
                <a:hlinkClick r:id="rId10" tooltip="Пиритиамин (страница отсутствует)"/>
              </a:rPr>
              <a:t>пиритиамин</a:t>
            </a:r>
            <a:r>
              <a:rPr lang="ru-RU" dirty="0" smtClean="0">
                <a:solidFill>
                  <a:srgbClr val="FF5050"/>
                </a:solidFill>
              </a:rPr>
              <a:t>, вызывающий явления </a:t>
            </a:r>
            <a:r>
              <a:rPr lang="ru-RU" dirty="0" smtClean="0">
                <a:solidFill>
                  <a:srgbClr val="FF5050"/>
                </a:solidFill>
                <a:hlinkClick r:id="rId11" tooltip="Полиневрит"/>
              </a:rPr>
              <a:t>полиневрита</a:t>
            </a:r>
            <a:r>
              <a:rPr lang="ru-RU" dirty="0" smtClean="0">
                <a:solidFill>
                  <a:srgbClr val="FF505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7467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8643998" cy="290037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  <a:hlinkClick r:id="rId7" tooltip="Поливитаминные препараты"/>
              </a:rPr>
              <a:t>Поливитамины</a:t>
            </a:r>
            <a:r>
              <a:rPr lang="ru-RU" dirty="0" smtClean="0">
                <a:solidFill>
                  <a:srgbClr val="FF0000"/>
                </a:solidFill>
              </a:rPr>
              <a:t> (</a:t>
            </a:r>
            <a:r>
              <a:rPr lang="ru-RU" dirty="0" smtClean="0">
                <a:solidFill>
                  <a:srgbClr val="FF0000"/>
                </a:solidFill>
                <a:hlinkClick r:id="rId8" tooltip="Греческий язык"/>
              </a:rPr>
              <a:t>греч.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πολύ</a:t>
            </a:r>
            <a:r>
              <a:rPr lang="ru-RU" dirty="0" smtClean="0">
                <a:solidFill>
                  <a:srgbClr val="FF0000"/>
                </a:solidFill>
              </a:rPr>
              <a:t> — много, </a:t>
            </a:r>
            <a:r>
              <a:rPr lang="ru-RU" dirty="0" smtClean="0">
                <a:solidFill>
                  <a:srgbClr val="FF0000"/>
                </a:solidFill>
                <a:hlinkClick r:id="rId9" tooltip="Латинский язык"/>
              </a:rPr>
              <a:t>лат.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la-Latn" i="1" dirty="0" smtClean="0">
                <a:solidFill>
                  <a:srgbClr val="FF0000"/>
                </a:solidFill>
              </a:rPr>
              <a:t>vita</a:t>
            </a:r>
            <a:r>
              <a:rPr lang="ru-RU" dirty="0" smtClean="0">
                <a:solidFill>
                  <a:srgbClr val="FF0000"/>
                </a:solidFill>
              </a:rPr>
              <a:t> — жизнь) — фармакологические препараты или естественные многокомпонентные полидисперсные вещества, содержащие в своём составе комплекс витаминов и минеральные соединения.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Единственным натуральным пищевым поливитамином является </a:t>
            </a:r>
            <a:r>
              <a:rPr lang="ru-RU" dirty="0" smtClean="0">
                <a:solidFill>
                  <a:srgbClr val="FF0000"/>
                </a:solidFill>
                <a:hlinkClick r:id="rId10" tooltip="Женское молоко"/>
              </a:rPr>
              <a:t>грудное молоко</a:t>
            </a:r>
            <a:r>
              <a:rPr lang="ru-RU" dirty="0" smtClean="0">
                <a:solidFill>
                  <a:srgbClr val="FF0000"/>
                </a:solidFill>
              </a:rPr>
              <a:t>, в котором содержится ценный набор из многих </a:t>
            </a:r>
            <a:r>
              <a:rPr lang="ru-RU" dirty="0" err="1" smtClean="0">
                <a:solidFill>
                  <a:srgbClr val="FF0000"/>
                </a:solidFill>
              </a:rPr>
              <a:t>эссенциальных</a:t>
            </a:r>
            <a:r>
              <a:rPr lang="ru-RU" dirty="0" smtClean="0">
                <a:solidFill>
                  <a:srgbClr val="FF0000"/>
                </a:solidFill>
              </a:rPr>
              <a:t> витаминов. Для профилактики гиповитаминозов, в особенности у детей, рекомендуется использовать комплексные витаминные препараты. Поливитаминные препараты применяются не только для профилактики и лечения гиповитаминозов, но и в комплексной терапии таких расстройств питания, как </a:t>
            </a:r>
            <a:r>
              <a:rPr lang="ru-RU" dirty="0" smtClean="0">
                <a:solidFill>
                  <a:srgbClr val="FF0000"/>
                </a:solidFill>
                <a:hlinkClick r:id="rId11" tooltip="Гипотрофия"/>
              </a:rPr>
              <a:t>гипотрофия</a:t>
            </a:r>
            <a:r>
              <a:rPr lang="ru-RU" dirty="0" smtClean="0">
                <a:solidFill>
                  <a:srgbClr val="FF0000"/>
                </a:solidFill>
              </a:rPr>
              <a:t> или </a:t>
            </a:r>
            <a:r>
              <a:rPr lang="ru-RU" dirty="0" err="1" smtClean="0">
                <a:solidFill>
                  <a:srgbClr val="FF0000"/>
                </a:solidFill>
                <a:hlinkClick r:id="rId12" tooltip="Паратрофия (страница отсутствует)"/>
              </a:rPr>
              <a:t>паратрофия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Высокий уровень </a:t>
            </a:r>
            <a:r>
              <a:rPr lang="ru-RU" dirty="0" smtClean="0">
                <a:solidFill>
                  <a:srgbClr val="FF0000"/>
                </a:solidFill>
                <a:hlinkClick r:id="rId13" tooltip="Метаболизм"/>
              </a:rPr>
              <a:t>метаболизма</a:t>
            </a:r>
            <a:r>
              <a:rPr lang="ru-RU" dirty="0" smtClean="0">
                <a:solidFill>
                  <a:srgbClr val="FF0000"/>
                </a:solidFill>
              </a:rPr>
              <a:t> у детей, не только поддерживающий </a:t>
            </a:r>
            <a:r>
              <a:rPr lang="ru-RU" dirty="0" smtClean="0">
                <a:solidFill>
                  <a:srgbClr val="FF0000"/>
                </a:solidFill>
                <a:hlinkClick r:id="rId14" tooltip="Жизнедеятельность"/>
              </a:rPr>
              <a:t>жизнедеятельность</a:t>
            </a:r>
            <a:r>
              <a:rPr lang="ru-RU" dirty="0" smtClean="0">
                <a:solidFill>
                  <a:srgbClr val="FF0000"/>
                </a:solidFill>
              </a:rPr>
              <a:t>, но и обеспечивающий рост и развитие детского </a:t>
            </a:r>
            <a:r>
              <a:rPr lang="ru-RU" dirty="0" smtClean="0">
                <a:solidFill>
                  <a:srgbClr val="FF0000"/>
                </a:solidFill>
                <a:hlinkClick r:id="rId15" tooltip="Организм"/>
              </a:rPr>
              <a:t>организма</a:t>
            </a:r>
            <a:r>
              <a:rPr lang="ru-RU" dirty="0" smtClean="0">
                <a:solidFill>
                  <a:srgbClr val="FF0000"/>
                </a:solidFill>
              </a:rPr>
              <a:t>, требует достаточного и регулярного поступления не только витаминов, но и </a:t>
            </a:r>
            <a:r>
              <a:rPr lang="ru-RU" dirty="0" smtClean="0">
                <a:solidFill>
                  <a:srgbClr val="FF0000"/>
                </a:solidFill>
                <a:hlinkClick r:id="rId16" tooltip="Минералы"/>
              </a:rPr>
              <a:t>минералов</a:t>
            </a:r>
            <a:r>
              <a:rPr lang="ru-RU" dirty="0" smtClean="0">
                <a:solidFill>
                  <a:srgbClr val="FF0000"/>
                </a:solidFill>
              </a:rPr>
              <a:t>. По мнению отечественных ученых, для российских детей и подростков весьма актуально применение </a:t>
            </a:r>
            <a:r>
              <a:rPr lang="ru-RU" dirty="0" smtClean="0">
                <a:solidFill>
                  <a:srgbClr val="FF0000"/>
                </a:solidFill>
                <a:hlinkClick r:id="rId17" tooltip="Витаминно-минеральные комплексы для детей"/>
              </a:rPr>
              <a:t>витаминно-минеральных комплексов</a:t>
            </a:r>
            <a:r>
              <a:rPr lang="ru-RU" baseline="30000" dirty="0" smtClean="0">
                <a:solidFill>
                  <a:srgbClr val="FF0000"/>
                </a:solidFill>
                <a:hlinkClick r:id="rId18"/>
              </a:rPr>
              <a:t>[5]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428992" y="4429132"/>
            <a:ext cx="3071834" cy="228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7467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8572560" cy="382906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Такая ситуация сложилась не потому, что люди игнорируют роль витаминов в своей жизни. Просто современный человек вынужден включать в свой рацион рафинированные и консервированные продукты, которые имеют пониженную витаминную ценность. Дезодорированные и осветлённые растительные масла в процессе обработки теряют жирорастворимые витамины, при изготовлении муки высших сортов на 90% теряются все присутствующие в ней витамины. В процессе термообработки разрушается изначально присутствующая в продуктах аскорбиновая кислота, витамин С.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сравнении со своими предками, современные люди меньше двигаются, меньше тратят энергии и, следовательно, меньше потребляют пищи для её восстановления. А вместе с пищей мимо организма человека проходят и необходимые ему витамины и минералы. Популярные диеты и системы голодания приводят к тому, что худеющий человек перестаёт потреблять вместе с пищей витамины, роль которых, как раз, и заключается в нормализации обмена веществ.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Малообеспеченные люди, которых много в современной России, покупая продукты питания, в первую очередь обращают внимание на их цену, очень редко их интересуют присутствующие в покупке витамины. А на ежедневный рацион из свежих овощей, фруктов и рыбы у многих не хватает средств. В результате, витамины в пище присутствуют, но их недостаточно для организма. Всё это объясняет явление массового </a:t>
            </a:r>
            <a:r>
              <a:rPr lang="ru-RU" dirty="0" smtClean="0">
                <a:solidFill>
                  <a:srgbClr val="FF0000"/>
                </a:solidFill>
                <a:hlinkClick r:id="rId7"/>
              </a:rPr>
              <a:t>гиповитаминоза</a:t>
            </a:r>
            <a:r>
              <a:rPr lang="ru-RU" dirty="0" smtClean="0">
                <a:solidFill>
                  <a:srgbClr val="FF0000"/>
                </a:solidFill>
              </a:rPr>
              <a:t> среди жителей нашей страны.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4572008"/>
            <a:ext cx="271464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274638"/>
          <a:ext cx="7467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1500174"/>
          <a:ext cx="7590409" cy="7577000"/>
        </p:xfrm>
        <a:graphic>
          <a:graphicData uri="http://schemas.openxmlformats.org/drawingml/2006/table">
            <a:tbl>
              <a:tblPr/>
              <a:tblGrid>
                <a:gridCol w="2509913"/>
                <a:gridCol w="2540248"/>
                <a:gridCol w="2540248"/>
              </a:tblGrid>
              <a:tr h="617338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FFFF00"/>
                          </a:solidFill>
                        </a:rPr>
                        <a:t>Витамин</a:t>
                      </a:r>
                      <a:endParaRPr lang="ru-RU" sz="2000" b="1" i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solidFill>
                            <a:srgbClr val="FFFF00"/>
                          </a:solidFill>
                        </a:rPr>
                        <a:t>Суточная  </a:t>
                      </a:r>
                      <a:r>
                        <a:rPr lang="ru-RU" sz="1800" b="1" i="1" dirty="0" smtClean="0">
                          <a:solidFill>
                            <a:srgbClr val="C00000"/>
                          </a:solidFill>
                        </a:rPr>
                        <a:t>потребность</a:t>
                      </a:r>
                      <a:endParaRPr lang="ru-RU" sz="18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rgbClr val="FFFF00"/>
                          </a:solidFill>
                        </a:rPr>
                        <a:t>функции</a:t>
                      </a:r>
                      <a:endParaRPr lang="ru-RU" sz="2000" b="1" i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76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6600"/>
                          </a:solidFill>
                        </a:rPr>
                        <a:t>Витамин  С</a:t>
                      </a:r>
                      <a:endParaRPr lang="ru-RU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6600"/>
                          </a:solidFill>
                        </a:rPr>
                        <a:t>50-100  мг.</a:t>
                      </a:r>
                      <a:endParaRPr lang="ru-RU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6600"/>
                          </a:solidFill>
                        </a:rPr>
                        <a:t>Участвует  в  окислительно-восстановительных  реакциях, повышает  сопротивляемость  организма  экстремальным  воздействиям</a:t>
                      </a:r>
                      <a:endParaRPr lang="ru-RU" sz="120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76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6600"/>
                          </a:solidFill>
                        </a:rPr>
                        <a:t>Витамин  В1</a:t>
                      </a:r>
                      <a:endParaRPr lang="ru-RU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6600"/>
                          </a:solidFill>
                        </a:rPr>
                        <a:t>1,4-2,4  мг.</a:t>
                      </a:r>
                      <a:endParaRPr lang="ru-RU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6600"/>
                          </a:solidFill>
                        </a:rPr>
                        <a:t>Необходим  для  нормальной  деятельности  центральной  и  периферической  нервной  системы. Регулятор  жирового  и  углеводного  обмена</a:t>
                      </a:r>
                      <a:endParaRPr lang="ru-RU" sz="120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76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6600"/>
                          </a:solidFill>
                        </a:rPr>
                        <a:t>Витамин  В2</a:t>
                      </a:r>
                      <a:endParaRPr lang="ru-RU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6600"/>
                          </a:solidFill>
                        </a:rPr>
                        <a:t>1,5-3,0  мг.</a:t>
                      </a:r>
                      <a:endParaRPr lang="ru-RU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6600"/>
                          </a:solidFill>
                        </a:rPr>
                        <a:t>Участву</a:t>
                      </a:r>
                      <a:r>
                        <a:rPr lang="ru-RU" sz="1200" baseline="0" dirty="0" smtClean="0">
                          <a:solidFill>
                            <a:srgbClr val="FF6600"/>
                          </a:solidFill>
                        </a:rPr>
                        <a:t>ет</a:t>
                      </a:r>
                      <a:r>
                        <a:rPr lang="en-US" sz="1200" baseline="0" dirty="0" smtClean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rgbClr val="FF6600"/>
                          </a:solidFill>
                        </a:rPr>
                        <a:t>в  окислительно-восстановительных  реакциях</a:t>
                      </a:r>
                      <a:endParaRPr lang="ru-RU" sz="120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76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6600"/>
                          </a:solidFill>
                        </a:rPr>
                        <a:t>Витамин  В6</a:t>
                      </a:r>
                      <a:endParaRPr lang="ru-RU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6600"/>
                          </a:solidFill>
                        </a:rPr>
                        <a:t>2,0-2,2  мг.</a:t>
                      </a:r>
                      <a:endParaRPr lang="ru-RU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6600"/>
                          </a:solidFill>
                        </a:rPr>
                        <a:t>Участвует  в  синтезе  и  метаболизме  аминокислот, метаболизме  жирных  кислот  и  ненасыщенных  липидов</a:t>
                      </a:r>
                      <a:endParaRPr lang="ru-RU" sz="120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76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6600"/>
                          </a:solidFill>
                        </a:rPr>
                        <a:t>Витамин  РР</a:t>
                      </a:r>
                      <a:endParaRPr lang="ru-RU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6600"/>
                          </a:solidFill>
                        </a:rPr>
                        <a:t>15,0-25,0  мг.</a:t>
                      </a:r>
                      <a:endParaRPr lang="ru-RU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6600"/>
                          </a:solidFill>
                        </a:rPr>
                        <a:t>Участвует  в  окислительно-восстановительных  реакциях  в  клетках. Недостаток  вызывает  пеллагру</a:t>
                      </a:r>
                      <a:endParaRPr lang="ru-RU" sz="120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120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35006" y="71021"/>
          <a:ext cx="7537142" cy="6755907"/>
        </p:xfrm>
        <a:graphic>
          <a:graphicData uri="http://schemas.openxmlformats.org/drawingml/2006/table">
            <a:tbl>
              <a:tblPr/>
              <a:tblGrid>
                <a:gridCol w="2649939"/>
                <a:gridCol w="4887203"/>
              </a:tblGrid>
              <a:tr h="84337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6600"/>
                          </a:solidFill>
                        </a:rPr>
                        <a:t>Витамин  В9</a:t>
                      </a:r>
                      <a:endParaRPr lang="ru-RU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6600"/>
                          </a:solidFill>
                        </a:rPr>
                        <a:t>200  мкг.</a:t>
                      </a:r>
                      <a:endParaRPr lang="ru-RU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093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6600"/>
                          </a:solidFill>
                        </a:rPr>
                        <a:t>Витамин  В12</a:t>
                      </a:r>
                      <a:endParaRPr lang="ru-RU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6600"/>
                          </a:solidFill>
                        </a:rPr>
                        <a:t>2-5  мкг.</a:t>
                      </a:r>
                      <a:endParaRPr lang="ru-RU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08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6600"/>
                          </a:solidFill>
                        </a:rPr>
                        <a:t>Витамин  Н</a:t>
                      </a:r>
                      <a:endParaRPr lang="ru-RU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6600"/>
                          </a:solidFill>
                        </a:rPr>
                        <a:t>50-300  мкг.</a:t>
                      </a:r>
                      <a:endParaRPr lang="ru-RU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225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6600"/>
                          </a:solidFill>
                        </a:rPr>
                        <a:t>Витамин  В3</a:t>
                      </a:r>
                      <a:endParaRPr lang="ru-RU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6600"/>
                          </a:solidFill>
                        </a:rPr>
                        <a:t>5-10  мг.</a:t>
                      </a:r>
                      <a:endParaRPr lang="ru-RU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981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6600"/>
                          </a:solidFill>
                        </a:rPr>
                        <a:t>Витамин</a:t>
                      </a:r>
                      <a:r>
                        <a:rPr lang="ru-RU" b="1" baseline="0" dirty="0" smtClean="0">
                          <a:solidFill>
                            <a:srgbClr val="FF6600"/>
                          </a:solidFill>
                        </a:rPr>
                        <a:t>  А</a:t>
                      </a:r>
                      <a:endParaRPr lang="ru-RU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6600"/>
                          </a:solidFill>
                        </a:rPr>
                        <a:t>0,5-2,5  мг.</a:t>
                      </a:r>
                      <a:endParaRPr lang="ru-RU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898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6600"/>
                          </a:solidFill>
                        </a:rPr>
                        <a:t>Витамин  </a:t>
                      </a:r>
                      <a:r>
                        <a:rPr lang="en-US" b="1" dirty="0" smtClean="0">
                          <a:solidFill>
                            <a:srgbClr val="FF6600"/>
                          </a:solidFill>
                        </a:rPr>
                        <a:t>D</a:t>
                      </a:r>
                      <a:endParaRPr lang="ru-RU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6600"/>
                          </a:solidFill>
                        </a:rPr>
                        <a:t>2,5-10мкг.</a:t>
                      </a:r>
                      <a:endParaRPr lang="ru-RU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45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6600"/>
                          </a:solidFill>
                        </a:rPr>
                        <a:t>Витамин Е</a:t>
                      </a:r>
                      <a:endParaRPr lang="ru-RU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6600"/>
                          </a:solidFill>
                        </a:rPr>
                        <a:t>8-15  мг.</a:t>
                      </a:r>
                      <a:endParaRPr lang="ru-RU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5606473" y="64655"/>
          <a:ext cx="2382982" cy="6788727"/>
        </p:xfrm>
        <a:graphic>
          <a:graphicData uri="http://schemas.openxmlformats.org/drawingml/2006/table">
            <a:tbl>
              <a:tblPr/>
              <a:tblGrid>
                <a:gridCol w="2382982"/>
              </a:tblGrid>
              <a:tr h="6788727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FF6600"/>
                          </a:solidFill>
                        </a:rPr>
                        <a:t>Кроветворный фактор, переносчик  одноуглеродных  радикалов, участвует  в  синтезе  аминокислот.</a:t>
                      </a:r>
                    </a:p>
                    <a:p>
                      <a:endParaRPr lang="ru-RU" sz="1200" b="0" dirty="0" smtClean="0">
                        <a:solidFill>
                          <a:srgbClr val="FF6600"/>
                        </a:solidFill>
                      </a:endParaRPr>
                    </a:p>
                    <a:p>
                      <a:r>
                        <a:rPr lang="ru-RU" sz="1200" b="0" dirty="0" smtClean="0">
                          <a:solidFill>
                            <a:srgbClr val="FF6600"/>
                          </a:solidFill>
                        </a:rPr>
                        <a:t>Участвует  в  биосинтезе  нуклеиновых  кислот, холина, лецитина. Фактор  кроветворения  и  жирового  обмена</a:t>
                      </a:r>
                    </a:p>
                    <a:p>
                      <a:r>
                        <a:rPr lang="ru-RU" sz="1200" b="0" dirty="0" smtClean="0">
                          <a:solidFill>
                            <a:srgbClr val="FF6600"/>
                          </a:solidFill>
                        </a:rPr>
                        <a:t>Участвует  в  реакциях  </a:t>
                      </a:r>
                      <a:r>
                        <a:rPr lang="ru-RU" sz="1200" b="0" dirty="0" err="1" smtClean="0">
                          <a:solidFill>
                            <a:srgbClr val="FF6600"/>
                          </a:solidFill>
                        </a:rPr>
                        <a:t>карбоксилирования</a:t>
                      </a:r>
                      <a:r>
                        <a:rPr lang="ru-RU" sz="1200" b="0" dirty="0" smtClean="0">
                          <a:solidFill>
                            <a:srgbClr val="FF6600"/>
                          </a:solidFill>
                        </a:rPr>
                        <a:t>, обмена  аминокислот, липидов, углеводов, нуклеиновых  кислот</a:t>
                      </a:r>
                    </a:p>
                    <a:p>
                      <a:endParaRPr lang="ru-RU" sz="1200" b="0" dirty="0" smtClean="0">
                        <a:solidFill>
                          <a:srgbClr val="FF6600"/>
                        </a:solidFill>
                      </a:endParaRPr>
                    </a:p>
                    <a:p>
                      <a:endParaRPr lang="ru-RU" sz="1200" b="0" dirty="0" smtClean="0">
                        <a:solidFill>
                          <a:srgbClr val="FF6600"/>
                        </a:solidFill>
                      </a:endParaRPr>
                    </a:p>
                    <a:p>
                      <a:r>
                        <a:rPr lang="ru-RU" sz="1200" b="0" dirty="0" smtClean="0">
                          <a:solidFill>
                            <a:srgbClr val="FF6600"/>
                          </a:solidFill>
                        </a:rPr>
                        <a:t>Участвует  в  реакциях  </a:t>
                      </a:r>
                      <a:r>
                        <a:rPr lang="ru-RU" sz="1200" b="0" dirty="0" err="1" smtClean="0">
                          <a:solidFill>
                            <a:srgbClr val="FF6600"/>
                          </a:solidFill>
                        </a:rPr>
                        <a:t>биохимическогоацилирования</a:t>
                      </a:r>
                      <a:r>
                        <a:rPr lang="ru-RU" sz="1200" b="0" dirty="0" smtClean="0">
                          <a:solidFill>
                            <a:srgbClr val="FF6600"/>
                          </a:solidFill>
                        </a:rPr>
                        <a:t>, обмена  белков, липидов, углеводов</a:t>
                      </a:r>
                    </a:p>
                    <a:p>
                      <a:endParaRPr lang="ru-RU" sz="1200" b="0" dirty="0" smtClean="0">
                        <a:solidFill>
                          <a:srgbClr val="FF6600"/>
                        </a:solidFill>
                      </a:endParaRPr>
                    </a:p>
                    <a:p>
                      <a:endParaRPr lang="ru-RU" sz="1200" b="0" dirty="0" smtClean="0">
                        <a:solidFill>
                          <a:srgbClr val="FF6600"/>
                        </a:solidFill>
                      </a:endParaRPr>
                    </a:p>
                    <a:p>
                      <a:r>
                        <a:rPr lang="ru-RU" sz="1100" b="0" dirty="0" smtClean="0">
                          <a:solidFill>
                            <a:srgbClr val="FF6600"/>
                          </a:solidFill>
                        </a:rPr>
                        <a:t>участвует  в  деятельности  мембран  клеток. Необходим  для  роста  и  развития  организма, для  функционирования  слизистых  оболочек</a:t>
                      </a:r>
                    </a:p>
                    <a:p>
                      <a:r>
                        <a:rPr lang="ru-RU" sz="1200" b="0" dirty="0" smtClean="0">
                          <a:solidFill>
                            <a:srgbClr val="FF6600"/>
                          </a:solidFill>
                        </a:rPr>
                        <a:t>Регуляция  содержания  кальция  и  фосфора  в  крови, минерализация</a:t>
                      </a:r>
                      <a:r>
                        <a:rPr lang="ru-RU" sz="1200" b="0" baseline="0" dirty="0" smtClean="0">
                          <a:solidFill>
                            <a:srgbClr val="FF6600"/>
                          </a:solidFill>
                        </a:rPr>
                        <a:t>  костей, зубов</a:t>
                      </a:r>
                    </a:p>
                    <a:p>
                      <a:endParaRPr lang="ru-RU" sz="1200" b="0" baseline="0" dirty="0" smtClean="0">
                        <a:solidFill>
                          <a:srgbClr val="FF6600"/>
                        </a:solidFill>
                      </a:endParaRPr>
                    </a:p>
                    <a:p>
                      <a:r>
                        <a:rPr lang="ru-RU" sz="1200" b="0" baseline="0" dirty="0" smtClean="0">
                          <a:solidFill>
                            <a:srgbClr val="FF6600"/>
                          </a:solidFill>
                        </a:rPr>
                        <a:t>Предотвращает  окисление  липидов, влияет  на  синтез  ферментов</a:t>
                      </a:r>
                      <a:endParaRPr lang="ru-RU" sz="1200" b="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1278</Words>
  <Application>Microsoft Office PowerPoint</Application>
  <PresentationFormat>Экран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БИОЛОГИЧЕСКИ  АКТИВНЫЕ  СОЕДИНЕНИЯ. ВИТАМИНЫ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Витамины – это  жизнь!</vt:lpstr>
    </vt:vector>
  </TitlesOfParts>
  <Company>Fresh-Team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БИОЛОГИЧЕСКИ  АКТИВНЫЕ  СОЕДИНЕНИЯ. ВИТАМИНЫ</dc:title>
  <dc:creator>Pasha-Hard</dc:creator>
  <cp:lastModifiedBy>Pasha-Hard</cp:lastModifiedBy>
  <cp:revision>26</cp:revision>
  <dcterms:created xsi:type="dcterms:W3CDTF">2011-04-18T05:54:36Z</dcterms:created>
  <dcterms:modified xsi:type="dcterms:W3CDTF">2013-10-29T18:46:48Z</dcterms:modified>
</cp:coreProperties>
</file>