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6.xml" ContentType="application/vnd.openxmlformats-officedocument.presentationml.tags+xml"/>
  <Override PartName="/ppt/tags/tag7.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4" autoAdjust="0"/>
    <p:restoredTop sz="94709" autoAdjust="0"/>
  </p:normalViewPr>
  <p:slideViewPr>
    <p:cSldViewPr>
      <p:cViewPr>
        <p:scale>
          <a:sx n="73" d="100"/>
          <a:sy n="73" d="100"/>
        </p:scale>
        <p:origin x="-42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49" y="5349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оловок 28"/>
          <p:cNvSpPr>
            <a:spLocks noGrp="1"/>
          </p:cNvSpPr>
          <p:nvPr>
            <p:ph type="ctrTitle"/>
          </p:nvPr>
        </p:nvSpPr>
        <p:spPr>
          <a:xfrm>
            <a:off x="381000" y="4853412"/>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4198039C-BA85-4C00-9C24-D49AECCF54F9}" type="datetimeFigureOut">
              <a:rPr lang="ru-RU" smtClean="0"/>
              <a:pPr/>
              <a:t>18.11.2010</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9FBC6118-F613-431D-BCED-6B094CE0A569}"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198039C-BA85-4C00-9C24-D49AECCF54F9}" type="datetimeFigureOut">
              <a:rPr lang="ru-RU" smtClean="0"/>
              <a:pPr/>
              <a:t>18.11.2010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BC6118-F613-431D-BCED-6B094CE0A56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7"/>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7"/>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198039C-BA85-4C00-9C24-D49AECCF54F9}" type="datetimeFigureOut">
              <a:rPr lang="ru-RU" smtClean="0"/>
              <a:pPr/>
              <a:t>18.11.2010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BC6118-F613-431D-BCED-6B094CE0A569}"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198039C-BA85-4C00-9C24-D49AECCF54F9}" type="datetimeFigureOut">
              <a:rPr lang="ru-RU" smtClean="0"/>
              <a:pPr/>
              <a:t>18.11.2010</a:t>
            </a:fld>
            <a:endParaRPr lang="ru-RU" dirty="0"/>
          </a:p>
        </p:txBody>
      </p:sp>
      <p:sp>
        <p:nvSpPr>
          <p:cNvPr id="19" name="Нижний колонтитул 18"/>
          <p:cNvSpPr>
            <a:spLocks noGrp="1"/>
          </p:cNvSpPr>
          <p:nvPr>
            <p:ph type="ftr" sz="quarter" idx="11"/>
          </p:nvPr>
        </p:nvSpPr>
        <p:spPr>
          <a:xfrm>
            <a:off x="3581400" y="76201"/>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9FBC6118-F613-431D-BCED-6B094CE0A569}"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49" y="3444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4198039C-BA85-4C00-9C24-D49AECCF54F9}" type="datetimeFigureOut">
              <a:rPr lang="ru-RU" smtClean="0"/>
              <a:pPr/>
              <a:t>18.11.2010</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9FBC6118-F613-431D-BCED-6B094CE0A569}" type="slidenum">
              <a:rPr lang="ru-RU" smtClean="0"/>
              <a:pPr/>
              <a:t>‹#›</a:t>
            </a:fld>
            <a:endParaRPr lang="ru-RU" dirty="0"/>
          </a:p>
        </p:txBody>
      </p:sp>
      <p:sp>
        <p:nvSpPr>
          <p:cNvPr id="8" name="Заголовок 7"/>
          <p:cNvSpPr>
            <a:spLocks noGrp="1"/>
          </p:cNvSpPr>
          <p:nvPr>
            <p:ph type="title"/>
          </p:nvPr>
        </p:nvSpPr>
        <p:spPr>
          <a:xfrm>
            <a:off x="180475" y="2947086"/>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4198039C-BA85-4C00-9C24-D49AECCF54F9}" type="datetimeFigureOut">
              <a:rPr lang="ru-RU" smtClean="0"/>
              <a:pPr/>
              <a:t>18.11.2010</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9FBC6118-F613-431D-BCED-6B094CE0A56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1"/>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6"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5" y="1316038"/>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1" y="1316038"/>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4198039C-BA85-4C00-9C24-D49AECCF54F9}" type="datetimeFigureOut">
              <a:rPr lang="ru-RU" smtClean="0"/>
              <a:pPr/>
              <a:t>18.11.2010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9FBC6118-F613-431D-BCED-6B094CE0A569}" type="slidenum">
              <a:rPr lang="ru-RU" smtClean="0"/>
              <a:pPr/>
              <a:t>‹#›</a:t>
            </a:fld>
            <a:endParaRPr lang="ru-RU" dirty="0"/>
          </a:p>
        </p:txBody>
      </p:sp>
      <p:sp>
        <p:nvSpPr>
          <p:cNvPr id="11" name="Прямая соединительная линия 10"/>
          <p:cNvSpPr>
            <a:spLocks noChangeShapeType="1"/>
          </p:cNvSpPr>
          <p:nvPr/>
        </p:nvSpPr>
        <p:spPr bwMode="auto">
          <a:xfrm>
            <a:off x="514349" y="6019801"/>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4198039C-BA85-4C00-9C24-D49AECCF54F9}" type="datetimeFigureOut">
              <a:rPr lang="ru-RU" smtClean="0"/>
              <a:pPr/>
              <a:t>18.11.2010</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FBC6118-F613-431D-BCED-6B094CE0A569}"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198039C-BA85-4C00-9C24-D49AECCF54F9}" type="datetimeFigureOut">
              <a:rPr lang="ru-RU" smtClean="0"/>
              <a:pPr/>
              <a:t>18.11.2010</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FBC6118-F613-431D-BCED-6B094CE0A569}"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49" y="5849118"/>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оловок 11"/>
          <p:cNvSpPr>
            <a:spLocks noGrp="1"/>
          </p:cNvSpPr>
          <p:nvPr>
            <p:ph type="title"/>
          </p:nvPr>
        </p:nvSpPr>
        <p:spPr>
          <a:xfrm>
            <a:off x="457200" y="5486401"/>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1"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198039C-BA85-4C00-9C24-D49AECCF54F9}" type="datetimeFigureOut">
              <a:rPr lang="ru-RU" smtClean="0"/>
              <a:pPr/>
              <a:t>18.11.2010</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FBC6118-F613-431D-BCED-6B094CE0A569}"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4198039C-BA85-4C00-9C24-D49AECCF54F9}" type="datetimeFigureOut">
              <a:rPr lang="ru-RU" smtClean="0"/>
              <a:pPr/>
              <a:t>18.11.2010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9FBC6118-F613-431D-BCED-6B094CE0A569}"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9"/>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1"/>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8039C-BA85-4C00-9C24-D49AECCF54F9}" type="datetimeFigureOut">
              <a:rPr lang="ru-RU" smtClean="0"/>
              <a:pPr/>
              <a:t>18.11.2010</a:t>
            </a:fld>
            <a:endParaRPr lang="ru-RU" dirty="0"/>
          </a:p>
        </p:txBody>
      </p:sp>
      <p:sp>
        <p:nvSpPr>
          <p:cNvPr id="28" name="Нижний колонтитул 27"/>
          <p:cNvSpPr>
            <a:spLocks noGrp="1"/>
          </p:cNvSpPr>
          <p:nvPr>
            <p:ph type="ftr" sz="quarter" idx="3"/>
          </p:nvPr>
        </p:nvSpPr>
        <p:spPr>
          <a:xfrm>
            <a:off x="3124200" y="76201"/>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FBC6118-F613-431D-BCED-6B094CE0A569}"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ая соединительная линия 11"/>
          <p:cNvSpPr>
            <a:spLocks noChangeShapeType="1"/>
          </p:cNvSpPr>
          <p:nvPr/>
        </p:nvSpPr>
        <p:spPr bwMode="auto">
          <a:xfrm>
            <a:off x="514349" y="1057987"/>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57753" y="642918"/>
            <a:ext cx="4071967" cy="4714908"/>
          </a:xfrm>
        </p:spPr>
        <p:txBody>
          <a:bodyPr>
            <a:normAutofit/>
          </a:bodyPr>
          <a:lstStyle/>
          <a:p>
            <a:pPr algn="ctr"/>
            <a:r>
              <a:rPr lang="ru-RU" sz="4000" dirty="0" smtClean="0"/>
              <a:t>НЕОСПОРИМОЕ МАСТЕРСТВО РАИСЫ ВАСИЛЬЕВНЫ Белоглазовой</a:t>
            </a:r>
            <a:endParaRPr lang="ru-RU" sz="4000" dirty="0"/>
          </a:p>
        </p:txBody>
      </p:sp>
      <p:pic>
        <p:nvPicPr>
          <p:cNvPr id="1026" name="Picture 2" descr="C:\Documents and Settings\Администратор\Рабочий стол\$1!pk(~)0t0180.jpg"/>
          <p:cNvPicPr>
            <a:picLocks noChangeAspect="1" noChangeArrowheads="1"/>
          </p:cNvPicPr>
          <p:nvPr/>
        </p:nvPicPr>
        <p:blipFill>
          <a:blip r:embed="rId3" cstate="print">
            <a:lum contrast="10000"/>
          </a:blip>
          <a:srcRect/>
          <a:stretch>
            <a:fillRect/>
          </a:stretch>
        </p:blipFill>
        <p:spPr bwMode="auto">
          <a:xfrm>
            <a:off x="285721" y="714357"/>
            <a:ext cx="4395817" cy="5857916"/>
          </a:xfrm>
          <a:prstGeom prst="rect">
            <a:avLst/>
          </a:prstGeom>
          <a:noFill/>
        </p:spPr>
      </p:pic>
    </p:spTree>
    <p:custDataLst>
      <p:tags r:id="rId1"/>
    </p:custDataLst>
  </p:cSld>
  <p:clrMapOvr>
    <a:masterClrMapping/>
  </p:clrMapOvr>
  <p:transition advTm="64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ru-RU" dirty="0" smtClean="0"/>
              <a:t>Детские годы Белоглазовой Р.В.</a:t>
            </a:r>
            <a:endParaRPr lang="ru-RU" dirty="0"/>
          </a:p>
        </p:txBody>
      </p:sp>
      <p:sp>
        <p:nvSpPr>
          <p:cNvPr id="3" name="Содержимое 2"/>
          <p:cNvSpPr>
            <a:spLocks noGrp="1"/>
          </p:cNvSpPr>
          <p:nvPr>
            <p:ph idx="1"/>
          </p:nvPr>
        </p:nvSpPr>
        <p:spPr>
          <a:xfrm>
            <a:off x="2571736" y="1142984"/>
            <a:ext cx="6115064" cy="5572164"/>
          </a:xfrm>
        </p:spPr>
        <p:txBody>
          <a:bodyPr>
            <a:normAutofit fontScale="92500" lnSpcReduction="20000"/>
          </a:bodyPr>
          <a:lstStyle/>
          <a:p>
            <a:r>
              <a:rPr lang="ru-RU" sz="2800" dirty="0" smtClean="0"/>
              <a:t>Раиса Васильевна родилась в 1928г. в г. Улан-Удэ в семье машиниста-железнодорожника. Родители с детских лет воспитывали в ней твёрдость воли, уважение к труду, любовь к Родине. Когда её, 9-летнюю девочку, только что окончившую 1-ый класс, приковывает к кровати тяжёлая болезнь, она не сдаётся</a:t>
            </a:r>
            <a:r>
              <a:rPr lang="ru-RU" sz="2800" dirty="0"/>
              <a:t>:</a:t>
            </a:r>
            <a:r>
              <a:rPr lang="ru-RU" sz="2800" dirty="0" smtClean="0"/>
              <a:t> благодаря родным, друзьям, соседям и учителям, окружающим её заботой и вниманием, получает среднее образование, затем в 1951 г. заканчивает 4-годичные центральные курсы иностранных языков заочного обучения. К этим годам относится начало её литературной деятельности.</a:t>
            </a:r>
            <a:endParaRPr lang="ru-RU" sz="2800" dirty="0"/>
          </a:p>
        </p:txBody>
      </p:sp>
    </p:spTree>
    <p:custDataLst>
      <p:tags r:id="rId1"/>
    </p:custDataLst>
  </p:cSld>
  <p:clrMapOvr>
    <a:masterClrMapping/>
  </p:clrMapOvr>
  <p:transition advTm="395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5"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5"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86445" y="2071678"/>
            <a:ext cx="3357555" cy="1285860"/>
          </a:xfrm>
        </p:spPr>
        <p:txBody>
          <a:bodyPr>
            <a:noAutofit/>
          </a:bodyPr>
          <a:lstStyle/>
          <a:p>
            <a:r>
              <a:rPr lang="ru-RU" sz="3200" dirty="0" smtClean="0"/>
              <a:t>ТВОРЧЕСТВО писательницы </a:t>
            </a:r>
            <a:endParaRPr lang="ru-RU" sz="3200" dirty="0"/>
          </a:p>
        </p:txBody>
      </p:sp>
      <p:sp>
        <p:nvSpPr>
          <p:cNvPr id="3" name="Содержимое 2"/>
          <p:cNvSpPr>
            <a:spLocks noGrp="1"/>
          </p:cNvSpPr>
          <p:nvPr>
            <p:ph sz="half" idx="1"/>
          </p:nvPr>
        </p:nvSpPr>
        <p:spPr>
          <a:xfrm>
            <a:off x="1" y="285728"/>
            <a:ext cx="5857916" cy="6370660"/>
          </a:xfrm>
        </p:spPr>
        <p:txBody>
          <a:bodyPr>
            <a:normAutofit/>
          </a:bodyPr>
          <a:lstStyle/>
          <a:p>
            <a:r>
              <a:rPr lang="ru-RU" sz="2800" dirty="0" smtClean="0"/>
              <a:t>В 1927 г. Р.В. Белоглазова принята в члены союза писателей СССР. В этом же году она вступила в ряды КПСС. </a:t>
            </a:r>
          </a:p>
          <a:p>
            <a:r>
              <a:rPr lang="ru-RU" sz="2800" dirty="0" smtClean="0"/>
              <a:t>В начале своего писательского пути Раиса Васильевна получила благословение от И.И. Молчанова-Сибирского, Т.М. Маркова, а Всеволодом Ивановым была рекомендована на заочное отделение Литературного института им. А.М. Горького. Институт закончила в 1963г.</a:t>
            </a:r>
          </a:p>
        </p:txBody>
      </p:sp>
    </p:spTree>
    <p:custDataLst>
      <p:tags r:id="rId1"/>
    </p:custDataLst>
  </p:cSld>
  <p:clrMapOvr>
    <a:masterClrMapping/>
  </p:clrMapOvr>
  <p:transition advTm="267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857621" y="0"/>
            <a:ext cx="5286380" cy="6643710"/>
          </a:xfrm>
        </p:spPr>
        <p:txBody>
          <a:bodyPr>
            <a:noAutofit/>
          </a:bodyPr>
          <a:lstStyle/>
          <a:p>
            <a:r>
              <a:rPr lang="ru-RU" sz="2200" dirty="0" smtClean="0"/>
              <a:t>Р.В.Белоглазова – автор романов «Наши соседи» (1955г.), «Черёмуховый цвет» (1971г.), повестей «Целеустремлённость» (Иркутск, 1953г.), «Незаконченная рукопись» (1958г.), «Первая четверть» (1962г.), «Ритка» (1978г.), сборник рассказов «Ветка багульника» (1960г.), «Праздничным вечером» (1965г.), «Борька и другие» (1965г.), «Дождливый ноябрь» (1969г.), выпущенными Бурятским книжным издательством. Ею переведён сборник бурятских сказок «Семьдесят небылиц» (1969г.).В 1967г. на сцене Бурятского кукольного театра осуществлена постановка пьесы Р. Белоглазовой «Иван-Царевич и серый волк» по А. Толстому.</a:t>
            </a:r>
            <a:endParaRPr lang="ru-RU" sz="2200" dirty="0"/>
          </a:p>
        </p:txBody>
      </p:sp>
      <p:pic>
        <p:nvPicPr>
          <p:cNvPr id="1026" name="Picture 2" descr="C:\Documents and Settings\Администратор\Рабочий стол\$1!pk(~)0t0201.jpg"/>
          <p:cNvPicPr>
            <a:picLocks noChangeAspect="1" noChangeArrowheads="1"/>
          </p:cNvPicPr>
          <p:nvPr/>
        </p:nvPicPr>
        <p:blipFill>
          <a:blip r:embed="rId3" cstate="print">
            <a:lum contrast="30000"/>
          </a:blip>
          <a:srcRect/>
          <a:stretch>
            <a:fillRect/>
          </a:stretch>
        </p:blipFill>
        <p:spPr bwMode="auto">
          <a:xfrm>
            <a:off x="214282" y="642919"/>
            <a:ext cx="3786215" cy="5264165"/>
          </a:xfrm>
          <a:prstGeom prst="rect">
            <a:avLst/>
          </a:prstGeom>
          <a:noFill/>
        </p:spPr>
      </p:pic>
    </p:spTree>
    <p:custDataLst>
      <p:tags r:id="rId1"/>
    </p:custDataLst>
  </p:cSld>
  <p:clrMapOvr>
    <a:masterClrMapping/>
  </p:clrMapOvr>
  <p:transition advTm="542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style.rotation</p:attrName>
                                        </p:attrNameLst>
                                      </p:cBhvr>
                                      <p:tavLst>
                                        <p:tav tm="0">
                                          <p:val>
                                            <p:fltVal val="720"/>
                                          </p:val>
                                        </p:tav>
                                        <p:tav tm="100000">
                                          <p:val>
                                            <p:fltVal val="0"/>
                                          </p:val>
                                        </p:tav>
                                      </p:tavLst>
                                    </p:anim>
                                    <p:anim calcmode="lin" valueType="num">
                                      <p:cBhvr>
                                        <p:cTn id="9" dur="2000" fill="hold"/>
                                        <p:tgtEl>
                                          <p:spTgt spid="1026"/>
                                        </p:tgtEl>
                                        <p:attrNameLst>
                                          <p:attrName>ppt_h</p:attrName>
                                        </p:attrNameLst>
                                      </p:cBhvr>
                                      <p:tavLst>
                                        <p:tav tm="0">
                                          <p:val>
                                            <p:fltVal val="0"/>
                                          </p:val>
                                        </p:tav>
                                        <p:tav tm="100000">
                                          <p:val>
                                            <p:strVal val="#ppt_h"/>
                                          </p:val>
                                        </p:tav>
                                      </p:tavLst>
                                    </p:anim>
                                    <p:anim calcmode="lin" valueType="num">
                                      <p:cBhvr>
                                        <p:cTn id="10" dur="2000" fill="hold"/>
                                        <p:tgtEl>
                                          <p:spTgt spid="102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1"/>
            <a:ext cx="8686800" cy="714380"/>
          </a:xfrm>
        </p:spPr>
        <p:txBody>
          <a:bodyPr/>
          <a:lstStyle/>
          <a:p>
            <a:endParaRPr lang="ru-RU" dirty="0"/>
          </a:p>
        </p:txBody>
      </p:sp>
      <p:sp>
        <p:nvSpPr>
          <p:cNvPr id="3" name="Содержимое 2"/>
          <p:cNvSpPr>
            <a:spLocks noGrp="1"/>
          </p:cNvSpPr>
          <p:nvPr>
            <p:ph sz="half" idx="1"/>
          </p:nvPr>
        </p:nvSpPr>
        <p:spPr>
          <a:xfrm>
            <a:off x="2786051" y="928671"/>
            <a:ext cx="6143668" cy="5429288"/>
          </a:xfrm>
        </p:spPr>
        <p:txBody>
          <a:bodyPr>
            <a:noAutofit/>
          </a:bodyPr>
          <a:lstStyle/>
          <a:p>
            <a:r>
              <a:rPr lang="ru-RU" sz="1800" dirty="0" smtClean="0"/>
              <a:t>Осмысливая</a:t>
            </a:r>
            <a:r>
              <a:rPr lang="en-US" sz="1800" dirty="0" smtClean="0"/>
              <a:t> </a:t>
            </a:r>
            <a:r>
              <a:rPr lang="ru-RU" sz="1800" dirty="0" smtClean="0"/>
              <a:t>под этим углом зрения новые рассказы Раисы Васильевны Белоглазовой, собранные в книге «Рождество с дождём» (Бурятское книжное издательство, 1998г.), её творческую и жизненную биографию, понимаешь, как много она сумела не только пережить, вместить в своё сердце, но и сделать, написать. Прагматичный 20 век, ровесницей которого являлась Раиса Белоглазова, не убил в мужественной исследовательнице  ни любви к жизни, ни внимания к человеку – носителю самых высоких и самых низких начал матери-природы. Напротив, художнический взгляд писательницы стал ещё более пристальным, а оценки, выносимые ею окружающему,- строже и справедливее. Каким жизнелюбием и верностью юношеским идеалам надо обладать, чтобы через всю жизнь пронести каторжный крест писательского призвания, не разуверится в государстве и людях, не отчаяться и не бросить писательское дело в глухом раздражении на всё и вся!</a:t>
            </a:r>
            <a:endParaRPr lang="ru-RU" sz="1800" dirty="0"/>
          </a:p>
        </p:txBody>
      </p:sp>
      <p:pic>
        <p:nvPicPr>
          <p:cNvPr id="4" name="Picture 2" descr="C:\Documents and Settings\Администратор\Рабочий стол\$1!pk(~)0t0173.jpg"/>
          <p:cNvPicPr>
            <a:picLocks noChangeAspect="1" noChangeArrowheads="1"/>
          </p:cNvPicPr>
          <p:nvPr/>
        </p:nvPicPr>
        <p:blipFill>
          <a:blip r:embed="rId3" cstate="print">
            <a:lum bright="-10000" contrast="30000"/>
          </a:blip>
          <a:srcRect/>
          <a:stretch>
            <a:fillRect/>
          </a:stretch>
        </p:blipFill>
        <p:spPr bwMode="auto">
          <a:xfrm>
            <a:off x="214281" y="1571613"/>
            <a:ext cx="2786083" cy="4143404"/>
          </a:xfrm>
          <a:prstGeom prst="rect">
            <a:avLst/>
          </a:prstGeom>
          <a:noFill/>
        </p:spPr>
      </p:pic>
    </p:spTree>
    <p:custDataLst>
      <p:tags r:id="rId1"/>
    </p:custDataLst>
  </p:cSld>
  <p:clrMapOvr>
    <a:masterClrMapping/>
  </p:clrMapOvr>
  <p:transition advTm="586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lumMod val="75000"/>
              </a:schemeClr>
            </a:solidFill>
            <a:prstDash val="lgDash"/>
          </a:ln>
          <a:scene3d>
            <a:camera prst="orthographicFront"/>
            <a:lightRig rig="brightRoom" dir="t"/>
          </a:scene3d>
          <a:sp3d extrusionH="76200" contourW="12700" prstMaterial="dkEdge">
            <a:extrusionClr>
              <a:schemeClr val="accent1"/>
            </a:extrusionClr>
            <a:contourClr>
              <a:schemeClr val="accent1"/>
            </a:contourClr>
          </a:sp3d>
        </p:spPr>
        <p:txBody>
          <a:bodyPr>
            <a:normAutofit/>
          </a:bodyPr>
          <a:lstStyle/>
          <a:p>
            <a:r>
              <a:rPr lang="ru-RU" dirty="0" smtClean="0"/>
              <a:t>Награждения Раисы Васильевны</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Р.В. Белоглазова жила заботами сегодняшнего дня. Часто выступала в периодической печати, по радио и телевидению, встречалась с читателями на предприятиях, учебных заведениях республики. Её выступления всегда отличались актуальностью, гражданственной и идейной направленностью.</a:t>
            </a:r>
          </a:p>
          <a:p>
            <a:r>
              <a:rPr lang="ru-RU" dirty="0" smtClean="0"/>
              <a:t>За роман «Черёмуховый цвет» писательница была удостоена Республиканской литературной премии Бурятской АССР (1972г.).</a:t>
            </a:r>
          </a:p>
          <a:p>
            <a:r>
              <a:rPr lang="ru-RU" dirty="0" smtClean="0"/>
              <a:t>Р.В. Белоглазова была награждена орденом «Знак Почёта», почётными грамотами Президиума Верховного Совета РСФСР и Бурятской АССР, медалью «За доблестный труд» в ознаменование 100-летию со дня рождения В.И. Ленина. Ей присвоено почётное звание «Заслуженный работник культуры Бурятской АССР».</a:t>
            </a:r>
          </a:p>
          <a:p>
            <a:endParaRPr lang="ru-RU" dirty="0" smtClean="0"/>
          </a:p>
          <a:p>
            <a:endParaRPr lang="ru-RU" dirty="0"/>
          </a:p>
        </p:txBody>
      </p:sp>
    </p:spTree>
    <p:custDataLst>
      <p:tags r:id="rId1"/>
    </p:custDataLst>
  </p:cSld>
  <p:clrMapOvr>
    <a:masterClrMapping/>
  </p:clrMapOvr>
  <p:transition advTm="57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71480"/>
            <a:ext cx="4500595" cy="6286520"/>
          </a:xfrm>
        </p:spPr>
        <p:txBody>
          <a:bodyPr>
            <a:normAutofit fontScale="70000" lnSpcReduction="20000"/>
          </a:bodyPr>
          <a:lstStyle/>
          <a:p>
            <a:r>
              <a:rPr lang="ru-RU" dirty="0" smtClean="0"/>
              <a:t>Мы, её читатели, расстались с ней недавно, в 2001 году.</a:t>
            </a:r>
          </a:p>
          <a:p>
            <a:r>
              <a:rPr lang="ru-RU" dirty="0" smtClean="0"/>
              <a:t>Остались её книги, на которых воспитывались наши мамы, папы, дедушки, бабушки. По их рассказам, они запоем зачитывались рассказами, романами Раисы Белоглазовой, книги её шли нарасхват, никогда не залеживались на полках магазинов, в школах проводились бурные дискуссии, спорили о героях книг, обсуждались поставленные писателем проблемы.</a:t>
            </a:r>
          </a:p>
          <a:p>
            <a:r>
              <a:rPr lang="ru-RU" dirty="0" smtClean="0"/>
              <a:t>Среди наших горожан нет сегодня Раисы Белоглазовой, но остались её книги, умные, добрые, захватывающие за душу читателя, талантливые.  </a:t>
            </a:r>
            <a:endParaRPr lang="ru-RU" dirty="0"/>
          </a:p>
        </p:txBody>
      </p:sp>
      <p:pic>
        <p:nvPicPr>
          <p:cNvPr id="1026" name="Picture 2" descr="H:\$1!pk(~)0t0178.jpg"/>
          <p:cNvPicPr>
            <a:picLocks noChangeAspect="1" noChangeArrowheads="1"/>
          </p:cNvPicPr>
          <p:nvPr/>
        </p:nvPicPr>
        <p:blipFill>
          <a:blip r:embed="rId3" cstate="print"/>
          <a:srcRect/>
          <a:stretch>
            <a:fillRect/>
          </a:stretch>
        </p:blipFill>
        <p:spPr bwMode="auto">
          <a:xfrm>
            <a:off x="4929190" y="1142985"/>
            <a:ext cx="3055943" cy="4406909"/>
          </a:xfrm>
          <a:prstGeom prst="rect">
            <a:avLst/>
          </a:prstGeom>
          <a:noFill/>
        </p:spPr>
      </p:pic>
    </p:spTree>
    <p:custDataLst>
      <p:tags r:id="rId1"/>
    </p:custDataLst>
  </p:cSld>
  <p:clrMapOvr>
    <a:masterClrMapping/>
  </p:clrMapOvr>
  <p:transition advTm="4118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1|0.6"/>
</p:tagLst>
</file>

<file path=ppt/tags/tag4.xml><?xml version="1.0" encoding="utf-8"?>
<p:tagLst xmlns:a="http://schemas.openxmlformats.org/drawingml/2006/main" xmlns:r="http://schemas.openxmlformats.org/officeDocument/2006/relationships" xmlns:p="http://schemas.openxmlformats.org/presentationml/2006/main">
  <p:tag name="TIMING" val="|1.5|0.7"/>
</p:tagLst>
</file>

<file path=ppt/tags/tag5.xml><?xml version="1.0" encoding="utf-8"?>
<p:tagLst xmlns:a="http://schemas.openxmlformats.org/drawingml/2006/main" xmlns:r="http://schemas.openxmlformats.org/officeDocument/2006/relationships" xmlns:p="http://schemas.openxmlformats.org/presentationml/2006/main">
  <p:tag name="TIMING" val="|0.5|1"/>
</p:tagLst>
</file>

<file path=ppt/tags/tag6.xml><?xml version="1.0" encoding="utf-8"?>
<p:tagLst xmlns:a="http://schemas.openxmlformats.org/drawingml/2006/main" xmlns:r="http://schemas.openxmlformats.org/officeDocument/2006/relationships" xmlns:p="http://schemas.openxmlformats.org/presentationml/2006/main">
  <p:tag name="TIMING" val="|0.8"/>
</p:tagLst>
</file>

<file path=ppt/tags/tag7.xml><?xml version="1.0" encoding="utf-8"?>
<p:tagLst xmlns:a="http://schemas.openxmlformats.org/drawingml/2006/main" xmlns:r="http://schemas.openxmlformats.org/officeDocument/2006/relationships" xmlns:p="http://schemas.openxmlformats.org/presentationml/2006/main">
  <p:tag name="TIMING" val="|0.5|0.7|0.4"/>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294</TotalTime>
  <Words>642</Words>
  <Application>Microsoft Office PowerPoint</Application>
  <PresentationFormat>Экран (4:3)</PresentationFormat>
  <Paragraphs>15</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Трек</vt:lpstr>
      <vt:lpstr>НЕОСПОРИМОЕ МАСТЕРСТВО РАИСЫ ВАСИЛЬЕВНЫ Белоглазовой</vt:lpstr>
      <vt:lpstr>Детские годы Белоглазовой Р.В.</vt:lpstr>
      <vt:lpstr>ТВОРЧЕСТВО писательницы </vt:lpstr>
      <vt:lpstr>Слайд 4</vt:lpstr>
      <vt:lpstr>Слайд 5</vt:lpstr>
      <vt:lpstr>Награждения Раисы Васильевны</vt:lpstr>
      <vt:lpstr>Слайд 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Марита</dc:creator>
  <cp:lastModifiedBy>Школа№26</cp:lastModifiedBy>
  <cp:revision>53</cp:revision>
  <dcterms:created xsi:type="dcterms:W3CDTF">2010-11-17T11:10:40Z</dcterms:created>
  <dcterms:modified xsi:type="dcterms:W3CDTF">2010-11-18T04:35:48Z</dcterms:modified>
</cp:coreProperties>
</file>