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5" r:id="rId11"/>
    <p:sldId id="284" r:id="rId12"/>
    <p:sldId id="276" r:id="rId13"/>
    <p:sldId id="285" r:id="rId14"/>
    <p:sldId id="277" r:id="rId15"/>
    <p:sldId id="278" r:id="rId16"/>
    <p:sldId id="265" r:id="rId17"/>
    <p:sldId id="266" r:id="rId18"/>
    <p:sldId id="267" r:id="rId19"/>
    <p:sldId id="268" r:id="rId20"/>
    <p:sldId id="269" r:id="rId21"/>
    <p:sldId id="280" r:id="rId22"/>
    <p:sldId id="281" r:id="rId23"/>
    <p:sldId id="270" r:id="rId24"/>
    <p:sldId id="271" r:id="rId25"/>
    <p:sldId id="279" r:id="rId26"/>
    <p:sldId id="282" r:id="rId27"/>
    <p:sldId id="272" r:id="rId28"/>
    <p:sldId id="283" r:id="rId29"/>
    <p:sldId id="27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5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5-7 кл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67</c:v>
                </c:pt>
                <c:pt idx="1">
                  <c:v>56</c:v>
                </c:pt>
                <c:pt idx="2">
                  <c:v>56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8-10 кл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50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</c:strCache>
            </c:strRef>
          </c:tx>
          <c:cat>
            <c:strRef>
              <c:f>Лист1!$A$2:$A$5</c:f>
              <c:strCache>
                <c:ptCount val="3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axId val="67211648"/>
        <c:axId val="67213184"/>
      </c:barChart>
      <c:catAx>
        <c:axId val="67211648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7213184"/>
        <c:crosses val="autoZero"/>
        <c:auto val="1"/>
        <c:lblAlgn val="ctr"/>
        <c:lblOffset val="100"/>
      </c:catAx>
      <c:valAx>
        <c:axId val="672131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72116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980182922612665"/>
          <c:y val="0.23023512340866698"/>
          <c:w val="0.16702458930236047"/>
          <c:h val="0.53952924297650195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ср. балл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2010-11</c:v>
                </c:pt>
                <c:pt idx="1">
                  <c:v>2011-12</c:v>
                </c:pt>
                <c:pt idx="2">
                  <c:v>2012-13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40.5</c:v>
                </c:pt>
                <c:pt idx="1">
                  <c:v>46</c:v>
                </c:pt>
                <c:pt idx="2">
                  <c:v>53</c:v>
                </c:pt>
              </c:numCache>
            </c:numRef>
          </c:val>
        </c:ser>
        <c:axId val="69862912"/>
        <c:axId val="69861376"/>
      </c:barChart>
      <c:valAx>
        <c:axId val="69861376"/>
        <c:scaling>
          <c:orientation val="minMax"/>
        </c:scaling>
        <c:axPos val="l"/>
        <c:majorGridlines/>
        <c:numFmt formatCode="General" sourceLinked="1"/>
        <c:tickLblPos val="nextTo"/>
        <c:crossAx val="69862912"/>
        <c:crosses val="autoZero"/>
        <c:crossBetween val="between"/>
      </c:valAx>
      <c:catAx>
        <c:axId val="69862912"/>
        <c:scaling>
          <c:orientation val="minMax"/>
        </c:scaling>
        <c:axPos val="b"/>
        <c:tickLblPos val="nextTo"/>
        <c:crossAx val="69861376"/>
        <c:crosses val="autoZero"/>
        <c:auto val="1"/>
        <c:lblAlgn val="ctr"/>
        <c:lblOffset val="100"/>
      </c:cat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5-7 кл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2010-2011 г</c:v>
                </c:pt>
                <c:pt idx="1">
                  <c:v>2011-2012 г</c:v>
                </c:pt>
                <c:pt idx="2">
                  <c:v>2012-2013 г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77</c:v>
                </c:pt>
                <c:pt idx="1">
                  <c:v>67</c:v>
                </c:pt>
                <c:pt idx="2">
                  <c:v>78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8-10 кл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2010-2011 г</c:v>
                </c:pt>
                <c:pt idx="1">
                  <c:v>2011-2012 г</c:v>
                </c:pt>
                <c:pt idx="2">
                  <c:v>2012-2013 г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67</c:v>
                </c:pt>
                <c:pt idx="1">
                  <c:v>50</c:v>
                </c:pt>
                <c:pt idx="2">
                  <c:v>75</c:v>
                </c:pt>
              </c:numCache>
            </c:numRef>
          </c:val>
        </c:ser>
        <c:shape val="box"/>
        <c:axId val="70260608"/>
        <c:axId val="70262144"/>
        <c:axId val="0"/>
      </c:bar3DChart>
      <c:catAx>
        <c:axId val="70260608"/>
        <c:scaling>
          <c:orientation val="minMax"/>
        </c:scaling>
        <c:axPos val="b"/>
        <c:tickLblPos val="nextTo"/>
        <c:crossAx val="70262144"/>
        <c:crosses val="autoZero"/>
        <c:auto val="1"/>
        <c:lblAlgn val="ctr"/>
        <c:lblOffset val="100"/>
      </c:catAx>
      <c:valAx>
        <c:axId val="70262144"/>
        <c:scaling>
          <c:orientation val="minMax"/>
        </c:scaling>
        <c:axPos val="l"/>
        <c:majorGridlines/>
        <c:numFmt formatCode="General" sourceLinked="1"/>
        <c:tickLblPos val="nextTo"/>
        <c:crossAx val="7026060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>
        <c:manualLayout>
          <c:layoutTarget val="inner"/>
          <c:xMode val="edge"/>
          <c:yMode val="edge"/>
          <c:x val="0.11772387252474653"/>
          <c:y val="0.18146637073632288"/>
          <c:w val="0.61436524381156588"/>
          <c:h val="0.5896275186892197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ср.балл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72</c:v>
                </c:pt>
                <c:pt idx="1">
                  <c:v>58.5</c:v>
                </c:pt>
                <c:pt idx="2">
                  <c:v>76.5</c:v>
                </c:pt>
              </c:numCache>
            </c:numRef>
          </c:val>
        </c:ser>
        <c:axId val="68401792"/>
        <c:axId val="69875968"/>
      </c:barChart>
      <c:catAx>
        <c:axId val="68401792"/>
        <c:scaling>
          <c:orientation val="minMax"/>
        </c:scaling>
        <c:axPos val="b"/>
        <c:numFmt formatCode="General" sourceLinked="1"/>
        <c:tickLblPos val="nextTo"/>
        <c:crossAx val="69875968"/>
        <c:crosses val="autoZero"/>
        <c:auto val="1"/>
        <c:lblAlgn val="ctr"/>
        <c:lblOffset val="100"/>
      </c:catAx>
      <c:valAx>
        <c:axId val="69875968"/>
        <c:scaling>
          <c:orientation val="minMax"/>
        </c:scaling>
        <c:axPos val="l"/>
        <c:numFmt formatCode="General" sourceLinked="1"/>
        <c:tickLblPos val="nextTo"/>
        <c:crossAx val="6840179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5 класс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в к</c:v>
                </c:pt>
                <c:pt idx="1">
                  <c:v>п к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66</c:v>
                </c:pt>
                <c:pt idx="1">
                  <c:v>75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7 класс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в к</c:v>
                </c:pt>
                <c:pt idx="1">
                  <c:v>п к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62.5</c:v>
                </c:pt>
                <c:pt idx="1">
                  <c:v>44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10 класс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в к</c:v>
                </c:pt>
                <c:pt idx="1">
                  <c:v>п к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</c:ser>
        <c:axId val="70417792"/>
        <c:axId val="70427776"/>
      </c:barChart>
      <c:catAx>
        <c:axId val="70417792"/>
        <c:scaling>
          <c:orientation val="minMax"/>
        </c:scaling>
        <c:axPos val="b"/>
        <c:tickLblPos val="nextTo"/>
        <c:crossAx val="70427776"/>
        <c:crosses val="autoZero"/>
        <c:auto val="1"/>
        <c:lblAlgn val="ctr"/>
        <c:lblOffset val="100"/>
      </c:catAx>
      <c:valAx>
        <c:axId val="70427776"/>
        <c:scaling>
          <c:orientation val="minMax"/>
        </c:scaling>
        <c:axPos val="l"/>
        <c:majorGridlines/>
        <c:numFmt formatCode="General" sourceLinked="1"/>
        <c:tickLblPos val="nextTo"/>
        <c:crossAx val="7041779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5 класс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в к</c:v>
                </c:pt>
                <c:pt idx="1">
                  <c:v>п к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50</c:v>
                </c:pt>
                <c:pt idx="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7 класс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в к</c:v>
                </c:pt>
                <c:pt idx="1">
                  <c:v>п к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62</c:v>
                </c:pt>
                <c:pt idx="1">
                  <c:v>44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10 класс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в к</c:v>
                </c:pt>
                <c:pt idx="1">
                  <c:v>п к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shape val="cone"/>
        <c:axId val="71057792"/>
        <c:axId val="71059328"/>
        <c:axId val="68389056"/>
      </c:bar3DChart>
      <c:catAx>
        <c:axId val="71057792"/>
        <c:scaling>
          <c:orientation val="minMax"/>
        </c:scaling>
        <c:axPos val="b"/>
        <c:tickLblPos val="nextTo"/>
        <c:crossAx val="71059328"/>
        <c:crosses val="autoZero"/>
        <c:auto val="1"/>
        <c:lblAlgn val="ctr"/>
        <c:lblOffset val="100"/>
      </c:catAx>
      <c:valAx>
        <c:axId val="71059328"/>
        <c:scaling>
          <c:orientation val="minMax"/>
        </c:scaling>
        <c:axPos val="l"/>
        <c:majorGridlines/>
        <c:numFmt formatCode="General" sourceLinked="1"/>
        <c:tickLblPos val="nextTo"/>
        <c:crossAx val="71057792"/>
        <c:crosses val="autoZero"/>
        <c:crossBetween val="between"/>
      </c:valAx>
      <c:serAx>
        <c:axId val="68389056"/>
        <c:scaling>
          <c:orientation val="minMax"/>
        </c:scaling>
        <c:axPos val="b"/>
        <c:tickLblPos val="nextTo"/>
        <c:crossAx val="71059328"/>
        <c:crosses val="autoZero"/>
      </c:ser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AFCC-927F-4C32-96D2-795930DFBACC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C03F-CB32-4C80-9D0F-EF60BF76A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AFCC-927F-4C32-96D2-795930DFBACC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C03F-CB32-4C80-9D0F-EF60BF76A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AFCC-927F-4C32-96D2-795930DFBACC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C03F-CB32-4C80-9D0F-EF60BF76A3D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AFCC-927F-4C32-96D2-795930DFBACC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C03F-CB32-4C80-9D0F-EF60BF76A3D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AFCC-927F-4C32-96D2-795930DFBACC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C03F-CB32-4C80-9D0F-EF60BF76A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AFCC-927F-4C32-96D2-795930DFBACC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C03F-CB32-4C80-9D0F-EF60BF76A3D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AFCC-927F-4C32-96D2-795930DFBACC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C03F-CB32-4C80-9D0F-EF60BF76A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AFCC-927F-4C32-96D2-795930DFBACC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C03F-CB32-4C80-9D0F-EF60BF76A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AFCC-927F-4C32-96D2-795930DFBACC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C03F-CB32-4C80-9D0F-EF60BF76A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AFCC-927F-4C32-96D2-795930DFBACC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C03F-CB32-4C80-9D0F-EF60BF76A3D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AFCC-927F-4C32-96D2-795930DFBACC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C03F-CB32-4C80-9D0F-EF60BF76A3D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CE2AFCC-927F-4C32-96D2-795930DFBACC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35BC03F-CB32-4C80-9D0F-EF60BF76A3D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817525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Филиал МБОУ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Ржаксинской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СОШ №2 в д.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Волхонщина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Ржаксинского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района Тамбовской области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268760"/>
            <a:ext cx="6400800" cy="4464496"/>
          </a:xfrm>
        </p:spPr>
        <p:txBody>
          <a:bodyPr/>
          <a:lstStyle/>
          <a:p>
            <a:r>
              <a:rPr lang="ru-RU" dirty="0" smtClean="0"/>
              <a:t>ПОРТФОЛИО</a:t>
            </a:r>
          </a:p>
          <a:p>
            <a:r>
              <a:rPr lang="ru-RU" dirty="0" smtClean="0"/>
              <a:t>Учителя русского языка и литературы</a:t>
            </a:r>
          </a:p>
          <a:p>
            <a:r>
              <a:rPr lang="ru-RU" dirty="0" smtClean="0"/>
              <a:t>Осиповой Марии Юрьевны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643182"/>
            <a:ext cx="4897495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843598789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Качество 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обученности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 русскому языку за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последние три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года (2012-2013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результаты  1триместра,  полугодия)</a:t>
            </a:r>
          </a:p>
          <a:p>
            <a:pPr marL="0" indent="0" algn="ctr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19256" cy="1074448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Раздел 2.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Результаты педагогической деятельности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93565704"/>
              </p:ext>
            </p:extLst>
          </p:nvPr>
        </p:nvGraphicFramePr>
        <p:xfrm>
          <a:off x="1331640" y="2204864"/>
          <a:ext cx="6336703" cy="2212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5"/>
                <a:gridCol w="792088"/>
                <a:gridCol w="792088"/>
                <a:gridCol w="792088"/>
                <a:gridCol w="792088"/>
                <a:gridCol w="792088"/>
                <a:gridCol w="792088"/>
              </a:tblGrid>
              <a:tr h="666455">
                <a:tc rowSpan="2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2010-2011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2011-2012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2012-2013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808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 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 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 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287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5-7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67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612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8-10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612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Средний балл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40,5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2165258853"/>
              </p:ext>
            </p:extLst>
          </p:nvPr>
        </p:nvGraphicFramePr>
        <p:xfrm>
          <a:off x="1475656" y="4509120"/>
          <a:ext cx="5784304" cy="1959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2118891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pPr marL="0" lvl="0" indent="0" algn="ctr">
              <a:buClr>
                <a:srgbClr val="31B6FD"/>
              </a:buClr>
              <a:buNone/>
            </a:pPr>
            <a:r>
              <a:rPr lang="ru-RU" sz="18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Качество </a:t>
            </a:r>
            <a:r>
              <a:rPr lang="ru-RU" sz="18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знаний по </a:t>
            </a:r>
            <a:r>
              <a:rPr lang="ru-RU" sz="18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русскому языку за последние три года (2012-2013 </a:t>
            </a:r>
            <a:r>
              <a:rPr lang="ru-RU" sz="1800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18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 результаты  1триместра,  полугодия</a:t>
            </a:r>
            <a:r>
              <a:rPr lang="ru-RU" sz="18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>
                <a:srgbClr val="31B6FD"/>
              </a:buClr>
              <a:buNone/>
            </a:pPr>
            <a:r>
              <a:rPr lang="ru-RU" sz="18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На данной диаграмме показана положительная  динамика качества знаний по русскому языку на протяжении  последних трех лет .</a:t>
            </a: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Раздел 2.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Результаты педагогической деятельности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536865349"/>
              </p:ext>
            </p:extLst>
          </p:nvPr>
        </p:nvGraphicFramePr>
        <p:xfrm>
          <a:off x="1691680" y="2708920"/>
          <a:ext cx="504056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308493197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7525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Качество и уровень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обученности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литературе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за последние три года (2012-2013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результаты  1триместра,  полугодия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Раздел 2.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Результаты педагогической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деятельности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95318331"/>
              </p:ext>
            </p:extLst>
          </p:nvPr>
        </p:nvGraphicFramePr>
        <p:xfrm>
          <a:off x="1475656" y="2492896"/>
          <a:ext cx="6696744" cy="184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648072"/>
                <a:gridCol w="648072"/>
                <a:gridCol w="864096"/>
                <a:gridCol w="720080"/>
                <a:gridCol w="720080"/>
                <a:gridCol w="1152128"/>
              </a:tblGrid>
              <a:tr h="185420">
                <a:tc rowSpan="2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2010-2011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2011-2012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2012-2013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 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 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5-7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8-10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Средний балл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58,5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76,5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3566567048"/>
              </p:ext>
            </p:extLst>
          </p:nvPr>
        </p:nvGraphicFramePr>
        <p:xfrm>
          <a:off x="1835696" y="4581128"/>
          <a:ext cx="5184576" cy="180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426988802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pPr marL="0" lvl="0" indent="0" algn="ctr">
              <a:buClr>
                <a:srgbClr val="31B6FD"/>
              </a:buClr>
              <a:buNone/>
            </a:pPr>
            <a:r>
              <a:rPr lang="ru-RU" sz="18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Качество </a:t>
            </a:r>
            <a:r>
              <a:rPr lang="ru-RU" sz="18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знаний </a:t>
            </a:r>
            <a:r>
              <a:rPr lang="ru-RU" sz="18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по литературе за последние три года (2012-2013 уч</a:t>
            </a:r>
            <a:r>
              <a:rPr lang="ru-RU" sz="18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 г</a:t>
            </a:r>
            <a:r>
              <a:rPr lang="ru-RU" sz="18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 результаты  1триместра,  полугодия</a:t>
            </a:r>
            <a:r>
              <a:rPr lang="ru-RU" sz="18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>
                <a:srgbClr val="31B6FD"/>
              </a:buClr>
              <a:buNone/>
            </a:pPr>
            <a:r>
              <a:rPr lang="ru-RU" sz="18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На данной диаграмме показана положительная  динамика качества знаний по </a:t>
            </a:r>
            <a:r>
              <a:rPr lang="ru-RU" sz="18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литературе </a:t>
            </a:r>
            <a:r>
              <a:rPr lang="ru-RU" sz="18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на протяжении  последних трех лет .</a:t>
            </a: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Раздел 2.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Результаты педагогической деятельности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3723005994"/>
              </p:ext>
            </p:extLst>
          </p:nvPr>
        </p:nvGraphicFramePr>
        <p:xfrm>
          <a:off x="1835696" y="2492896"/>
          <a:ext cx="4992216" cy="2824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634573760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8965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Результаты вводного и промежуточного контроля  по русскому языку за 2012- 2013 уч. год.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Раздел 2.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Результаты педагогической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деятельности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4962561"/>
              </p:ext>
            </p:extLst>
          </p:nvPr>
        </p:nvGraphicFramePr>
        <p:xfrm>
          <a:off x="1475656" y="2420888"/>
          <a:ext cx="6096000" cy="211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1008112"/>
                <a:gridCol w="1080120"/>
                <a:gridCol w="648072"/>
                <a:gridCol w="936104"/>
                <a:gridCol w="882163"/>
                <a:gridCol w="677333"/>
              </a:tblGrid>
              <a:tr h="185420">
                <a:tc rowSpan="2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Вводный контроль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Промежуточный контроль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 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 б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62,5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3,2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1430789104"/>
              </p:ext>
            </p:extLst>
          </p:nvPr>
        </p:nvGraphicFramePr>
        <p:xfrm>
          <a:off x="1619672" y="4797152"/>
          <a:ext cx="5184576" cy="1916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155226078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rmAutofit/>
          </a:bodyPr>
          <a:lstStyle/>
          <a:p>
            <a:pPr marL="0" lvl="0" indent="0" algn="ctr">
              <a:buClr>
                <a:srgbClr val="31B6FD"/>
              </a:buClr>
              <a:buNone/>
            </a:pPr>
            <a:r>
              <a:rPr lang="ru-RU" sz="18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Результаты вводного и промежуточного контроля  по </a:t>
            </a:r>
            <a:r>
              <a:rPr lang="ru-RU" sz="18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литературе</a:t>
            </a:r>
          </a:p>
          <a:p>
            <a:pPr marL="0" lvl="0" indent="0" algn="ctr">
              <a:buClr>
                <a:srgbClr val="31B6FD"/>
              </a:buClr>
              <a:buNone/>
            </a:pPr>
            <a:r>
              <a:rPr lang="ru-RU" sz="18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за 2012- 2013 уч. год</a:t>
            </a:r>
            <a:r>
              <a:rPr lang="ru-RU" sz="18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Раздел 2.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Результаты педагогической деятельности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49688379"/>
              </p:ext>
            </p:extLst>
          </p:nvPr>
        </p:nvGraphicFramePr>
        <p:xfrm>
          <a:off x="1331640" y="2276872"/>
          <a:ext cx="6096000" cy="211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1080120"/>
                <a:gridCol w="864096"/>
                <a:gridCol w="792088"/>
                <a:gridCol w="936104"/>
                <a:gridCol w="882163"/>
                <a:gridCol w="677333"/>
              </a:tblGrid>
              <a:tr h="185420">
                <a:tc rowSpan="2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Вводный контроль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Промежуточный контроль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 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 б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 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 б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3,4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3371819189"/>
              </p:ext>
            </p:extLst>
          </p:nvPr>
        </p:nvGraphicFramePr>
        <p:xfrm>
          <a:off x="1403648" y="4581128"/>
          <a:ext cx="5928320" cy="203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972394502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700808"/>
            <a:ext cx="7408333" cy="5139811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Результаты единого государственного экзамена по русскому языку от 30.05.2011 г. (за последние три года выпускных 11 классов больше не было)</a:t>
            </a:r>
          </a:p>
          <a:p>
            <a:pPr marL="0" indent="0">
              <a:buNone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Раздел 2.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Результаты педагогической деятельности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 ЕГЭ 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69925784"/>
              </p:ext>
            </p:extLst>
          </p:nvPr>
        </p:nvGraphicFramePr>
        <p:xfrm>
          <a:off x="1331640" y="2929348"/>
          <a:ext cx="6408712" cy="3523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4229"/>
                <a:gridCol w="2064229"/>
                <a:gridCol w="2280254"/>
              </a:tblGrid>
              <a:tr h="1237988">
                <a:tc>
                  <a:txBody>
                    <a:bodyPr/>
                    <a:lstStyle/>
                    <a:p>
                      <a:pPr marL="0" indent="0">
                        <a:tabLst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Минимальное количество баллов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7313" indent="0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обучающихся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Тестовый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балл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4638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 ч.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52- 1ч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64- 1ч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53- 1ч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56- 1ч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87- 1ч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66- 1ч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79- 1ч</a:t>
                      </a:r>
                      <a:b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65465340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Результаты выпускников 9 класса по русскому языку на государственной ( итоговой) аттестации в новой форме от 9.06.2012 г. ( за последние три года выпускных 9 классов больше не было)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Раздел 2.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Результаты педагогической деятельности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 ГИА 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65443836"/>
              </p:ext>
            </p:extLst>
          </p:nvPr>
        </p:nvGraphicFramePr>
        <p:xfrm>
          <a:off x="1187624" y="3573016"/>
          <a:ext cx="6840760" cy="2247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8523"/>
                <a:gridCol w="1561857"/>
                <a:gridCol w="1710190"/>
                <a:gridCol w="1710190"/>
              </a:tblGrid>
              <a:tr h="683910"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</a:p>
                    <a:p>
                      <a:r>
                        <a:rPr lang="ru-RU" dirty="0" smtClean="0"/>
                        <a:t>обучающихся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Тестовый </a:t>
                      </a:r>
                    </a:p>
                    <a:p>
                      <a:r>
                        <a:rPr lang="ru-RU" dirty="0" smtClean="0"/>
                        <a:t>балл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Оценка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 качества</a:t>
                      </a:r>
                    </a:p>
                    <a:p>
                      <a:r>
                        <a:rPr lang="ru-RU" dirty="0" smtClean="0"/>
                        <a:t>знаний</a:t>
                      </a:r>
                      <a:endParaRPr lang="ru-RU" dirty="0"/>
                    </a:p>
                  </a:txBody>
                  <a:tcPr/>
                </a:tc>
              </a:tr>
              <a:tr h="156322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75- 2 ч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87- 1 ч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63- 1 ч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45- 1 ч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59- 1 ч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5- 1 ч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4- 4 ч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3- 1 ч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83 %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68957435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Объект 12"/>
          <p:cNvSpPr>
            <a:spLocks noGrp="1"/>
          </p:cNvSpPr>
          <p:nvPr>
            <p:ph idx="1"/>
          </p:nvPr>
        </p:nvSpPr>
        <p:spPr>
          <a:xfrm>
            <a:off x="899592" y="1916832"/>
            <a:ext cx="7408333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Таблица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Раздел 2.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Результаты педагогической деятельности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(участие в предметных олимпиадах)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77962004"/>
              </p:ext>
            </p:extLst>
          </p:nvPr>
        </p:nvGraphicFramePr>
        <p:xfrm>
          <a:off x="827584" y="2348880"/>
          <a:ext cx="7608170" cy="4064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248"/>
                <a:gridCol w="1860974"/>
                <a:gridCol w="1860974"/>
                <a:gridCol w="1860974"/>
              </a:tblGrid>
              <a:tr h="736203">
                <a:tc>
                  <a:txBody>
                    <a:bodyPr/>
                    <a:lstStyle/>
                    <a:p>
                      <a:r>
                        <a:rPr lang="ru-RU" dirty="0" smtClean="0"/>
                        <a:t>Учебный</a:t>
                      </a:r>
                    </a:p>
                    <a:p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Уровень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</a:p>
                    <a:p>
                      <a:r>
                        <a:rPr lang="ru-RU" dirty="0" smtClean="0"/>
                        <a:t>участников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</a:t>
                      </a:r>
                      <a:endParaRPr lang="ru-RU" dirty="0"/>
                    </a:p>
                  </a:txBody>
                  <a:tcPr/>
                </a:tc>
              </a:tr>
              <a:tr h="94126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2010-2011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школьный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 победителя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( Ломакина Лена, Федорова Даша, Дроздова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Лена)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3084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2011-2012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школьный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победителя </a:t>
                      </a:r>
                    </a:p>
                    <a:p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 Дроздова Лена, Федосова Нелли)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3084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2012-2013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школьный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победителя </a:t>
                      </a:r>
                    </a:p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Дроздова Лена,</a:t>
                      </a:r>
                    </a:p>
                    <a:p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Недосекина Марина)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62939695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Раздел 2.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Результаты педагогической деятельности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(награды обучающихся)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83568" y="2132856"/>
            <a:ext cx="3815280" cy="122413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Ломакина Лена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(серебряная медаль за отличные успехи в учении)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8200" y="1988840"/>
            <a:ext cx="3822192" cy="1329035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Осипова Ирина (благодарственное письмо за участие в конкурсе  литературных работ)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3357562"/>
            <a:ext cx="2143139" cy="302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 descr="C:\Documents and Settings\учитель\Рабочий стол\осипова през\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3357563"/>
            <a:ext cx="1803863" cy="30003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70640793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72067" y="2708920"/>
            <a:ext cx="7408333" cy="341724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Раздел 1.Общие сведения об учителе</a:t>
            </a:r>
          </a:p>
          <a:p>
            <a:pPr marL="0" indent="0">
              <a:buNone/>
            </a:pPr>
            <a:r>
              <a:rPr lang="ru-RU" dirty="0" smtClean="0"/>
              <a:t>Раздел 2.Результаты педагогической деятельности</a:t>
            </a:r>
          </a:p>
          <a:p>
            <a:pPr marL="0" indent="0">
              <a:buNone/>
            </a:pPr>
            <a:r>
              <a:rPr lang="ru-RU" dirty="0" smtClean="0"/>
              <a:t>Раздел 3.Научно-методическая деятельность</a:t>
            </a:r>
          </a:p>
          <a:p>
            <a:pPr marL="0" indent="0">
              <a:buNone/>
            </a:pPr>
            <a:r>
              <a:rPr lang="ru-RU" dirty="0" smtClean="0"/>
              <a:t>Раздел 4.Внеурочная деятельность</a:t>
            </a:r>
          </a:p>
          <a:p>
            <a:pPr marL="0" indent="0">
              <a:buNone/>
            </a:pPr>
            <a:r>
              <a:rPr lang="ru-RU" dirty="0" smtClean="0"/>
              <a:t>Раздел 5.Интересные сведения об учителе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СОДЕРЖАНИЕ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9342305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Раздел 2.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Результаты педагогической деятельности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(награды обучающихся)</a:t>
            </a:r>
            <a:br>
              <a:rPr lang="ru-RU" sz="25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656" y="2276872"/>
            <a:ext cx="3822192" cy="104100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Благодарственное письмо  Осиповой Ирины за участие в литературном конкурсе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8200" y="2348880"/>
            <a:ext cx="3822192" cy="968995"/>
          </a:xfrm>
        </p:spPr>
        <p:txBody>
          <a:bodyPr>
            <a:normAutofit lnSpcReduction="10000"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Свидетельство о публикации в электронном СМИ творческой работы Осиповой Ирины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3500438"/>
            <a:ext cx="1928826" cy="2725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3429000"/>
            <a:ext cx="2143559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381497720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824537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1800" b="1" dirty="0" smtClean="0">
                <a:latin typeface="Times New Roman"/>
                <a:ea typeface="Times New Roman"/>
              </a:rPr>
              <a:t>Учебники, по которым ведется обучение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/>
                <a:ea typeface="Times New Roman"/>
              </a:rPr>
              <a:t>Русский </a:t>
            </a:r>
            <a:r>
              <a:rPr lang="ru-RU" sz="1400" b="1" dirty="0">
                <a:latin typeface="Times New Roman"/>
                <a:ea typeface="Times New Roman"/>
              </a:rPr>
              <a:t>язык: учеб. для 5 </a:t>
            </a:r>
            <a:r>
              <a:rPr lang="ru-RU" sz="1400" b="1" dirty="0" err="1">
                <a:latin typeface="Times New Roman"/>
                <a:ea typeface="Times New Roman"/>
              </a:rPr>
              <a:t>кл</a:t>
            </a:r>
            <a:r>
              <a:rPr lang="ru-RU" sz="1400" b="1" dirty="0">
                <a:latin typeface="Times New Roman"/>
                <a:ea typeface="Times New Roman"/>
              </a:rPr>
              <a:t>. общеобразовательных учреждений. М</a:t>
            </a:r>
            <a:r>
              <a:rPr lang="ru-RU" sz="1400" b="1" dirty="0" smtClean="0">
                <a:latin typeface="Times New Roman"/>
                <a:ea typeface="Times New Roman"/>
              </a:rPr>
              <a:t>. Т. Баранов</a:t>
            </a:r>
            <a:r>
              <a:rPr lang="ru-RU" sz="1400" b="1" dirty="0">
                <a:latin typeface="Times New Roman"/>
                <a:ea typeface="Times New Roman"/>
              </a:rPr>
              <a:t>, </a:t>
            </a:r>
            <a:r>
              <a:rPr lang="ru-RU" sz="1400" b="1" dirty="0" smtClean="0">
                <a:latin typeface="Times New Roman"/>
                <a:ea typeface="Times New Roman"/>
              </a:rPr>
              <a:t>Т. </a:t>
            </a:r>
            <a:r>
              <a:rPr lang="ru-RU" sz="1400" b="1" dirty="0" err="1" smtClean="0">
                <a:latin typeface="Times New Roman"/>
                <a:ea typeface="Times New Roman"/>
              </a:rPr>
              <a:t>А.Ладыженская</a:t>
            </a:r>
            <a:r>
              <a:rPr lang="ru-RU" sz="1400" b="1" dirty="0">
                <a:latin typeface="Times New Roman"/>
                <a:ea typeface="Times New Roman"/>
              </a:rPr>
              <a:t>, Л.А. </a:t>
            </a:r>
            <a:r>
              <a:rPr lang="ru-RU" sz="1400" b="1" dirty="0" err="1">
                <a:latin typeface="Times New Roman"/>
                <a:ea typeface="Times New Roman"/>
              </a:rPr>
              <a:t>Тростенцова</a:t>
            </a:r>
            <a:r>
              <a:rPr lang="ru-RU" sz="1400" b="1" dirty="0">
                <a:latin typeface="Times New Roman"/>
                <a:ea typeface="Times New Roman"/>
              </a:rPr>
              <a:t> и др. – М.: </a:t>
            </a:r>
            <a:r>
              <a:rPr lang="ru-RU" sz="1400" b="1" dirty="0" smtClean="0">
                <a:latin typeface="Times New Roman"/>
                <a:ea typeface="Times New Roman"/>
              </a:rPr>
              <a:t>Просвещение;</a:t>
            </a:r>
            <a:endParaRPr lang="ru-RU" sz="1400" b="1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/>
                <a:ea typeface="Times New Roman"/>
              </a:rPr>
              <a:t>Русский </a:t>
            </a:r>
            <a:r>
              <a:rPr lang="ru-RU" sz="1400" b="1" dirty="0">
                <a:latin typeface="Times New Roman"/>
                <a:ea typeface="Times New Roman"/>
              </a:rPr>
              <a:t>язык: учеб. для 6 </a:t>
            </a:r>
            <a:r>
              <a:rPr lang="ru-RU" sz="1400" b="1" dirty="0" err="1">
                <a:latin typeface="Times New Roman"/>
                <a:ea typeface="Times New Roman"/>
              </a:rPr>
              <a:t>кл</a:t>
            </a:r>
            <a:r>
              <a:rPr lang="ru-RU" sz="1400" b="1" dirty="0">
                <a:latin typeface="Times New Roman"/>
                <a:ea typeface="Times New Roman"/>
              </a:rPr>
              <a:t>. общеобразовательных учреждений. </a:t>
            </a:r>
            <a:r>
              <a:rPr lang="ru-RU" sz="1400" b="1" dirty="0" err="1">
                <a:latin typeface="Times New Roman"/>
                <a:ea typeface="Times New Roman"/>
              </a:rPr>
              <a:t>Ладыженская</a:t>
            </a:r>
            <a:r>
              <a:rPr lang="ru-RU" sz="1400" b="1" dirty="0">
                <a:latin typeface="Times New Roman"/>
                <a:ea typeface="Times New Roman"/>
              </a:rPr>
              <a:t> Т.А. </a:t>
            </a:r>
            <a:r>
              <a:rPr lang="ru-RU" sz="1400" b="1" dirty="0" smtClean="0">
                <a:latin typeface="Times New Roman"/>
                <a:ea typeface="Times New Roman"/>
              </a:rPr>
              <a:t>   Баранов </a:t>
            </a:r>
            <a:r>
              <a:rPr lang="ru-RU" sz="1400" b="1" dirty="0">
                <a:latin typeface="Times New Roman"/>
                <a:ea typeface="Times New Roman"/>
              </a:rPr>
              <a:t>М.Т. </a:t>
            </a:r>
            <a:r>
              <a:rPr lang="ru-RU" sz="1400" b="1" dirty="0" err="1">
                <a:latin typeface="Times New Roman"/>
                <a:ea typeface="Times New Roman"/>
              </a:rPr>
              <a:t>Тростенцова</a:t>
            </a:r>
            <a:r>
              <a:rPr lang="ru-RU" sz="1400" b="1" dirty="0">
                <a:latin typeface="Times New Roman"/>
                <a:ea typeface="Times New Roman"/>
              </a:rPr>
              <a:t> Л.А., М.: </a:t>
            </a:r>
            <a:r>
              <a:rPr lang="ru-RU" sz="1400" b="1" dirty="0" smtClean="0">
                <a:latin typeface="Times New Roman"/>
                <a:ea typeface="Times New Roman"/>
              </a:rPr>
              <a:t>Просвещение</a:t>
            </a:r>
            <a:r>
              <a:rPr lang="ru-RU" sz="1400" b="1" dirty="0">
                <a:latin typeface="Times New Roman"/>
                <a:ea typeface="Times New Roman"/>
              </a:rPr>
              <a:t>;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/>
                <a:ea typeface="Times New Roman"/>
              </a:rPr>
              <a:t>Русский </a:t>
            </a:r>
            <a:r>
              <a:rPr lang="ru-RU" sz="1400" b="1" dirty="0">
                <a:latin typeface="Times New Roman"/>
                <a:ea typeface="Times New Roman"/>
              </a:rPr>
              <a:t>язык: учеб. для 7 </a:t>
            </a:r>
            <a:r>
              <a:rPr lang="ru-RU" sz="1400" b="1" dirty="0" err="1">
                <a:latin typeface="Times New Roman"/>
                <a:ea typeface="Times New Roman"/>
              </a:rPr>
              <a:t>кл</a:t>
            </a:r>
            <a:r>
              <a:rPr lang="ru-RU" sz="1400" b="1" dirty="0">
                <a:latin typeface="Times New Roman"/>
                <a:ea typeface="Times New Roman"/>
              </a:rPr>
              <a:t>. </a:t>
            </a:r>
            <a:r>
              <a:rPr lang="ru-RU" sz="1400" b="1" dirty="0" err="1">
                <a:latin typeface="Times New Roman"/>
                <a:ea typeface="Times New Roman"/>
              </a:rPr>
              <a:t>общеобразоват</a:t>
            </a:r>
            <a:r>
              <a:rPr lang="ru-RU" sz="1400" b="1" dirty="0">
                <a:latin typeface="Times New Roman"/>
                <a:ea typeface="Times New Roman"/>
              </a:rPr>
              <a:t>. учреждений. М</a:t>
            </a:r>
            <a:r>
              <a:rPr lang="ru-RU" sz="1400" b="1" dirty="0" smtClean="0">
                <a:latin typeface="Times New Roman"/>
                <a:ea typeface="Times New Roman"/>
              </a:rPr>
              <a:t>. Т. Баранов</a:t>
            </a:r>
            <a:r>
              <a:rPr lang="ru-RU" sz="1400" b="1" dirty="0">
                <a:latin typeface="Times New Roman"/>
                <a:ea typeface="Times New Roman"/>
              </a:rPr>
              <a:t>, Т.А. </a:t>
            </a:r>
            <a:r>
              <a:rPr lang="ru-RU" sz="1400" b="1" dirty="0" err="1">
                <a:latin typeface="Times New Roman"/>
                <a:ea typeface="Times New Roman"/>
              </a:rPr>
              <a:t>Ладыженская</a:t>
            </a:r>
            <a:r>
              <a:rPr lang="ru-RU" sz="1400" b="1" dirty="0">
                <a:latin typeface="Times New Roman"/>
                <a:ea typeface="Times New Roman"/>
              </a:rPr>
              <a:t>, Л.А. </a:t>
            </a:r>
            <a:r>
              <a:rPr lang="ru-RU" sz="1400" b="1" dirty="0" err="1">
                <a:latin typeface="Times New Roman"/>
                <a:ea typeface="Times New Roman"/>
              </a:rPr>
              <a:t>Тростенцова</a:t>
            </a:r>
            <a:r>
              <a:rPr lang="ru-RU" sz="1400" b="1" dirty="0">
                <a:latin typeface="Times New Roman"/>
                <a:ea typeface="Times New Roman"/>
              </a:rPr>
              <a:t> и др. – М.: </a:t>
            </a:r>
            <a:r>
              <a:rPr lang="ru-RU" sz="1400" b="1" dirty="0" smtClean="0">
                <a:latin typeface="Times New Roman"/>
                <a:ea typeface="Times New Roman"/>
              </a:rPr>
              <a:t>Просвещение</a:t>
            </a:r>
            <a:r>
              <a:rPr lang="ru-RU" sz="1400" b="1" dirty="0">
                <a:latin typeface="Times New Roman"/>
                <a:ea typeface="Times New Roman"/>
              </a:rPr>
              <a:t>;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/>
                <a:ea typeface="Times New Roman"/>
              </a:rPr>
              <a:t>Русский </a:t>
            </a:r>
            <a:r>
              <a:rPr lang="ru-RU" sz="1400" b="1" dirty="0">
                <a:latin typeface="Times New Roman"/>
                <a:ea typeface="Times New Roman"/>
              </a:rPr>
              <a:t>язык: учеб. для 8 </a:t>
            </a:r>
            <a:r>
              <a:rPr lang="ru-RU" sz="1400" b="1" dirty="0" err="1">
                <a:latin typeface="Times New Roman"/>
                <a:ea typeface="Times New Roman"/>
              </a:rPr>
              <a:t>кл</a:t>
            </a:r>
            <a:r>
              <a:rPr lang="ru-RU" sz="1400" b="1" dirty="0">
                <a:latin typeface="Times New Roman"/>
                <a:ea typeface="Times New Roman"/>
              </a:rPr>
              <a:t>. </a:t>
            </a:r>
            <a:r>
              <a:rPr lang="ru-RU" sz="1400" b="1" dirty="0" err="1">
                <a:latin typeface="Times New Roman"/>
                <a:ea typeface="Times New Roman"/>
              </a:rPr>
              <a:t>общеобразоват</a:t>
            </a:r>
            <a:r>
              <a:rPr lang="ru-RU" sz="1400" b="1" dirty="0">
                <a:latin typeface="Times New Roman"/>
                <a:ea typeface="Times New Roman"/>
              </a:rPr>
              <a:t>. учреждений. С.Г. </a:t>
            </a:r>
            <a:r>
              <a:rPr lang="ru-RU" sz="1400" b="1" dirty="0" err="1">
                <a:latin typeface="Times New Roman"/>
                <a:ea typeface="Times New Roman"/>
              </a:rPr>
              <a:t>Бархударов</a:t>
            </a:r>
            <a:r>
              <a:rPr lang="ru-RU" sz="1400" b="1" dirty="0">
                <a:latin typeface="Times New Roman"/>
                <a:ea typeface="Times New Roman"/>
              </a:rPr>
              <a:t>, С.Е. Крючков – М.: </a:t>
            </a:r>
            <a:r>
              <a:rPr lang="ru-RU" sz="1400" b="1" dirty="0" smtClean="0">
                <a:latin typeface="Times New Roman"/>
                <a:ea typeface="Times New Roman"/>
              </a:rPr>
              <a:t>Просвещение</a:t>
            </a:r>
            <a:r>
              <a:rPr lang="ru-RU" sz="1400" b="1" dirty="0">
                <a:latin typeface="Times New Roman"/>
                <a:ea typeface="Times New Roman"/>
              </a:rPr>
              <a:t>;</a:t>
            </a:r>
            <a:r>
              <a:rPr lang="ru-RU" sz="1400" b="1" dirty="0" smtClean="0">
                <a:latin typeface="Times New Roman"/>
                <a:ea typeface="Times New Roman"/>
              </a:rPr>
              <a:t> </a:t>
            </a:r>
            <a:endParaRPr lang="ru-RU" sz="1400" b="1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/>
                <a:ea typeface="Times New Roman"/>
              </a:rPr>
              <a:t>Русский </a:t>
            </a:r>
            <a:r>
              <a:rPr lang="ru-RU" sz="1400" b="1" dirty="0">
                <a:latin typeface="Times New Roman"/>
                <a:ea typeface="Times New Roman"/>
              </a:rPr>
              <a:t>язык: учеб. для 9 </a:t>
            </a:r>
            <a:r>
              <a:rPr lang="ru-RU" sz="1400" b="1" dirty="0" err="1">
                <a:latin typeface="Times New Roman"/>
                <a:ea typeface="Times New Roman"/>
              </a:rPr>
              <a:t>кл</a:t>
            </a:r>
            <a:r>
              <a:rPr lang="ru-RU" sz="1400" b="1" dirty="0">
                <a:latin typeface="Times New Roman"/>
                <a:ea typeface="Times New Roman"/>
              </a:rPr>
              <a:t>. общеобразовательных учреждений. С. Г. </a:t>
            </a:r>
            <a:r>
              <a:rPr lang="ru-RU" sz="1400" b="1" dirty="0" err="1">
                <a:latin typeface="Times New Roman"/>
                <a:ea typeface="Times New Roman"/>
              </a:rPr>
              <a:t>Бархударов</a:t>
            </a:r>
            <a:r>
              <a:rPr lang="ru-RU" sz="1400" b="1" dirty="0">
                <a:latin typeface="Times New Roman"/>
                <a:ea typeface="Times New Roman"/>
              </a:rPr>
              <a:t>, С. Е. Крючков и др. М.: </a:t>
            </a:r>
            <a:r>
              <a:rPr lang="ru-RU" sz="1400" b="1" dirty="0" smtClean="0">
                <a:latin typeface="Times New Roman"/>
                <a:ea typeface="Times New Roman"/>
              </a:rPr>
              <a:t>Просвещение.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/>
                <a:ea typeface="Times New Roman"/>
              </a:rPr>
              <a:t>Русский </a:t>
            </a:r>
            <a:r>
              <a:rPr lang="ru-RU" sz="1400" b="1" dirty="0">
                <a:latin typeface="Times New Roman"/>
                <a:ea typeface="Times New Roman"/>
              </a:rPr>
              <a:t>язык 10-11 </a:t>
            </a:r>
            <a:r>
              <a:rPr lang="ru-RU" sz="1400" b="1" dirty="0" smtClean="0">
                <a:latin typeface="Times New Roman"/>
                <a:ea typeface="Times New Roman"/>
              </a:rPr>
              <a:t>класс, </a:t>
            </a:r>
            <a:r>
              <a:rPr lang="ru-RU" sz="1400" b="1" dirty="0">
                <a:latin typeface="Times New Roman"/>
                <a:ea typeface="Times New Roman"/>
              </a:rPr>
              <a:t>Греков В.Ф., Крючков С.С., Чешко Л.А. – М.: </a:t>
            </a:r>
            <a:r>
              <a:rPr lang="ru-RU" sz="1400" b="1" dirty="0" smtClean="0">
                <a:latin typeface="Times New Roman"/>
                <a:ea typeface="Times New Roman"/>
              </a:rPr>
              <a:t>Просвещение.</a:t>
            </a:r>
          </a:p>
          <a:p>
            <a:pPr marL="0" indent="0">
              <a:spcAft>
                <a:spcPts val="0"/>
              </a:spcAft>
              <a:buNone/>
            </a:pPr>
            <a:endParaRPr lang="ru-RU" sz="1400" b="1" dirty="0">
              <a:latin typeface="Times New Roman"/>
              <a:ea typeface="Times New Roman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Раздел 3.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Научно- методическая деятельность</a:t>
            </a:r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4714884"/>
            <a:ext cx="1444625" cy="184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4714884"/>
            <a:ext cx="1316037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40" y="4714884"/>
            <a:ext cx="1335087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752787688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7" y="1844824"/>
            <a:ext cx="4816555" cy="4298820"/>
          </a:xfrm>
        </p:spPr>
        <p:txBody>
          <a:bodyPr>
            <a:normAutofit fontScale="92500" lnSpcReduction="10000"/>
          </a:bodyPr>
          <a:lstStyle/>
          <a:p>
            <a:pPr marL="0" lvl="0" indent="0" algn="ctr">
              <a:buClr>
                <a:srgbClr val="31B6FD"/>
              </a:buClr>
              <a:buNone/>
            </a:pPr>
            <a:r>
              <a:rPr lang="ru-RU" sz="1800" b="1" dirty="0">
                <a:solidFill>
                  <a:srgbClr val="073E87"/>
                </a:solidFill>
                <a:latin typeface="Times New Roman"/>
                <a:ea typeface="Times New Roman"/>
              </a:rPr>
              <a:t>Учебники, по которым ведется </a:t>
            </a:r>
            <a:r>
              <a:rPr lang="ru-RU" sz="1800" b="1" dirty="0" smtClean="0">
                <a:solidFill>
                  <a:srgbClr val="073E87"/>
                </a:solidFill>
                <a:latin typeface="Times New Roman"/>
                <a:ea typeface="Times New Roman"/>
              </a:rPr>
              <a:t>обучение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1400" b="1" dirty="0">
                <a:latin typeface="Times New Roman"/>
                <a:ea typeface="Times New Roman"/>
              </a:rPr>
              <a:t>Литература. 5 </a:t>
            </a:r>
            <a:r>
              <a:rPr lang="ru-RU" sz="1400" b="1" dirty="0" err="1">
                <a:latin typeface="Times New Roman"/>
                <a:ea typeface="Times New Roman"/>
              </a:rPr>
              <a:t>кл</a:t>
            </a:r>
            <a:r>
              <a:rPr lang="ru-RU" sz="1400" b="1" dirty="0">
                <a:latin typeface="Times New Roman"/>
                <a:ea typeface="Times New Roman"/>
              </a:rPr>
              <a:t>. Коровина В</a:t>
            </a:r>
            <a:r>
              <a:rPr lang="ru-RU" sz="1400" b="1" dirty="0" smtClean="0">
                <a:latin typeface="Times New Roman"/>
                <a:ea typeface="Times New Roman"/>
              </a:rPr>
              <a:t>. Я</a:t>
            </a:r>
            <a:r>
              <a:rPr lang="ru-RU" sz="1400" b="1" dirty="0">
                <a:latin typeface="Times New Roman"/>
                <a:ea typeface="Times New Roman"/>
              </a:rPr>
              <a:t>., Журавлёв. В.П., </a:t>
            </a:r>
            <a:r>
              <a:rPr lang="ru-RU" sz="1400" b="1" dirty="0" err="1">
                <a:latin typeface="Times New Roman"/>
                <a:ea typeface="Times New Roman"/>
              </a:rPr>
              <a:t>Коровин.В.И</a:t>
            </a:r>
            <a:r>
              <a:rPr lang="ru-RU" sz="1400" b="1" dirty="0">
                <a:latin typeface="Times New Roman"/>
                <a:ea typeface="Times New Roman"/>
              </a:rPr>
              <a:t>.- М.: 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/>
                <a:ea typeface="Times New Roman"/>
              </a:rPr>
              <a:t>Просвещение;</a:t>
            </a:r>
            <a:endParaRPr lang="ru-RU" sz="1400" b="1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/>
                <a:ea typeface="Times New Roman"/>
              </a:rPr>
              <a:t>Литература</a:t>
            </a:r>
            <a:r>
              <a:rPr lang="ru-RU" sz="1400" b="1" dirty="0">
                <a:latin typeface="Times New Roman"/>
                <a:ea typeface="Times New Roman"/>
              </a:rPr>
              <a:t>. 6 </a:t>
            </a:r>
            <a:r>
              <a:rPr lang="ru-RU" sz="1400" b="1" dirty="0" err="1">
                <a:latin typeface="Times New Roman"/>
                <a:ea typeface="Times New Roman"/>
              </a:rPr>
              <a:t>кл</a:t>
            </a:r>
            <a:r>
              <a:rPr lang="ru-RU" sz="1400" b="1" dirty="0">
                <a:latin typeface="Times New Roman"/>
                <a:ea typeface="Times New Roman"/>
              </a:rPr>
              <a:t>. </a:t>
            </a:r>
            <a:r>
              <a:rPr lang="ru-RU" sz="1400" b="1" dirty="0" err="1">
                <a:latin typeface="Times New Roman"/>
                <a:ea typeface="Times New Roman"/>
              </a:rPr>
              <a:t>Полухина</a:t>
            </a:r>
            <a:r>
              <a:rPr lang="ru-RU" sz="1400" b="1" dirty="0">
                <a:latin typeface="Times New Roman"/>
                <a:ea typeface="Times New Roman"/>
              </a:rPr>
              <a:t> В.П., Коровина В.Я., Журавлёв В.П.- М.: </a:t>
            </a:r>
            <a:r>
              <a:rPr lang="ru-RU" sz="1400" b="1" dirty="0" smtClean="0">
                <a:latin typeface="Times New Roman"/>
                <a:ea typeface="Times New Roman"/>
              </a:rPr>
              <a:t>Просвещение;</a:t>
            </a:r>
            <a:endParaRPr lang="ru-RU" sz="1400" b="1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/>
                <a:ea typeface="Times New Roman"/>
              </a:rPr>
              <a:t>Литература</a:t>
            </a:r>
            <a:r>
              <a:rPr lang="ru-RU" sz="1400" b="1" dirty="0">
                <a:latin typeface="Times New Roman"/>
                <a:ea typeface="Times New Roman"/>
              </a:rPr>
              <a:t>. 7 </a:t>
            </a:r>
            <a:r>
              <a:rPr lang="ru-RU" sz="1400" b="1" dirty="0" err="1">
                <a:latin typeface="Times New Roman"/>
                <a:ea typeface="Times New Roman"/>
              </a:rPr>
              <a:t>кл</a:t>
            </a:r>
            <a:r>
              <a:rPr lang="ru-RU" sz="1400" b="1" dirty="0">
                <a:latin typeface="Times New Roman"/>
                <a:ea typeface="Times New Roman"/>
              </a:rPr>
              <a:t>. В.Я. Коровина. – М.: </a:t>
            </a:r>
            <a:r>
              <a:rPr lang="ru-RU" sz="1400" b="1" dirty="0" smtClean="0">
                <a:latin typeface="Times New Roman"/>
                <a:ea typeface="Times New Roman"/>
              </a:rPr>
              <a:t>Просвещение</a:t>
            </a:r>
            <a:r>
              <a:rPr lang="ru-RU" sz="1400" b="1" dirty="0">
                <a:latin typeface="Times New Roman"/>
                <a:ea typeface="Times New Roman"/>
              </a:rPr>
              <a:t>;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/>
                <a:ea typeface="Times New Roman"/>
              </a:rPr>
              <a:t>Литература</a:t>
            </a:r>
            <a:r>
              <a:rPr lang="ru-RU" sz="1400" b="1" dirty="0">
                <a:latin typeface="Times New Roman"/>
                <a:ea typeface="Times New Roman"/>
              </a:rPr>
              <a:t>.  8 </a:t>
            </a:r>
            <a:r>
              <a:rPr lang="ru-RU" sz="1400" b="1" dirty="0" err="1">
                <a:latin typeface="Times New Roman"/>
                <a:ea typeface="Times New Roman"/>
              </a:rPr>
              <a:t>кл</a:t>
            </a:r>
            <a:r>
              <a:rPr lang="ru-RU" sz="1400" b="1" dirty="0">
                <a:latin typeface="Times New Roman"/>
                <a:ea typeface="Times New Roman"/>
              </a:rPr>
              <a:t>. В.Я. Коровина и др. – М.: </a:t>
            </a:r>
            <a:r>
              <a:rPr lang="ru-RU" sz="1400" b="1" dirty="0" smtClean="0">
                <a:latin typeface="Times New Roman"/>
                <a:ea typeface="Times New Roman"/>
              </a:rPr>
              <a:t>Просвещение</a:t>
            </a:r>
            <a:r>
              <a:rPr lang="ru-RU" sz="1400" b="1" dirty="0">
                <a:latin typeface="Times New Roman"/>
                <a:ea typeface="Times New Roman"/>
              </a:rPr>
              <a:t>;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1400" b="1" dirty="0" smtClean="0">
                <a:latin typeface="Times New Roman"/>
                <a:ea typeface="Times New Roman"/>
              </a:rPr>
              <a:t>Литература</a:t>
            </a:r>
            <a:r>
              <a:rPr lang="ru-RU" sz="1400" b="1" dirty="0">
                <a:latin typeface="Times New Roman"/>
                <a:ea typeface="Times New Roman"/>
              </a:rPr>
              <a:t>. 9 </a:t>
            </a:r>
            <a:r>
              <a:rPr lang="ru-RU" sz="1400" b="1" dirty="0" err="1">
                <a:latin typeface="Times New Roman"/>
                <a:ea typeface="Times New Roman"/>
              </a:rPr>
              <a:t>кл</a:t>
            </a:r>
            <a:r>
              <a:rPr lang="ru-RU" sz="1400" b="1" dirty="0">
                <a:latin typeface="Times New Roman"/>
                <a:ea typeface="Times New Roman"/>
              </a:rPr>
              <a:t>. Коровина В,Я., Коровин В.И., </a:t>
            </a:r>
            <a:r>
              <a:rPr lang="ru-RU" sz="1400" b="1" dirty="0" err="1">
                <a:latin typeface="Times New Roman"/>
                <a:ea typeface="Times New Roman"/>
              </a:rPr>
              <a:t>Збарский</a:t>
            </a:r>
            <a:r>
              <a:rPr lang="ru-RU" sz="1400" b="1" dirty="0">
                <a:latin typeface="Times New Roman"/>
                <a:ea typeface="Times New Roman"/>
              </a:rPr>
              <a:t> И.С.- М.: </a:t>
            </a:r>
            <a:r>
              <a:rPr lang="ru-RU" sz="1400" b="1" dirty="0" smtClean="0">
                <a:latin typeface="Times New Roman"/>
                <a:ea typeface="Times New Roman"/>
              </a:rPr>
              <a:t>Просвещение;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sz="1400" b="1" dirty="0">
                <a:latin typeface="Times New Roman"/>
                <a:ea typeface="Times New Roman"/>
              </a:rPr>
              <a:t>Русская литература XIX века. 10 класс</a:t>
            </a:r>
            <a:r>
              <a:rPr lang="ru-RU" sz="1400" b="1" dirty="0" smtClean="0">
                <a:latin typeface="Times New Roman"/>
                <a:ea typeface="Times New Roman"/>
              </a:rPr>
              <a:t>. В</a:t>
            </a:r>
            <a:r>
              <a:rPr lang="ru-RU" sz="1400" b="1" dirty="0">
                <a:latin typeface="Times New Roman"/>
                <a:ea typeface="Times New Roman"/>
              </a:rPr>
              <a:t>. И. Сахаров</a:t>
            </a:r>
            <a:r>
              <a:rPr lang="ru-RU" sz="1400" b="1" dirty="0" smtClean="0">
                <a:latin typeface="Times New Roman"/>
                <a:ea typeface="Times New Roman"/>
              </a:rPr>
              <a:t>, С</a:t>
            </a:r>
            <a:r>
              <a:rPr lang="ru-RU" sz="1400" b="1" dirty="0">
                <a:latin typeface="Times New Roman"/>
                <a:ea typeface="Times New Roman"/>
              </a:rPr>
              <a:t>. А. Зинин.- Москва, «Русское слово</a:t>
            </a:r>
            <a:r>
              <a:rPr lang="ru-RU" sz="1400" b="1" dirty="0" smtClean="0">
                <a:latin typeface="Times New Roman"/>
                <a:ea typeface="Times New Roman"/>
              </a:rPr>
              <a:t>»;</a:t>
            </a:r>
            <a:endParaRPr lang="ru-RU" sz="1400" b="1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1400" b="1" dirty="0">
                <a:latin typeface="Times New Roman"/>
                <a:ea typeface="Times New Roman"/>
              </a:rPr>
              <a:t>Русская литература ХХ </a:t>
            </a:r>
            <a:r>
              <a:rPr lang="ru-RU" sz="1400" b="1" dirty="0" smtClean="0">
                <a:latin typeface="Times New Roman"/>
                <a:ea typeface="Times New Roman"/>
              </a:rPr>
              <a:t>века. 11 </a:t>
            </a:r>
            <a:r>
              <a:rPr lang="ru-RU" sz="1400" b="1" dirty="0">
                <a:latin typeface="Times New Roman"/>
                <a:ea typeface="Times New Roman"/>
              </a:rPr>
              <a:t>класс. В. А</a:t>
            </a:r>
            <a:r>
              <a:rPr lang="ru-RU" sz="1400" b="1" dirty="0" smtClean="0">
                <a:latin typeface="Times New Roman"/>
                <a:ea typeface="Times New Roman"/>
              </a:rPr>
              <a:t>. </a:t>
            </a:r>
            <a:r>
              <a:rPr lang="ru-RU" sz="1400" b="1" dirty="0" err="1" smtClean="0">
                <a:latin typeface="Times New Roman"/>
                <a:ea typeface="Times New Roman"/>
              </a:rPr>
              <a:t>Чалмаев</a:t>
            </a:r>
            <a:r>
              <a:rPr lang="ru-RU" sz="1400" b="1" dirty="0">
                <a:latin typeface="Times New Roman"/>
                <a:ea typeface="Times New Roman"/>
              </a:rPr>
              <a:t>, С.А. Зинин.- Москва, «Русское слово</a:t>
            </a:r>
            <a:r>
              <a:rPr lang="ru-RU" sz="1400" b="1" dirty="0" smtClean="0">
                <a:latin typeface="Times New Roman"/>
                <a:ea typeface="Times New Roman"/>
              </a:rPr>
              <a:t>».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b="1" i="1" dirty="0" smtClean="0">
                <a:latin typeface="Times New Roman"/>
                <a:ea typeface="Times New Roman"/>
              </a:rPr>
              <a:t>Все учебники являются традиционными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b="1" i="1" dirty="0">
                <a:latin typeface="Times New Roman"/>
                <a:ea typeface="Times New Roman"/>
              </a:rPr>
              <a:t>и</a:t>
            </a:r>
            <a:r>
              <a:rPr lang="ru-RU" sz="1400" b="1" i="1" dirty="0" smtClean="0">
                <a:latin typeface="Times New Roman"/>
                <a:ea typeface="Times New Roman"/>
              </a:rPr>
              <a:t> соответствуют федеральному перечню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b="1" i="1" dirty="0" smtClean="0">
                <a:latin typeface="Times New Roman"/>
                <a:ea typeface="Times New Roman"/>
              </a:rPr>
              <a:t>учебников, рекомендованных Министерством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b="1" i="1" dirty="0" smtClean="0">
                <a:latin typeface="Times New Roman"/>
                <a:ea typeface="Times New Roman"/>
              </a:rPr>
              <a:t> образования  и науки РФ к использованию в 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1400" b="1" i="1" dirty="0" smtClean="0">
                <a:latin typeface="Times New Roman"/>
                <a:ea typeface="Times New Roman"/>
              </a:rPr>
              <a:t>образовательном процессе в общеобразовательных учреждениях.</a:t>
            </a:r>
          </a:p>
          <a:p>
            <a:pPr marL="0" indent="0" algn="just">
              <a:spcAft>
                <a:spcPts val="0"/>
              </a:spcAft>
              <a:buNone/>
            </a:pPr>
            <a:endParaRPr lang="ru-RU" sz="1400" b="1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1400" b="1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1400" b="1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1400" b="1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1600" dirty="0">
              <a:latin typeface="Times New Roman"/>
              <a:ea typeface="Times New Roman"/>
            </a:endParaRPr>
          </a:p>
          <a:p>
            <a:pPr marL="0" lvl="0" indent="0" algn="ctr">
              <a:buClr>
                <a:srgbClr val="31B6FD"/>
              </a:buClr>
              <a:buNone/>
            </a:pPr>
            <a:endParaRPr lang="ru-RU" sz="1800" b="1" dirty="0">
              <a:solidFill>
                <a:srgbClr val="073E87"/>
              </a:solidFill>
              <a:latin typeface="Times New Roman"/>
              <a:ea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Раздел 3.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Научно- методическая деятельность</a:t>
            </a:r>
            <a:endParaRPr lang="ru-RU" dirty="0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2000240"/>
            <a:ext cx="13589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2928934"/>
            <a:ext cx="1311275" cy="201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72396" y="4357694"/>
            <a:ext cx="1255712" cy="187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4287729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Разработка программно- методического обеспечения</a:t>
            </a:r>
          </a:p>
          <a:p>
            <a:pPr marL="0" indent="0" algn="ctr">
              <a:buNone/>
            </a:pP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Раздел 3.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Научно- методическая деятельность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8377609"/>
              </p:ext>
            </p:extLst>
          </p:nvPr>
        </p:nvGraphicFramePr>
        <p:xfrm>
          <a:off x="323528" y="1844825"/>
          <a:ext cx="8496944" cy="4826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4248472"/>
                <a:gridCol w="1296144"/>
                <a:gridCol w="2448272"/>
              </a:tblGrid>
              <a:tr h="773940">
                <a:tc>
                  <a:txBody>
                    <a:bodyPr/>
                    <a:lstStyle/>
                    <a:p>
                      <a:r>
                        <a:rPr lang="ru-RU" dirty="0" smtClean="0"/>
                        <a:t>№ п/п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</a:t>
                      </a:r>
                    </a:p>
                    <a:p>
                      <a:r>
                        <a:rPr lang="ru-RU" dirty="0" smtClean="0"/>
                        <a:t>разработок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Год</a:t>
                      </a:r>
                    </a:p>
                    <a:p>
                      <a:r>
                        <a:rPr lang="ru-RU" dirty="0" smtClean="0"/>
                        <a:t>создания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Кем утверждены</a:t>
                      </a:r>
                      <a:endParaRPr lang="ru-RU" dirty="0"/>
                    </a:p>
                  </a:txBody>
                  <a:tcPr/>
                </a:tc>
              </a:tr>
              <a:tr h="100612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Рабочие программы по русскому языку и литературе (5-9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кл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., 10-11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кл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2012 г.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МБОУ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Ржаксинская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СОШ №2 им. Г. А. Пономарева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8279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Календарно- тематическое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планирование по русскому языку и литературе (5-11 </a:t>
                      </a:r>
                      <a:r>
                        <a:rPr lang="ru-RU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кл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2012 г.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МБОУ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Ржаксинская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СОШ №2 им. Г. А. Пономарева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795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Дидактические разработки к урокам русского языка и литературы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2011 г.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МО филиала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795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Поурочное планирование к урокам русского языка и литературы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2011 г.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МО филиала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795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Подбор дополнительных тренировочных упражнений для подготовки к ГИА,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ЕГЭ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МО филиала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05273982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Участие в системе школьной методической работы</a:t>
            </a:r>
          </a:p>
          <a:p>
            <a:pPr marL="0" indent="0" algn="ctr">
              <a:buNone/>
            </a:pP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Раздел 3.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Научно- методическая деятельность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55575423"/>
              </p:ext>
            </p:extLst>
          </p:nvPr>
        </p:nvGraphicFramePr>
        <p:xfrm>
          <a:off x="467544" y="2492896"/>
          <a:ext cx="828092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2376264"/>
                <a:gridCol w="1800200"/>
                <a:gridCol w="338437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 п/п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Формы представления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Участие в проведении заседаний МО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 общешкольному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плану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результатов работы за год, доклады:</a:t>
                      </a:r>
                    </a:p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«Роль семейного воспитания в процессе формирования личности школьника»,</a:t>
                      </a:r>
                    </a:p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«Самостоятельная работа учеников на уроках русского языка».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Участие в сетевых сообществах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2011-2012 годы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сеть работников образования </a:t>
                      </a:r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nsportal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en-US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ru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интернет-портал 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Pro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Школу.</a:t>
                      </a:r>
                      <a:r>
                        <a:rPr lang="en-US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ru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93582524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Открытые уроки</a:t>
            </a:r>
          </a:p>
          <a:p>
            <a:pPr marL="0" indent="0" algn="ctr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Раздел 3.</a:t>
            </a:r>
            <a:br>
              <a:rPr lang="ru-RU" sz="2500" dirty="0">
                <a:latin typeface="Times New Roman" pitchFamily="18" charset="0"/>
                <a:cs typeface="Times New Roman" pitchFamily="18" charset="0"/>
              </a:rPr>
            </a:b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Научно- методическая деятельность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19695152"/>
              </p:ext>
            </p:extLst>
          </p:nvPr>
        </p:nvGraphicFramePr>
        <p:xfrm>
          <a:off x="899592" y="2204864"/>
          <a:ext cx="7704855" cy="346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2"/>
                <a:gridCol w="1656184"/>
                <a:gridCol w="864096"/>
                <a:gridCol w="2232248"/>
                <a:gridCol w="2016225"/>
              </a:tblGrid>
              <a:tr h="72008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урока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урока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Используемые технологии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83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2009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Урок- путешествие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Имя существительное как часть речи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Игровые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83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2010 г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Урок -соревнование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Обобщение по теме «Односоставные предложения»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Тестовые задания, ИКТ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083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2011г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Ролевая игра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«Встать, суд идет»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Итоговый урок по пьесе Островского «Гроза»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ИКТ, игровые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1168222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660373" cy="42813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Использование ИКТ</a:t>
            </a:r>
          </a:p>
          <a:p>
            <a:pPr marL="0" indent="0"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500" smtClean="0">
                <a:latin typeface="Times New Roman" pitchFamily="18" charset="0"/>
                <a:cs typeface="Times New Roman" pitchFamily="18" charset="0"/>
              </a:rPr>
              <a:t>Раздел 3.</a:t>
            </a:r>
            <a:br>
              <a:rPr lang="ru-RU" sz="25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500" smtClean="0">
                <a:latin typeface="Times New Roman" pitchFamily="18" charset="0"/>
                <a:cs typeface="Times New Roman" pitchFamily="18" charset="0"/>
              </a:rPr>
              <a:t>Научно- методическая деятельность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3571868" y="3786190"/>
            <a:ext cx="230425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ИКТ</a:t>
            </a:r>
            <a:endParaRPr lang="ru-RU" dirty="0"/>
          </a:p>
        </p:txBody>
      </p:sp>
      <p:sp>
        <p:nvSpPr>
          <p:cNvPr id="23" name="Овал 22"/>
          <p:cNvSpPr/>
          <p:nvPr/>
        </p:nvSpPr>
        <p:spPr>
          <a:xfrm>
            <a:off x="6572264" y="3857628"/>
            <a:ext cx="230425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Звуковые диктанты</a:t>
            </a:r>
            <a:endParaRPr lang="ru-RU" dirty="0"/>
          </a:p>
        </p:txBody>
      </p:sp>
      <p:sp>
        <p:nvSpPr>
          <p:cNvPr id="24" name="Овал 23"/>
          <p:cNvSpPr/>
          <p:nvPr/>
        </p:nvSpPr>
        <p:spPr>
          <a:xfrm>
            <a:off x="5143504" y="5286388"/>
            <a:ext cx="230425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Аудио</a:t>
            </a:r>
            <a:endParaRPr lang="ru-RU" dirty="0"/>
          </a:p>
        </p:txBody>
      </p:sp>
      <p:sp>
        <p:nvSpPr>
          <p:cNvPr id="25" name="Овал 24"/>
          <p:cNvSpPr/>
          <p:nvPr/>
        </p:nvSpPr>
        <p:spPr>
          <a:xfrm>
            <a:off x="2143108" y="5357826"/>
            <a:ext cx="230425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Презентации</a:t>
            </a:r>
            <a:endParaRPr lang="ru-RU" dirty="0"/>
          </a:p>
        </p:txBody>
      </p:sp>
      <p:sp>
        <p:nvSpPr>
          <p:cNvPr id="26" name="Овал 25"/>
          <p:cNvSpPr/>
          <p:nvPr/>
        </p:nvSpPr>
        <p:spPr>
          <a:xfrm>
            <a:off x="357158" y="3786190"/>
            <a:ext cx="230425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Проекты</a:t>
            </a:r>
            <a:endParaRPr lang="ru-RU" dirty="0"/>
          </a:p>
        </p:txBody>
      </p:sp>
      <p:sp>
        <p:nvSpPr>
          <p:cNvPr id="29" name="Овал 28"/>
          <p:cNvSpPr/>
          <p:nvPr/>
        </p:nvSpPr>
        <p:spPr>
          <a:xfrm>
            <a:off x="1500166" y="2285992"/>
            <a:ext cx="230425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ИД</a:t>
            </a:r>
            <a:endParaRPr lang="ru-RU" dirty="0"/>
          </a:p>
        </p:txBody>
      </p:sp>
      <p:sp>
        <p:nvSpPr>
          <p:cNvPr id="30" name="Овал 29"/>
          <p:cNvSpPr/>
          <p:nvPr/>
        </p:nvSpPr>
        <p:spPr>
          <a:xfrm>
            <a:off x="5000628" y="2357430"/>
            <a:ext cx="230425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Фильмы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>
            <a:off x="3214678" y="3143248"/>
            <a:ext cx="1071570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5286380" y="3286124"/>
            <a:ext cx="928694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929322" y="4357694"/>
            <a:ext cx="69614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0800000">
            <a:off x="2643174" y="4286256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143504" y="4643446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25" idx="0"/>
          </p:cNvCxnSpPr>
          <p:nvPr/>
        </p:nvCxnSpPr>
        <p:spPr>
          <a:xfrm rot="10800000" flipV="1">
            <a:off x="3295236" y="4714884"/>
            <a:ext cx="1133888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92574296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Раздел 4.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Внеурочная деятельность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Подготовка к последнему звонку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Круглый стол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429000"/>
            <a:ext cx="361110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3429000"/>
            <a:ext cx="3500463" cy="2631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089255126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6805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Творческие работы детей</a:t>
            </a:r>
          </a:p>
          <a:p>
            <a:pPr marL="0" indent="0" algn="ctr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Раздел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Внеурочная деятельность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93421787"/>
              </p:ext>
            </p:extLst>
          </p:nvPr>
        </p:nvGraphicFramePr>
        <p:xfrm>
          <a:off x="899592" y="2204864"/>
          <a:ext cx="7416824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1728192"/>
                <a:gridCol w="936104"/>
                <a:gridCol w="1656184"/>
                <a:gridCol w="2448272"/>
              </a:tblGrid>
              <a:tr h="57606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работы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Осипова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Ирина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 класс (2010г)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Сочинение на конкурс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«Что мы знаем 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Великой Отечественной войне?»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Дроздова 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Лена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 класс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(2012г)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Реферат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«И. С. Тургенев. Страницы жизни».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Федосова Нелли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класс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(2012г)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Реферат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«Н. А. Некрасов. Истоки творчества»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Богомолова Оля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 класс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(2011г)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Презентация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«Неизвестные страницы жизни Н. В. Гоголя».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Гурьев Максим</a:t>
                      </a:r>
                    </a:p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Будник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Нина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класс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(2012г)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Внеклассное мероприятие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«С. Есенин. Вчера и сегодня».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Тюленева Маша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Федосова Таня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(2012г)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Альбом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«Клод  Моне. Жизнь и Творчество»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Осипова Ирина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Туркин Ваня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 класс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(2012г)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Презентация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«Наш великий земляк Герасимов  А. М.»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05762762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ru-RU" sz="1800" i="1" kern="150" dirty="0">
                <a:latin typeface="Times New Roman"/>
                <a:ea typeface="Andale Sans UI"/>
                <a:cs typeface="Tahoma"/>
              </a:rPr>
              <a:t>Потомственный учитель. Прабабушка </a:t>
            </a:r>
            <a:r>
              <a:rPr lang="ru-RU" sz="1800" i="1" kern="150" dirty="0" err="1">
                <a:latin typeface="Times New Roman"/>
                <a:ea typeface="Andale Sans UI"/>
                <a:cs typeface="Tahoma"/>
              </a:rPr>
              <a:t>Рассказовская</a:t>
            </a:r>
            <a:r>
              <a:rPr lang="ru-RU" sz="1800" i="1" kern="150" dirty="0">
                <a:latin typeface="Times New Roman"/>
                <a:ea typeface="Andale Sans UI"/>
                <a:cs typeface="Tahoma"/>
              </a:rPr>
              <a:t> Зинаида Ивановна получила образование учителя в Тамбове и  начала учительствовать еще в царской России до 1917года.  Всю жизнь проработала учителем сначала в </a:t>
            </a:r>
            <a:r>
              <a:rPr lang="ru-RU" sz="1800" i="1" kern="150" dirty="0" err="1">
                <a:latin typeface="Times New Roman"/>
                <a:ea typeface="Andale Sans UI"/>
                <a:cs typeface="Tahoma"/>
              </a:rPr>
              <a:t>Волхонщинской</a:t>
            </a:r>
            <a:r>
              <a:rPr lang="ru-RU" sz="1800" i="1" kern="150" dirty="0">
                <a:latin typeface="Times New Roman"/>
                <a:ea typeface="Andale Sans UI"/>
                <a:cs typeface="Tahoma"/>
              </a:rPr>
              <a:t> школе </a:t>
            </a:r>
            <a:r>
              <a:rPr lang="ru-RU" sz="1800" i="1" kern="150" dirty="0" err="1">
                <a:latin typeface="Times New Roman"/>
                <a:ea typeface="Andale Sans UI"/>
                <a:cs typeface="Tahoma"/>
              </a:rPr>
              <a:t>Ржаксинского</a:t>
            </a:r>
            <a:r>
              <a:rPr lang="ru-RU" sz="1800" i="1" kern="150" dirty="0">
                <a:latin typeface="Times New Roman"/>
                <a:ea typeface="Andale Sans UI"/>
                <a:cs typeface="Tahoma"/>
              </a:rPr>
              <a:t> района, а потом в </a:t>
            </a:r>
            <a:r>
              <a:rPr lang="ru-RU" sz="1800" i="1" kern="150" dirty="0" err="1">
                <a:latin typeface="Times New Roman"/>
                <a:ea typeface="Andale Sans UI"/>
                <a:cs typeface="Tahoma"/>
              </a:rPr>
              <a:t>Крапоткинской</a:t>
            </a:r>
            <a:r>
              <a:rPr lang="ru-RU" sz="1800" i="1" kern="150" dirty="0">
                <a:latin typeface="Times New Roman"/>
                <a:ea typeface="Andale Sans UI"/>
                <a:cs typeface="Tahoma"/>
              </a:rPr>
              <a:t> начальной школе того же района. Бабушка Нина Михайловна </a:t>
            </a:r>
            <a:r>
              <a:rPr lang="ru-RU" sz="1800" i="1" kern="150" dirty="0" err="1">
                <a:latin typeface="Times New Roman"/>
                <a:ea typeface="Andale Sans UI"/>
                <a:cs typeface="Tahoma"/>
              </a:rPr>
              <a:t>Рассказовская</a:t>
            </a:r>
            <a:r>
              <a:rPr lang="ru-RU" sz="1800" i="1" kern="150" dirty="0">
                <a:latin typeface="Times New Roman"/>
                <a:ea typeface="Andale Sans UI"/>
                <a:cs typeface="Tahoma"/>
              </a:rPr>
              <a:t> (Соловьева) и ее сестры Ольга Михайловна и Елизавета Михайловна Соловьевы тоже были учителями. Родная тетя </a:t>
            </a:r>
            <a:r>
              <a:rPr lang="ru-RU" sz="1800" i="1" kern="150" dirty="0" err="1">
                <a:latin typeface="Times New Roman"/>
                <a:ea typeface="Andale Sans UI"/>
                <a:cs typeface="Tahoma"/>
              </a:rPr>
              <a:t>Улимова</a:t>
            </a:r>
            <a:r>
              <a:rPr lang="ru-RU" sz="1800" i="1" kern="150" dirty="0">
                <a:latin typeface="Times New Roman"/>
                <a:ea typeface="Andale Sans UI"/>
                <a:cs typeface="Tahoma"/>
              </a:rPr>
              <a:t> (</a:t>
            </a:r>
            <a:r>
              <a:rPr lang="ru-RU" sz="1800" i="1" kern="150" dirty="0" err="1">
                <a:latin typeface="Times New Roman"/>
                <a:ea typeface="Andale Sans UI"/>
                <a:cs typeface="Tahoma"/>
              </a:rPr>
              <a:t>Рассказовская</a:t>
            </a:r>
            <a:r>
              <a:rPr lang="ru-RU" sz="1800" i="1" kern="150" dirty="0">
                <a:latin typeface="Times New Roman"/>
                <a:ea typeface="Andale Sans UI"/>
                <a:cs typeface="Tahoma"/>
              </a:rPr>
              <a:t>) Зоя Борисовна и сегодня работает учителем начальных классов в </a:t>
            </a:r>
            <a:r>
              <a:rPr lang="ru-RU" sz="1800" i="1" kern="150" dirty="0" err="1">
                <a:latin typeface="Times New Roman"/>
                <a:ea typeface="Andale Sans UI"/>
                <a:cs typeface="Tahoma"/>
              </a:rPr>
              <a:t>Уваровском</a:t>
            </a:r>
            <a:r>
              <a:rPr lang="ru-RU" sz="1800" i="1" kern="150" dirty="0">
                <a:latin typeface="Times New Roman"/>
                <a:ea typeface="Andale Sans UI"/>
                <a:cs typeface="Tahoma"/>
              </a:rPr>
              <a:t> лицее им. А. И. Данилова Тамбовской области. Другая тетя, Шаталова (</a:t>
            </a:r>
            <a:r>
              <a:rPr lang="ru-RU" sz="1800" i="1" kern="150" dirty="0" err="1">
                <a:latin typeface="Times New Roman"/>
                <a:ea typeface="Andale Sans UI"/>
                <a:cs typeface="Tahoma"/>
              </a:rPr>
              <a:t>Рассказовская</a:t>
            </a:r>
            <a:r>
              <a:rPr lang="ru-RU" sz="1800" i="1" kern="150" dirty="0">
                <a:latin typeface="Times New Roman"/>
                <a:ea typeface="Andale Sans UI"/>
                <a:cs typeface="Tahoma"/>
              </a:rPr>
              <a:t>) Ольга Борисовна, получила образование воспитателя в Тамбовском педагогическом училище №2 и не один год проработала в </a:t>
            </a:r>
            <a:r>
              <a:rPr lang="ru-RU" sz="1800" i="1" kern="150" dirty="0" err="1">
                <a:latin typeface="Times New Roman"/>
                <a:ea typeface="Andale Sans UI"/>
                <a:cs typeface="Tahoma"/>
              </a:rPr>
              <a:t>уваровских</a:t>
            </a:r>
            <a:r>
              <a:rPr lang="ru-RU" sz="1800" i="1" kern="150" dirty="0">
                <a:latin typeface="Times New Roman"/>
                <a:ea typeface="Andale Sans UI"/>
                <a:cs typeface="Tahoma"/>
              </a:rPr>
              <a:t> детских садиках «</a:t>
            </a:r>
            <a:r>
              <a:rPr lang="ru-RU" sz="1800" i="1" kern="150" dirty="0" err="1">
                <a:latin typeface="Times New Roman"/>
                <a:ea typeface="Andale Sans UI"/>
                <a:cs typeface="Tahoma"/>
              </a:rPr>
              <a:t>Ивушка</a:t>
            </a:r>
            <a:r>
              <a:rPr lang="ru-RU" sz="1800" i="1" kern="150" dirty="0">
                <a:latin typeface="Times New Roman"/>
                <a:ea typeface="Andale Sans UI"/>
                <a:cs typeface="Tahoma"/>
              </a:rPr>
              <a:t>» и «Аленушка</a:t>
            </a:r>
            <a:r>
              <a:rPr lang="ru-RU" sz="1800" i="1" kern="150" dirty="0" smtClean="0">
                <a:latin typeface="Times New Roman"/>
                <a:ea typeface="Andale Sans UI"/>
                <a:cs typeface="Tahoma"/>
              </a:rPr>
              <a:t>». Двоюродная </a:t>
            </a:r>
            <a:r>
              <a:rPr lang="ru-RU" sz="1800" i="1" kern="150" dirty="0">
                <a:latin typeface="Times New Roman"/>
                <a:ea typeface="Andale Sans UI"/>
                <a:cs typeface="Tahoma"/>
              </a:rPr>
              <a:t>сестра </a:t>
            </a:r>
            <a:r>
              <a:rPr lang="ru-RU" sz="1800" i="1" kern="150" dirty="0" err="1">
                <a:latin typeface="Times New Roman"/>
                <a:ea typeface="Andale Sans UI"/>
                <a:cs typeface="Tahoma"/>
              </a:rPr>
              <a:t>Улимова</a:t>
            </a:r>
            <a:r>
              <a:rPr lang="ru-RU" sz="1800" i="1" kern="150" dirty="0">
                <a:latin typeface="Times New Roman"/>
                <a:ea typeface="Andale Sans UI"/>
                <a:cs typeface="Tahoma"/>
              </a:rPr>
              <a:t> Ирина Анатольевна закончила Борисоглебский педагогический институт. Дочка Осипова Ирина тоже мечтает о профессии учителя.</a:t>
            </a:r>
            <a:endParaRPr lang="ru-RU" sz="1800" kern="150" dirty="0">
              <a:latin typeface="Times New Roman"/>
              <a:ea typeface="Andale Sans UI"/>
              <a:cs typeface="Tahoma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ru-RU" sz="1800" i="1" kern="150" dirty="0" smtClean="0">
                <a:latin typeface="Times New Roman"/>
                <a:ea typeface="Andale Sans UI"/>
                <a:cs typeface="Tahoma"/>
              </a:rPr>
              <a:t>Вот </a:t>
            </a:r>
            <a:r>
              <a:rPr lang="ru-RU" sz="1800" i="1" kern="150" dirty="0">
                <a:latin typeface="Times New Roman"/>
                <a:ea typeface="Andale Sans UI"/>
                <a:cs typeface="Tahoma"/>
              </a:rPr>
              <a:t>уже почти сто лет в семье не прерывается династия учителей.</a:t>
            </a:r>
            <a:endParaRPr lang="ru-RU" sz="1800" kern="150" dirty="0">
              <a:latin typeface="Times New Roman"/>
              <a:ea typeface="Andale Sans UI"/>
              <a:cs typeface="Tahoma"/>
            </a:endParaRPr>
          </a:p>
          <a:p>
            <a:pPr marL="0" indent="0">
              <a:buNone/>
            </a:pP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Раздел 5.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Интересные сведения об учителе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3165662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AutoNum type="arabicPeriod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Образование: высшее</a:t>
            </a:r>
          </a:p>
          <a:p>
            <a:pPr marL="342900" indent="-342900">
              <a:buAutoNum type="arabicPeriod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Место учебы: Тамбовский педагогический колледж №1 им. К. Д. Ушинского, Борисоглебский государственный педагогический институт.</a:t>
            </a:r>
          </a:p>
          <a:p>
            <a:pPr marL="342900" indent="-342900">
              <a:buAutoNum type="arabicPeriod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Год рождения: 1976</a:t>
            </a:r>
          </a:p>
          <a:p>
            <a:pPr marL="342900" indent="-342900">
              <a:buAutoNum type="arabicPeriod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Специальности: учитель начальных классов, воспитатель, учитель русского языка и литературы.</a:t>
            </a:r>
          </a:p>
          <a:p>
            <a:pPr marL="342900" indent="-342900">
              <a:buAutoNum type="arabicPeriod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Начало трудовой деятельности: 1995 г.</a:t>
            </a:r>
          </a:p>
          <a:p>
            <a:pPr marL="342900" indent="-342900">
              <a:buAutoNum type="arabicPeriod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Педагогический стаж: 17 лет.</a:t>
            </a:r>
          </a:p>
          <a:p>
            <a:pPr marL="342900" indent="-342900">
              <a:buAutoNum type="arabicPeriod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Место работы: филиал МБОУ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Ржаксинской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СОШ №2  им. Г. А. Пономарева в д.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Волхонщина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, 13 лет.</a:t>
            </a:r>
          </a:p>
          <a:p>
            <a:pPr marL="342900" indent="-342900">
              <a:buAutoNum type="arabicPeriod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Занимаемая должность: учитель русского языка и литературы.</a:t>
            </a:r>
          </a:p>
          <a:p>
            <a:pPr marL="342900" indent="-342900">
              <a:buAutoNum type="arabicPeriod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Предыдущее место работы, должность: .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рапоткинская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начальная школа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Ржаксинского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района, заведующая, учитель начальных классов, 4 года.</a:t>
            </a:r>
          </a:p>
          <a:p>
            <a:pPr marL="342900" indent="-342900">
              <a:buAutoNum type="arabicPeriod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Тема самообразования: «Роль семейного воспитания в процессе формирования личности школьника».</a:t>
            </a:r>
          </a:p>
          <a:p>
            <a:pPr marL="342900" indent="-342900">
              <a:buAutoNum type="arabicPeriod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Педагогическое кредо: Ученье в счастье украшает, а в несчастье утешает.</a:t>
            </a:r>
          </a:p>
          <a:p>
            <a:pPr marL="342900" indent="-342900">
              <a:buAutoNum type="arabicPeriod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Награды: Почетная грамота администрации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Ржаксинского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района от 9.02.2010 </a:t>
            </a:r>
          </a:p>
          <a:p>
            <a:pPr marL="0" indent="0"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Раздел 1. Общие сведения об учителе.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Осипова Мария Юрьевна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1176476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 startAt="13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Общественная деятельность: председатель профкома филиала МБОУ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Ржаксинской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СОШ №2 им. Г. А. Пономарева в д.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Волхонщина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 startAt="13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Преподаваемые предметы: русский язык (5,7,10,11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), литература ( 5,7,10,11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), искусство ( 8,9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), музыка (5,6,7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indent="-342900">
              <a:buFont typeface="+mj-lt"/>
              <a:buAutoNum type="arabicPeriod" startAt="13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Классное руководство: 5 класс.</a:t>
            </a:r>
          </a:p>
          <a:p>
            <a:pPr marL="342900" indent="-342900">
              <a:buFont typeface="+mj-lt"/>
              <a:buAutoNum type="arabicPeriod" startAt="13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Повышение квалификации: курсы повышения квалификации в ТОГОАУ ДПО ИПКРО по программе «Формирование профессиональной компетентности учителя русского языка и литературы в условиях реализации национальной образовательной инициативы «Наша новая школа» с 22.03.2011 г. По 1.11.2011 г., стажировка на базе МОУ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Ржаксинской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СОШ №1 им. Н. М. Фролова в период с 11.04.2011 г. по 16.04.2011 г., обучение в качестве слушателя программы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Intel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«Обучение для будущего», октябрь 2011 г.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Раздел 1. Общие сведения об учителе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(продолжение)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9019382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Диплом  об окончании Тамбовского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педколледжа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№1 им. К. Д. Ушинского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071810"/>
            <a:ext cx="6229593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181148766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Диплом об окончании Борисоглебского государственного педагогического института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214554"/>
            <a:ext cx="6500858" cy="3850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79953278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Свидетельство о повышении квалификации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928802"/>
            <a:ext cx="7000924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540955326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Свидетельство об обучении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714488"/>
            <a:ext cx="6500858" cy="474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364534448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Почетная грамота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785926"/>
            <a:ext cx="3714776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133226259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1218</TotalTime>
  <Words>1820</Words>
  <Application>Microsoft Office PowerPoint</Application>
  <PresentationFormat>Экран (4:3)</PresentationFormat>
  <Paragraphs>482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Волна</vt:lpstr>
      <vt:lpstr>Филиал МБОУ Ржаксинской СОШ №2 в д. Волхонщина Ржаксинского района Тамбовской области</vt:lpstr>
      <vt:lpstr>СОДЕРЖАНИЕ</vt:lpstr>
      <vt:lpstr>Раздел 1. Общие сведения об учителе. Осипова Мария Юрьевна</vt:lpstr>
      <vt:lpstr>Раздел 1. Общие сведения об учителе  (продолжение)</vt:lpstr>
      <vt:lpstr>Диплом  об окончании Тамбовского педколледжа №1 им. К. Д. Ушинского</vt:lpstr>
      <vt:lpstr>Диплом об окончании Борисоглебского государственного педагогического института</vt:lpstr>
      <vt:lpstr>Свидетельство о повышении квалификации</vt:lpstr>
      <vt:lpstr>Свидетельство об обучении</vt:lpstr>
      <vt:lpstr>Почетная грамота</vt:lpstr>
      <vt:lpstr>Раздел 2. Результаты педагогической деятельности</vt:lpstr>
      <vt:lpstr>Раздел 2. Результаты педагогической деятельности</vt:lpstr>
      <vt:lpstr>Раздел 2. Результаты педагогической деятельности</vt:lpstr>
      <vt:lpstr>Раздел 2. Результаты педагогической деятельности</vt:lpstr>
      <vt:lpstr>Раздел 2. Результаты педагогической деятельности</vt:lpstr>
      <vt:lpstr>Раздел 2. Результаты педагогической деятельности</vt:lpstr>
      <vt:lpstr>Раздел 2. Результаты педагогической деятельности ( ЕГЭ )</vt:lpstr>
      <vt:lpstr>Раздел 2. Результаты педагогической деятельности  ( ГИА )</vt:lpstr>
      <vt:lpstr>Раздел 2. Результаты педагогической деятельности (участие в предметных олимпиадах)</vt:lpstr>
      <vt:lpstr>Раздел 2. Результаты педагогической деятельности (награды обучающихся)</vt:lpstr>
      <vt:lpstr>Раздел 2. Результаты педагогической деятельности (награды обучающихся) </vt:lpstr>
      <vt:lpstr>Раздел 3. Научно- методическая деятельность</vt:lpstr>
      <vt:lpstr>Раздел 3. Научно- методическая деятельность</vt:lpstr>
      <vt:lpstr>Раздел 3. Научно- методическая деятельность</vt:lpstr>
      <vt:lpstr>Раздел 3. Научно- методическая деятельность</vt:lpstr>
      <vt:lpstr>Раздел 3. Научно- методическая деятельность</vt:lpstr>
      <vt:lpstr>Раздел 3. Научно- методическая деятельность</vt:lpstr>
      <vt:lpstr>  Раздел 4. Внеурочная деятельность  </vt:lpstr>
      <vt:lpstr> Раздел 4. Внеурочная деятельность </vt:lpstr>
      <vt:lpstr>Раздел 5. Интересные сведения об учителе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Филиал МБОУ Ржаксинской СОШ №2 в д. Волхонщина</dc:title>
  <dc:creator>User</dc:creator>
  <cp:lastModifiedBy>Зарапина</cp:lastModifiedBy>
  <cp:revision>106</cp:revision>
  <dcterms:created xsi:type="dcterms:W3CDTF">2013-01-03T15:24:29Z</dcterms:created>
  <dcterms:modified xsi:type="dcterms:W3CDTF">2013-01-02T07:38:54Z</dcterms:modified>
</cp:coreProperties>
</file>