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84" r:id="rId12"/>
    <p:sldId id="276" r:id="rId13"/>
    <p:sldId id="285" r:id="rId14"/>
    <p:sldId id="277" r:id="rId15"/>
    <p:sldId id="278" r:id="rId16"/>
    <p:sldId id="265" r:id="rId17"/>
    <p:sldId id="266" r:id="rId18"/>
    <p:sldId id="267" r:id="rId19"/>
    <p:sldId id="268" r:id="rId20"/>
    <p:sldId id="269" r:id="rId21"/>
    <p:sldId id="280" r:id="rId22"/>
    <p:sldId id="281" r:id="rId23"/>
    <p:sldId id="270" r:id="rId24"/>
    <p:sldId id="271" r:id="rId25"/>
    <p:sldId id="279" r:id="rId26"/>
    <p:sldId id="282" r:id="rId27"/>
    <p:sldId id="272" r:id="rId28"/>
    <p:sldId id="283" r:id="rId29"/>
    <p:sldId id="27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5-7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</c:v>
                </c:pt>
                <c:pt idx="1">
                  <c:v>56</c:v>
                </c:pt>
                <c:pt idx="2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8-10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67211648"/>
        <c:axId val="67213184"/>
      </c:barChart>
      <c:catAx>
        <c:axId val="6721164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213184"/>
        <c:crosses val="autoZero"/>
        <c:auto val="1"/>
        <c:lblAlgn val="ctr"/>
        <c:lblOffset val="100"/>
      </c:catAx>
      <c:valAx>
        <c:axId val="67213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211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80182922612665"/>
          <c:y val="0.23023512340866698"/>
          <c:w val="0.16702458930236047"/>
          <c:h val="0.53952924297650195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 балл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40.5</c:v>
                </c:pt>
                <c:pt idx="1">
                  <c:v>46</c:v>
                </c:pt>
                <c:pt idx="2">
                  <c:v>53</c:v>
                </c:pt>
              </c:numCache>
            </c:numRef>
          </c:val>
        </c:ser>
        <c:axId val="69862912"/>
        <c:axId val="69861376"/>
      </c:barChart>
      <c:valAx>
        <c:axId val="69861376"/>
        <c:scaling>
          <c:orientation val="minMax"/>
        </c:scaling>
        <c:axPos val="l"/>
        <c:majorGridlines/>
        <c:numFmt formatCode="General" sourceLinked="1"/>
        <c:tickLblPos val="nextTo"/>
        <c:crossAx val="69862912"/>
        <c:crosses val="autoZero"/>
        <c:crossBetween val="between"/>
      </c:valAx>
      <c:catAx>
        <c:axId val="69862912"/>
        <c:scaling>
          <c:orientation val="minMax"/>
        </c:scaling>
        <c:axPos val="b"/>
        <c:tickLblPos val="nextTo"/>
        <c:crossAx val="69861376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5-7 кл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2010-2011 г</c:v>
                </c:pt>
                <c:pt idx="1">
                  <c:v>2011-2012 г</c:v>
                </c:pt>
                <c:pt idx="2">
                  <c:v>2012-2013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</c:v>
                </c:pt>
                <c:pt idx="1">
                  <c:v>67</c:v>
                </c:pt>
                <c:pt idx="2">
                  <c:v>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8-10 кл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2010-2011 г</c:v>
                </c:pt>
                <c:pt idx="1">
                  <c:v>2011-2012 г</c:v>
                </c:pt>
                <c:pt idx="2">
                  <c:v>2012-2013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50</c:v>
                </c:pt>
                <c:pt idx="2">
                  <c:v>75</c:v>
                </c:pt>
              </c:numCache>
            </c:numRef>
          </c:val>
        </c:ser>
        <c:shape val="box"/>
        <c:axId val="70260608"/>
        <c:axId val="70262144"/>
        <c:axId val="0"/>
      </c:bar3DChart>
      <c:catAx>
        <c:axId val="70260608"/>
        <c:scaling>
          <c:orientation val="minMax"/>
        </c:scaling>
        <c:axPos val="b"/>
        <c:tickLblPos val="nextTo"/>
        <c:crossAx val="70262144"/>
        <c:crosses val="autoZero"/>
        <c:auto val="1"/>
        <c:lblAlgn val="ctr"/>
        <c:lblOffset val="100"/>
      </c:catAx>
      <c:valAx>
        <c:axId val="70262144"/>
        <c:scaling>
          <c:orientation val="minMax"/>
        </c:scaling>
        <c:axPos val="l"/>
        <c:majorGridlines/>
        <c:numFmt formatCode="General" sourceLinked="1"/>
        <c:tickLblPos val="nextTo"/>
        <c:crossAx val="702606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1772387252474653"/>
          <c:y val="0.18146637073632288"/>
          <c:w val="0.61436524381156588"/>
          <c:h val="0.58962751868921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</c:v>
                </c:pt>
                <c:pt idx="1">
                  <c:v>58.5</c:v>
                </c:pt>
                <c:pt idx="2">
                  <c:v>76.5</c:v>
                </c:pt>
              </c:numCache>
            </c:numRef>
          </c:val>
        </c:ser>
        <c:axId val="68401792"/>
        <c:axId val="69875968"/>
      </c:barChart>
      <c:catAx>
        <c:axId val="68401792"/>
        <c:scaling>
          <c:orientation val="minMax"/>
        </c:scaling>
        <c:axPos val="b"/>
        <c:numFmt formatCode="General" sourceLinked="1"/>
        <c:tickLblPos val="nextTo"/>
        <c:crossAx val="69875968"/>
        <c:crosses val="autoZero"/>
        <c:auto val="1"/>
        <c:lblAlgn val="ctr"/>
        <c:lblOffset val="100"/>
      </c:catAx>
      <c:valAx>
        <c:axId val="69875968"/>
        <c:scaling>
          <c:orientation val="minMax"/>
        </c:scaling>
        <c:axPos val="l"/>
        <c:numFmt formatCode="General" sourceLinked="1"/>
        <c:tickLblPos val="nextTo"/>
        <c:crossAx val="684017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 к</c:v>
                </c:pt>
                <c:pt idx="1">
                  <c:v>п 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 к</c:v>
                </c:pt>
                <c:pt idx="1">
                  <c:v>п 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62.5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 к</c:v>
                </c:pt>
                <c:pt idx="1">
                  <c:v>п к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axId val="70417792"/>
        <c:axId val="70427776"/>
      </c:barChart>
      <c:catAx>
        <c:axId val="70417792"/>
        <c:scaling>
          <c:orientation val="minMax"/>
        </c:scaling>
        <c:axPos val="b"/>
        <c:tickLblPos val="nextTo"/>
        <c:crossAx val="70427776"/>
        <c:crosses val="autoZero"/>
        <c:auto val="1"/>
        <c:lblAlgn val="ctr"/>
        <c:lblOffset val="100"/>
      </c:catAx>
      <c:valAx>
        <c:axId val="70427776"/>
        <c:scaling>
          <c:orientation val="minMax"/>
        </c:scaling>
        <c:axPos val="l"/>
        <c:majorGridlines/>
        <c:numFmt formatCode="General" sourceLinked="1"/>
        <c:tickLblPos val="nextTo"/>
        <c:crossAx val="704177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 к</c:v>
                </c:pt>
                <c:pt idx="1">
                  <c:v>п 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 к</c:v>
                </c:pt>
                <c:pt idx="1">
                  <c:v>п 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62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 к</c:v>
                </c:pt>
                <c:pt idx="1">
                  <c:v>п к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hape val="cone"/>
        <c:axId val="71057792"/>
        <c:axId val="71059328"/>
        <c:axId val="68389056"/>
      </c:bar3DChart>
      <c:catAx>
        <c:axId val="71057792"/>
        <c:scaling>
          <c:orientation val="minMax"/>
        </c:scaling>
        <c:axPos val="b"/>
        <c:tickLblPos val="nextTo"/>
        <c:crossAx val="71059328"/>
        <c:crosses val="autoZero"/>
        <c:auto val="1"/>
        <c:lblAlgn val="ctr"/>
        <c:lblOffset val="100"/>
      </c:catAx>
      <c:valAx>
        <c:axId val="71059328"/>
        <c:scaling>
          <c:orientation val="minMax"/>
        </c:scaling>
        <c:axPos val="l"/>
        <c:majorGridlines/>
        <c:numFmt formatCode="General" sourceLinked="1"/>
        <c:tickLblPos val="nextTo"/>
        <c:crossAx val="71057792"/>
        <c:crosses val="autoZero"/>
        <c:crossBetween val="between"/>
      </c:valAx>
      <c:serAx>
        <c:axId val="68389056"/>
        <c:scaling>
          <c:orientation val="minMax"/>
        </c:scaling>
        <c:axPos val="b"/>
        <c:tickLblPos val="nextTo"/>
        <c:crossAx val="71059328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E2AFCC-927F-4C32-96D2-795930DFBACC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5BC03F-CB32-4C80-9D0F-EF60BF76A3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8175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Филиал МБОУ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Ржаксинской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 №2 в 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Волхонщина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Ржаксинского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Тамбовской области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400800" cy="4464496"/>
          </a:xfrm>
        </p:spPr>
        <p:txBody>
          <a:bodyPr/>
          <a:lstStyle/>
          <a:p>
            <a:r>
              <a:rPr lang="ru-RU" dirty="0" smtClean="0"/>
              <a:t>ПОРТФОЛИО</a:t>
            </a:r>
          </a:p>
          <a:p>
            <a:r>
              <a:rPr lang="ru-RU" dirty="0" smtClean="0"/>
              <a:t>Учителя русского языка и литературы</a:t>
            </a:r>
          </a:p>
          <a:p>
            <a:r>
              <a:rPr lang="ru-RU" dirty="0" smtClean="0"/>
              <a:t>Осиповой Марии Юрьевны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489749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435987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Качество 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русскому языку за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последние три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года (2012-2013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результаты  1триместра,  полугодия)</a:t>
            </a: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3565704"/>
              </p:ext>
            </p:extLst>
          </p:nvPr>
        </p:nvGraphicFramePr>
        <p:xfrm>
          <a:off x="1331640" y="2204864"/>
          <a:ext cx="6336703" cy="221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66455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2010-2011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2011-2012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2012-2013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67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1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8-10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1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165258853"/>
              </p:ext>
            </p:extLst>
          </p:nvPr>
        </p:nvGraphicFramePr>
        <p:xfrm>
          <a:off x="1475656" y="4509120"/>
          <a:ext cx="5784304" cy="195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211889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знаний по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русскому языку за последние три года (2012-2013 </a:t>
            </a:r>
            <a:r>
              <a:rPr lang="ru-RU" sz="18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результаты  1триместра,  полугодия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данной диаграмме показана положительная  динамика качества знаний по русскому языку на протяжении  последних трех лет .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36865349"/>
              </p:ext>
            </p:extLst>
          </p:nvPr>
        </p:nvGraphicFramePr>
        <p:xfrm>
          <a:off x="1691680" y="2708920"/>
          <a:ext cx="50405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849319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Качество и уровень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литературе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последние три года (2012-2013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результаты  1триместра,  полугодия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педагогической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5318331"/>
              </p:ext>
            </p:extLst>
          </p:nvPr>
        </p:nvGraphicFramePr>
        <p:xfrm>
          <a:off x="1475656" y="2492896"/>
          <a:ext cx="669674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48072"/>
                <a:gridCol w="648072"/>
                <a:gridCol w="864096"/>
                <a:gridCol w="720080"/>
                <a:gridCol w="720080"/>
                <a:gridCol w="1152128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8-10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566567048"/>
              </p:ext>
            </p:extLst>
          </p:nvPr>
        </p:nvGraphicFramePr>
        <p:xfrm>
          <a:off x="1835696" y="4581128"/>
          <a:ext cx="518457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698880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по литературе за последние три года (2012-2013 уч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г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результаты  1триместра,  полугодия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данной диаграмме показана положительная  динамика качества знаний по 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литературе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протяжении  последних трех лет .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723005994"/>
              </p:ext>
            </p:extLst>
          </p:nvPr>
        </p:nvGraphicFramePr>
        <p:xfrm>
          <a:off x="1835696" y="2492896"/>
          <a:ext cx="4992216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457376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Результаты вводного и промежуточного контроля  по русскому языку за 2012- 2013 уч. год.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педагогической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62561"/>
              </p:ext>
            </p:extLst>
          </p:nvPr>
        </p:nvGraphicFramePr>
        <p:xfrm>
          <a:off x="1475656" y="2420888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08112"/>
                <a:gridCol w="1080120"/>
                <a:gridCol w="648072"/>
                <a:gridCol w="936104"/>
                <a:gridCol w="882163"/>
                <a:gridCol w="677333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Вводный контроль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Промежуточный контроль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430789104"/>
              </p:ext>
            </p:extLst>
          </p:nvPr>
        </p:nvGraphicFramePr>
        <p:xfrm>
          <a:off x="1619672" y="4797152"/>
          <a:ext cx="5184576" cy="19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5522607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Результаты вводного и промежуточного контроля  по 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литературе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за 2012- 2013 уч. год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9688379"/>
              </p:ext>
            </p:extLst>
          </p:nvPr>
        </p:nvGraphicFramePr>
        <p:xfrm>
          <a:off x="1331640" y="2276872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80120"/>
                <a:gridCol w="864096"/>
                <a:gridCol w="792088"/>
                <a:gridCol w="936104"/>
                <a:gridCol w="882163"/>
                <a:gridCol w="677333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Вводный контроль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Промежуточный контроль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371819189"/>
              </p:ext>
            </p:extLst>
          </p:nvPr>
        </p:nvGraphicFramePr>
        <p:xfrm>
          <a:off x="1403648" y="4581128"/>
          <a:ext cx="5928320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7239450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7408333" cy="513981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Результаты единого государственного экзамена по русскому языку от 30.05.2011 г. (за последние три года выпускных 11 классов больше не было)</a:t>
            </a:r>
          </a:p>
          <a:p>
            <a:pPr marL="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ЕГЭ 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9925784"/>
              </p:ext>
            </p:extLst>
          </p:nvPr>
        </p:nvGraphicFramePr>
        <p:xfrm>
          <a:off x="1331640" y="2929348"/>
          <a:ext cx="6408712" cy="352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29"/>
                <a:gridCol w="2064229"/>
                <a:gridCol w="2280254"/>
              </a:tblGrid>
              <a:tr h="1237988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Минимальное количество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Тестовый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63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ч.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52- 1ч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64- 1ч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53- 1ч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56- 1ч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87- 1ч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66- 1ч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79- 1ч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54653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Результаты выпускников 9 класса по русскому языку на государственной ( итоговой) аттестации в новой форме от 9.06.2012 г. ( за последние три года выпускных 9 классов больше не было)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ГИА 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5443836"/>
              </p:ext>
            </p:extLst>
          </p:nvPr>
        </p:nvGraphicFramePr>
        <p:xfrm>
          <a:off x="1187624" y="3573016"/>
          <a:ext cx="6840760" cy="224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523"/>
                <a:gridCol w="1561857"/>
                <a:gridCol w="1710190"/>
                <a:gridCol w="1710190"/>
              </a:tblGrid>
              <a:tr h="68391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</a:p>
                    <a:p>
                      <a:r>
                        <a:rPr lang="ru-RU" dirty="0" smtClean="0"/>
                        <a:t>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Тестовый </a:t>
                      </a:r>
                    </a:p>
                    <a:p>
                      <a:r>
                        <a:rPr lang="ru-RU" dirty="0" smtClean="0"/>
                        <a:t>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качества</a:t>
                      </a:r>
                    </a:p>
                    <a:p>
                      <a:r>
                        <a:rPr lang="ru-RU" dirty="0" smtClean="0"/>
                        <a:t>знаний</a:t>
                      </a:r>
                      <a:endParaRPr lang="ru-RU" dirty="0"/>
                    </a:p>
                  </a:txBody>
                  <a:tcPr/>
                </a:tc>
              </a:tr>
              <a:tr h="156322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75- 2 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87- 1 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63- 1 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45- 1 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59- 1 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5- 1 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4- 4 ч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3- 1 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895743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(участие в предметных олимпиадах)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7962004"/>
              </p:ext>
            </p:extLst>
          </p:nvPr>
        </p:nvGraphicFramePr>
        <p:xfrm>
          <a:off x="827584" y="2348880"/>
          <a:ext cx="7608170" cy="406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248"/>
                <a:gridCol w="1860974"/>
                <a:gridCol w="1860974"/>
                <a:gridCol w="1860974"/>
              </a:tblGrid>
              <a:tr h="736203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</a:t>
                      </a:r>
                    </a:p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</a:p>
                    <a:p>
                      <a:r>
                        <a:rPr lang="ru-RU" dirty="0" smtClean="0"/>
                        <a:t>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94126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победителя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 Ломакина Лена, Федорова Даша, Дроздова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Лена)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0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победителя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 Дроздова Лена, Федосова Нелли)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084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победителя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Дроздова Лена,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Недосекина Марина)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293969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(награды обучающихся)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3568" y="2132856"/>
            <a:ext cx="3815280" cy="12241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Ломакина Лена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(серебряная медаль за отличные успехи в учении)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988840"/>
            <a:ext cx="3822192" cy="132903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Осипова Ирина (благодарственное письмо за участие в конкурсе  литературных работ)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357562"/>
            <a:ext cx="2143139" cy="30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 descr="C:\Documents and Settings\учитель\Рабочий стол\осипова през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357563"/>
            <a:ext cx="1803863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7064079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Раздел 1.Общие сведения об учителе</a:t>
            </a:r>
          </a:p>
          <a:p>
            <a:pPr marL="0" indent="0">
              <a:buNone/>
            </a:pPr>
            <a:r>
              <a:rPr lang="ru-RU" dirty="0" smtClean="0"/>
              <a:t>Раздел 2.Результаты педагогической деятельности</a:t>
            </a:r>
          </a:p>
          <a:p>
            <a:pPr marL="0" indent="0">
              <a:buNone/>
            </a:pPr>
            <a:r>
              <a:rPr lang="ru-RU" dirty="0" smtClean="0"/>
              <a:t>Раздел 3.Научно-методическая деятельность</a:t>
            </a:r>
          </a:p>
          <a:p>
            <a:pPr marL="0" indent="0">
              <a:buNone/>
            </a:pPr>
            <a:r>
              <a:rPr lang="ru-RU" dirty="0" smtClean="0"/>
              <a:t>Раздел 4.Внеурочная деятельность</a:t>
            </a:r>
          </a:p>
          <a:p>
            <a:pPr marL="0" indent="0">
              <a:buNone/>
            </a:pPr>
            <a:r>
              <a:rPr lang="ru-RU" dirty="0" smtClean="0"/>
              <a:t>Раздел 5.Интересные сведения об учителе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34230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Раздел 2.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(награды обучающихся)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276872"/>
            <a:ext cx="3822192" cy="10410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Благодарственное письмо  Осиповой Ирины за участие в литературном конкурсе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2348880"/>
            <a:ext cx="3822192" cy="968995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Свидетельство о публикации в электронном СМИ творческой работы Осиповой Ирины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00438"/>
            <a:ext cx="1928826" cy="272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429000"/>
            <a:ext cx="214355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8149772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2453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800" b="1" dirty="0" smtClean="0">
                <a:latin typeface="Times New Roman"/>
                <a:ea typeface="Times New Roman"/>
              </a:rPr>
              <a:t>Учебники, по которым ведется обучение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Русский </a:t>
            </a:r>
            <a:r>
              <a:rPr lang="ru-RU" sz="1400" b="1" dirty="0">
                <a:latin typeface="Times New Roman"/>
                <a:ea typeface="Times New Roman"/>
              </a:rPr>
              <a:t>язык: учеб. для 5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общеобразовательных учреждений. М</a:t>
            </a:r>
            <a:r>
              <a:rPr lang="ru-RU" sz="1400" b="1" dirty="0" smtClean="0">
                <a:latin typeface="Times New Roman"/>
                <a:ea typeface="Times New Roman"/>
              </a:rPr>
              <a:t>. Т. Баранов</a:t>
            </a:r>
            <a:r>
              <a:rPr lang="ru-RU" sz="1400" b="1" dirty="0">
                <a:latin typeface="Times New Roman"/>
                <a:ea typeface="Times New Roman"/>
              </a:rPr>
              <a:t>, </a:t>
            </a:r>
            <a:r>
              <a:rPr lang="ru-RU" sz="1400" b="1" dirty="0" smtClean="0">
                <a:latin typeface="Times New Roman"/>
                <a:ea typeface="Times New Roman"/>
              </a:rPr>
              <a:t>Т. </a:t>
            </a:r>
            <a:r>
              <a:rPr lang="ru-RU" sz="1400" b="1" dirty="0" err="1" smtClean="0">
                <a:latin typeface="Times New Roman"/>
                <a:ea typeface="Times New Roman"/>
              </a:rPr>
              <a:t>А.Ладыженская</a:t>
            </a:r>
            <a:r>
              <a:rPr lang="ru-RU" sz="1400" b="1" dirty="0">
                <a:latin typeface="Times New Roman"/>
                <a:ea typeface="Times New Roman"/>
              </a:rPr>
              <a:t>, Л.А. </a:t>
            </a:r>
            <a:r>
              <a:rPr lang="ru-RU" sz="1400" b="1" dirty="0" err="1">
                <a:latin typeface="Times New Roman"/>
                <a:ea typeface="Times New Roman"/>
              </a:rPr>
              <a:t>Тростенцова</a:t>
            </a:r>
            <a:r>
              <a:rPr lang="ru-RU" sz="1400" b="1" dirty="0">
                <a:latin typeface="Times New Roman"/>
                <a:ea typeface="Times New Roman"/>
              </a:rPr>
              <a:t> и др. –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Просвещение;</a:t>
            </a:r>
            <a:endParaRPr lang="ru-RU" sz="1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Русский </a:t>
            </a:r>
            <a:r>
              <a:rPr lang="ru-RU" sz="1400" b="1" dirty="0">
                <a:latin typeface="Times New Roman"/>
                <a:ea typeface="Times New Roman"/>
              </a:rPr>
              <a:t>язык: учеб. для 6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общеобразовательных учреждений. </a:t>
            </a:r>
            <a:r>
              <a:rPr lang="ru-RU" sz="1400" b="1" dirty="0" err="1">
                <a:latin typeface="Times New Roman"/>
                <a:ea typeface="Times New Roman"/>
              </a:rPr>
              <a:t>Ладыженская</a:t>
            </a:r>
            <a:r>
              <a:rPr lang="ru-RU" sz="1400" b="1" dirty="0">
                <a:latin typeface="Times New Roman"/>
                <a:ea typeface="Times New Roman"/>
              </a:rPr>
              <a:t> Т.А. </a:t>
            </a:r>
            <a:r>
              <a:rPr lang="ru-RU" sz="1400" b="1" dirty="0" smtClean="0">
                <a:latin typeface="Times New Roman"/>
                <a:ea typeface="Times New Roman"/>
              </a:rPr>
              <a:t>   Баранов </a:t>
            </a:r>
            <a:r>
              <a:rPr lang="ru-RU" sz="1400" b="1" dirty="0">
                <a:latin typeface="Times New Roman"/>
                <a:ea typeface="Times New Roman"/>
              </a:rPr>
              <a:t>М.Т. </a:t>
            </a:r>
            <a:r>
              <a:rPr lang="ru-RU" sz="1400" b="1" dirty="0" err="1">
                <a:latin typeface="Times New Roman"/>
                <a:ea typeface="Times New Roman"/>
              </a:rPr>
              <a:t>Тростенцова</a:t>
            </a:r>
            <a:r>
              <a:rPr lang="ru-RU" sz="1400" b="1" dirty="0">
                <a:latin typeface="Times New Roman"/>
                <a:ea typeface="Times New Roman"/>
              </a:rPr>
              <a:t> Л.А.,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</a:t>
            </a:r>
            <a:r>
              <a:rPr lang="ru-RU" sz="1400" b="1" dirty="0">
                <a:latin typeface="Times New Roman"/>
                <a:ea typeface="Times New Roman"/>
              </a:rPr>
              <a:t>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Русский </a:t>
            </a:r>
            <a:r>
              <a:rPr lang="ru-RU" sz="1400" b="1" dirty="0">
                <a:latin typeface="Times New Roman"/>
                <a:ea typeface="Times New Roman"/>
              </a:rPr>
              <a:t>язык: учеб. для 7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</a:t>
            </a:r>
            <a:r>
              <a:rPr lang="ru-RU" sz="1400" b="1" dirty="0" err="1">
                <a:latin typeface="Times New Roman"/>
                <a:ea typeface="Times New Roman"/>
              </a:rPr>
              <a:t>общеобразоват</a:t>
            </a:r>
            <a:r>
              <a:rPr lang="ru-RU" sz="1400" b="1" dirty="0">
                <a:latin typeface="Times New Roman"/>
                <a:ea typeface="Times New Roman"/>
              </a:rPr>
              <a:t>. учреждений. М</a:t>
            </a:r>
            <a:r>
              <a:rPr lang="ru-RU" sz="1400" b="1" dirty="0" smtClean="0">
                <a:latin typeface="Times New Roman"/>
                <a:ea typeface="Times New Roman"/>
              </a:rPr>
              <a:t>. Т. Баранов</a:t>
            </a:r>
            <a:r>
              <a:rPr lang="ru-RU" sz="1400" b="1" dirty="0">
                <a:latin typeface="Times New Roman"/>
                <a:ea typeface="Times New Roman"/>
              </a:rPr>
              <a:t>, Т.А. </a:t>
            </a:r>
            <a:r>
              <a:rPr lang="ru-RU" sz="1400" b="1" dirty="0" err="1">
                <a:latin typeface="Times New Roman"/>
                <a:ea typeface="Times New Roman"/>
              </a:rPr>
              <a:t>Ладыженская</a:t>
            </a:r>
            <a:r>
              <a:rPr lang="ru-RU" sz="1400" b="1" dirty="0">
                <a:latin typeface="Times New Roman"/>
                <a:ea typeface="Times New Roman"/>
              </a:rPr>
              <a:t>, Л.А. </a:t>
            </a:r>
            <a:r>
              <a:rPr lang="ru-RU" sz="1400" b="1" dirty="0" err="1">
                <a:latin typeface="Times New Roman"/>
                <a:ea typeface="Times New Roman"/>
              </a:rPr>
              <a:t>Тростенцова</a:t>
            </a:r>
            <a:r>
              <a:rPr lang="ru-RU" sz="1400" b="1" dirty="0">
                <a:latin typeface="Times New Roman"/>
                <a:ea typeface="Times New Roman"/>
              </a:rPr>
              <a:t> и др. –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</a:t>
            </a:r>
            <a:r>
              <a:rPr lang="ru-RU" sz="1400" b="1" dirty="0">
                <a:latin typeface="Times New Roman"/>
                <a:ea typeface="Times New Roman"/>
              </a:rPr>
              <a:t>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Русский </a:t>
            </a:r>
            <a:r>
              <a:rPr lang="ru-RU" sz="1400" b="1" dirty="0">
                <a:latin typeface="Times New Roman"/>
                <a:ea typeface="Times New Roman"/>
              </a:rPr>
              <a:t>язык: учеб. для 8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</a:t>
            </a:r>
            <a:r>
              <a:rPr lang="ru-RU" sz="1400" b="1" dirty="0" err="1">
                <a:latin typeface="Times New Roman"/>
                <a:ea typeface="Times New Roman"/>
              </a:rPr>
              <a:t>общеобразоват</a:t>
            </a:r>
            <a:r>
              <a:rPr lang="ru-RU" sz="1400" b="1" dirty="0">
                <a:latin typeface="Times New Roman"/>
                <a:ea typeface="Times New Roman"/>
              </a:rPr>
              <a:t>. учреждений. С.Г. </a:t>
            </a:r>
            <a:r>
              <a:rPr lang="ru-RU" sz="1400" b="1" dirty="0" err="1">
                <a:latin typeface="Times New Roman"/>
                <a:ea typeface="Times New Roman"/>
              </a:rPr>
              <a:t>Бархударов</a:t>
            </a:r>
            <a:r>
              <a:rPr lang="ru-RU" sz="1400" b="1" dirty="0">
                <a:latin typeface="Times New Roman"/>
                <a:ea typeface="Times New Roman"/>
              </a:rPr>
              <a:t>, С.Е. Крючков –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</a:t>
            </a:r>
            <a:r>
              <a:rPr lang="ru-RU" sz="1400" b="1" dirty="0">
                <a:latin typeface="Times New Roman"/>
                <a:ea typeface="Times New Roman"/>
              </a:rPr>
              <a:t>;</a:t>
            </a:r>
            <a:r>
              <a:rPr lang="ru-RU" sz="1400" b="1" dirty="0" smtClean="0">
                <a:latin typeface="Times New Roman"/>
                <a:ea typeface="Times New Roman"/>
              </a:rPr>
              <a:t> </a:t>
            </a:r>
            <a:endParaRPr lang="ru-RU" sz="1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Русский </a:t>
            </a:r>
            <a:r>
              <a:rPr lang="ru-RU" sz="1400" b="1" dirty="0">
                <a:latin typeface="Times New Roman"/>
                <a:ea typeface="Times New Roman"/>
              </a:rPr>
              <a:t>язык: учеб. для 9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общеобразовательных учреждений. С. Г. </a:t>
            </a:r>
            <a:r>
              <a:rPr lang="ru-RU" sz="1400" b="1" dirty="0" err="1">
                <a:latin typeface="Times New Roman"/>
                <a:ea typeface="Times New Roman"/>
              </a:rPr>
              <a:t>Бархударов</a:t>
            </a:r>
            <a:r>
              <a:rPr lang="ru-RU" sz="1400" b="1" dirty="0">
                <a:latin typeface="Times New Roman"/>
                <a:ea typeface="Times New Roman"/>
              </a:rPr>
              <a:t>, С. Е. Крючков и др.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Русский </a:t>
            </a:r>
            <a:r>
              <a:rPr lang="ru-RU" sz="1400" b="1" dirty="0">
                <a:latin typeface="Times New Roman"/>
                <a:ea typeface="Times New Roman"/>
              </a:rPr>
              <a:t>язык 10-11 </a:t>
            </a:r>
            <a:r>
              <a:rPr lang="ru-RU" sz="1400" b="1" dirty="0" smtClean="0">
                <a:latin typeface="Times New Roman"/>
                <a:ea typeface="Times New Roman"/>
              </a:rPr>
              <a:t>класс, </a:t>
            </a:r>
            <a:r>
              <a:rPr lang="ru-RU" sz="1400" b="1" dirty="0">
                <a:latin typeface="Times New Roman"/>
                <a:ea typeface="Times New Roman"/>
              </a:rPr>
              <a:t>Греков В.Ф., Крючков С.С., Чешко Л.А. –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Просвещение.</a:t>
            </a:r>
          </a:p>
          <a:p>
            <a:pPr marL="0" indent="0">
              <a:spcAft>
                <a:spcPts val="0"/>
              </a:spcAft>
              <a:buNone/>
            </a:pPr>
            <a:endParaRPr lang="ru-RU" sz="1400" b="1" dirty="0">
              <a:latin typeface="Times New Roman"/>
              <a:ea typeface="Times New Roman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3.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Научно- методическая деятельность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714884"/>
            <a:ext cx="14446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714884"/>
            <a:ext cx="131603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714884"/>
            <a:ext cx="13350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5278768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844824"/>
            <a:ext cx="4816555" cy="429882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sz="1800" b="1" dirty="0">
                <a:solidFill>
                  <a:srgbClr val="073E87"/>
                </a:solidFill>
                <a:latin typeface="Times New Roman"/>
                <a:ea typeface="Times New Roman"/>
              </a:rPr>
              <a:t>Учебники, по которым ведется </a:t>
            </a:r>
            <a:r>
              <a:rPr lang="ru-RU" sz="1800" b="1" dirty="0" smtClean="0">
                <a:solidFill>
                  <a:srgbClr val="073E87"/>
                </a:solidFill>
                <a:latin typeface="Times New Roman"/>
                <a:ea typeface="Times New Roman"/>
              </a:rPr>
              <a:t>обучение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Литература. 5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Коровина В</a:t>
            </a:r>
            <a:r>
              <a:rPr lang="ru-RU" sz="1400" b="1" dirty="0" smtClean="0">
                <a:latin typeface="Times New Roman"/>
                <a:ea typeface="Times New Roman"/>
              </a:rPr>
              <a:t>. Я</a:t>
            </a:r>
            <a:r>
              <a:rPr lang="ru-RU" sz="1400" b="1" dirty="0">
                <a:latin typeface="Times New Roman"/>
                <a:ea typeface="Times New Roman"/>
              </a:rPr>
              <a:t>., Журавлёв. В.П., </a:t>
            </a:r>
            <a:r>
              <a:rPr lang="ru-RU" sz="1400" b="1" dirty="0" err="1">
                <a:latin typeface="Times New Roman"/>
                <a:ea typeface="Times New Roman"/>
              </a:rPr>
              <a:t>Коровин.В.И</a:t>
            </a:r>
            <a:r>
              <a:rPr lang="ru-RU" sz="1400" b="1" dirty="0">
                <a:latin typeface="Times New Roman"/>
                <a:ea typeface="Times New Roman"/>
              </a:rPr>
              <a:t>.- М.: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Просвещение;</a:t>
            </a:r>
            <a:endParaRPr lang="ru-RU" sz="1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Литература</a:t>
            </a:r>
            <a:r>
              <a:rPr lang="ru-RU" sz="1400" b="1" dirty="0">
                <a:latin typeface="Times New Roman"/>
                <a:ea typeface="Times New Roman"/>
              </a:rPr>
              <a:t>. 6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</a:t>
            </a:r>
            <a:r>
              <a:rPr lang="ru-RU" sz="1400" b="1" dirty="0" err="1">
                <a:latin typeface="Times New Roman"/>
                <a:ea typeface="Times New Roman"/>
              </a:rPr>
              <a:t>Полухина</a:t>
            </a:r>
            <a:r>
              <a:rPr lang="ru-RU" sz="1400" b="1" dirty="0">
                <a:latin typeface="Times New Roman"/>
                <a:ea typeface="Times New Roman"/>
              </a:rPr>
              <a:t> В.П., Коровина В.Я., Журавлёв В.П.-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Просвещение;</a:t>
            </a:r>
            <a:endParaRPr lang="ru-RU" sz="1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Литература</a:t>
            </a:r>
            <a:r>
              <a:rPr lang="ru-RU" sz="1400" b="1" dirty="0">
                <a:latin typeface="Times New Roman"/>
                <a:ea typeface="Times New Roman"/>
              </a:rPr>
              <a:t>. 7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В.Я. Коровина. –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</a:t>
            </a:r>
            <a:r>
              <a:rPr lang="ru-RU" sz="1400" b="1" dirty="0">
                <a:latin typeface="Times New Roman"/>
                <a:ea typeface="Times New Roman"/>
              </a:rPr>
              <a:t>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Литература</a:t>
            </a:r>
            <a:r>
              <a:rPr lang="ru-RU" sz="1400" b="1" dirty="0">
                <a:latin typeface="Times New Roman"/>
                <a:ea typeface="Times New Roman"/>
              </a:rPr>
              <a:t>.  8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В.Я. Коровина и др. –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</a:t>
            </a:r>
            <a:r>
              <a:rPr lang="ru-RU" sz="1400" b="1" dirty="0">
                <a:latin typeface="Times New Roman"/>
                <a:ea typeface="Times New Roman"/>
              </a:rPr>
              <a:t>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Times New Roman"/>
              </a:rPr>
              <a:t>Литература</a:t>
            </a:r>
            <a:r>
              <a:rPr lang="ru-RU" sz="1400" b="1" dirty="0">
                <a:latin typeface="Times New Roman"/>
                <a:ea typeface="Times New Roman"/>
              </a:rPr>
              <a:t>. 9 </a:t>
            </a:r>
            <a:r>
              <a:rPr lang="ru-RU" sz="1400" b="1" dirty="0" err="1">
                <a:latin typeface="Times New Roman"/>
                <a:ea typeface="Times New Roman"/>
              </a:rPr>
              <a:t>кл</a:t>
            </a:r>
            <a:r>
              <a:rPr lang="ru-RU" sz="1400" b="1" dirty="0">
                <a:latin typeface="Times New Roman"/>
                <a:ea typeface="Times New Roman"/>
              </a:rPr>
              <a:t>. Коровина В,Я., Коровин В.И., </a:t>
            </a:r>
            <a:r>
              <a:rPr lang="ru-RU" sz="1400" b="1" dirty="0" err="1">
                <a:latin typeface="Times New Roman"/>
                <a:ea typeface="Times New Roman"/>
              </a:rPr>
              <a:t>Збарский</a:t>
            </a:r>
            <a:r>
              <a:rPr lang="ru-RU" sz="1400" b="1" dirty="0">
                <a:latin typeface="Times New Roman"/>
                <a:ea typeface="Times New Roman"/>
              </a:rPr>
              <a:t> И.С.- М.: </a:t>
            </a:r>
            <a:r>
              <a:rPr lang="ru-RU" sz="1400" b="1" dirty="0" smtClean="0">
                <a:latin typeface="Times New Roman"/>
                <a:ea typeface="Times New Roman"/>
              </a:rPr>
              <a:t>Просвещение;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Русская литература XIX века. 10 класс</a:t>
            </a:r>
            <a:r>
              <a:rPr lang="ru-RU" sz="1400" b="1" dirty="0" smtClean="0">
                <a:latin typeface="Times New Roman"/>
                <a:ea typeface="Times New Roman"/>
              </a:rPr>
              <a:t>. В</a:t>
            </a:r>
            <a:r>
              <a:rPr lang="ru-RU" sz="1400" b="1" dirty="0">
                <a:latin typeface="Times New Roman"/>
                <a:ea typeface="Times New Roman"/>
              </a:rPr>
              <a:t>. И. Сахаров</a:t>
            </a:r>
            <a:r>
              <a:rPr lang="ru-RU" sz="1400" b="1" dirty="0" smtClean="0">
                <a:latin typeface="Times New Roman"/>
                <a:ea typeface="Times New Roman"/>
              </a:rPr>
              <a:t>, С</a:t>
            </a:r>
            <a:r>
              <a:rPr lang="ru-RU" sz="1400" b="1" dirty="0">
                <a:latin typeface="Times New Roman"/>
                <a:ea typeface="Times New Roman"/>
              </a:rPr>
              <a:t>. А. Зинин.- Москва, «Русское слово</a:t>
            </a:r>
            <a:r>
              <a:rPr lang="ru-RU" sz="1400" b="1" dirty="0" smtClean="0">
                <a:latin typeface="Times New Roman"/>
                <a:ea typeface="Times New Roman"/>
              </a:rPr>
              <a:t>»;</a:t>
            </a:r>
            <a:endParaRPr lang="ru-RU" sz="14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</a:rPr>
              <a:t>Русская литература ХХ </a:t>
            </a:r>
            <a:r>
              <a:rPr lang="ru-RU" sz="1400" b="1" dirty="0" smtClean="0">
                <a:latin typeface="Times New Roman"/>
                <a:ea typeface="Times New Roman"/>
              </a:rPr>
              <a:t>века. 11 </a:t>
            </a:r>
            <a:r>
              <a:rPr lang="ru-RU" sz="1400" b="1" dirty="0">
                <a:latin typeface="Times New Roman"/>
                <a:ea typeface="Times New Roman"/>
              </a:rPr>
              <a:t>класс. В. А</a:t>
            </a:r>
            <a:r>
              <a:rPr lang="ru-RU" sz="1400" b="1" dirty="0" smtClean="0">
                <a:latin typeface="Times New Roman"/>
                <a:ea typeface="Times New Roman"/>
              </a:rPr>
              <a:t>. </a:t>
            </a:r>
            <a:r>
              <a:rPr lang="ru-RU" sz="1400" b="1" dirty="0" err="1" smtClean="0">
                <a:latin typeface="Times New Roman"/>
                <a:ea typeface="Times New Roman"/>
              </a:rPr>
              <a:t>Чалмаев</a:t>
            </a:r>
            <a:r>
              <a:rPr lang="ru-RU" sz="1400" b="1" dirty="0">
                <a:latin typeface="Times New Roman"/>
                <a:ea typeface="Times New Roman"/>
              </a:rPr>
              <a:t>, С.А. Зинин.- Москва, «Русское слово</a:t>
            </a:r>
            <a:r>
              <a:rPr lang="ru-RU" sz="1400" b="1" dirty="0" smtClean="0">
                <a:latin typeface="Times New Roman"/>
                <a:ea typeface="Times New Roman"/>
              </a:rPr>
              <a:t>».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i="1" dirty="0" smtClean="0">
                <a:latin typeface="Times New Roman"/>
                <a:ea typeface="Times New Roman"/>
              </a:rPr>
              <a:t>Все учебники являются традиционными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i="1" dirty="0">
                <a:latin typeface="Times New Roman"/>
                <a:ea typeface="Times New Roman"/>
              </a:rPr>
              <a:t>и</a:t>
            </a:r>
            <a:r>
              <a:rPr lang="ru-RU" sz="1400" b="1" i="1" dirty="0" smtClean="0">
                <a:latin typeface="Times New Roman"/>
                <a:ea typeface="Times New Roman"/>
              </a:rPr>
              <a:t> соответствуют федеральному перечню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i="1" dirty="0" smtClean="0">
                <a:latin typeface="Times New Roman"/>
                <a:ea typeface="Times New Roman"/>
              </a:rPr>
              <a:t>учебников, рекомендованных Министерством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i="1" dirty="0" smtClean="0">
                <a:latin typeface="Times New Roman"/>
                <a:ea typeface="Times New Roman"/>
              </a:rPr>
              <a:t> образования  и науки РФ к использованию в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i="1" dirty="0" smtClean="0">
                <a:latin typeface="Times New Roman"/>
                <a:ea typeface="Times New Roman"/>
              </a:rPr>
              <a:t>образовательном процессе в общеобразовательных учреждениях.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400" b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lvl="0" indent="0" algn="ctr">
              <a:buClr>
                <a:srgbClr val="31B6FD"/>
              </a:buClr>
              <a:buNone/>
            </a:pPr>
            <a:endParaRPr lang="ru-RU" sz="1800" b="1" dirty="0">
              <a:solidFill>
                <a:srgbClr val="073E87"/>
              </a:solidFill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3.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Научно- методическая деятельность</a:t>
            </a:r>
            <a:endParaRPr lang="ru-RU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000240"/>
            <a:ext cx="13589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928934"/>
            <a:ext cx="1311275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4357694"/>
            <a:ext cx="1255712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428772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Разработка программно- методического обеспечения</a:t>
            </a:r>
          </a:p>
          <a:p>
            <a:pPr marL="0" indent="0"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3.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 методическая деятельность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8377609"/>
              </p:ext>
            </p:extLst>
          </p:nvPr>
        </p:nvGraphicFramePr>
        <p:xfrm>
          <a:off x="323528" y="1844825"/>
          <a:ext cx="8496944" cy="4826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248472"/>
                <a:gridCol w="1296144"/>
                <a:gridCol w="2448272"/>
              </a:tblGrid>
              <a:tr h="7739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</a:p>
                    <a:p>
                      <a:r>
                        <a:rPr lang="ru-RU" dirty="0" smtClean="0"/>
                        <a:t>разработок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</a:p>
                    <a:p>
                      <a:r>
                        <a:rPr lang="ru-RU" dirty="0" smtClean="0"/>
                        <a:t>создания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Кем утверждены</a:t>
                      </a:r>
                      <a:endParaRPr lang="ru-RU" dirty="0"/>
                    </a:p>
                  </a:txBody>
                  <a:tcPr/>
                </a:tc>
              </a:tr>
              <a:tr h="10061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программы по русскому языку и литературе (5-9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., 10-11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Ржаксинская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№2 им. Г. А. Пономарева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27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Календарно- тематическое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планирование по русскому языку и литературе (5-11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Ржаксинская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№2 им. Г. А. Пономарева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9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Дидактические разработки к урокам русского языка и литературы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2011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 филиала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9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Поурочное планирование к урокам русского языка и литературы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2011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 филиала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9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Подбор дополнительных тренировочных упражнений для подготовки к ГИА,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ЕГЭ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 филиала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527398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Участие в системе школьной методической работы</a:t>
            </a:r>
          </a:p>
          <a:p>
            <a:pPr marL="0" indent="0"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3.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 методическая деятельность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5575423"/>
              </p:ext>
            </p:extLst>
          </p:nvPr>
        </p:nvGraphicFramePr>
        <p:xfrm>
          <a:off x="467544" y="2492896"/>
          <a:ext cx="828092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376264"/>
                <a:gridCol w="1800200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представления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заседаний МО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 общешкольному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результатов работы за год, доклады: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«Роль семейного воспитания в процессе формирования личности школьника»,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«Самостоятельная работа учеников на уроках русского языка».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сетевых сообществах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 годы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сеть работников образования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nsportal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интернет-портал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Школу.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358252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Открытые уроки</a:t>
            </a: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Раздел 3.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Научно- методическая деятельность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9695152"/>
              </p:ext>
            </p:extLst>
          </p:nvPr>
        </p:nvGraphicFramePr>
        <p:xfrm>
          <a:off x="899592" y="2204864"/>
          <a:ext cx="7704855" cy="346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656184"/>
                <a:gridCol w="864096"/>
                <a:gridCol w="2232248"/>
                <a:gridCol w="2016225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Используемые технологии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8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Урок- путешествие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Имя существительное как часть речи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8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2010 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-соревнование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Обобщение по теме «Односоставные предложения»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Тестовые задания, ИКТ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8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2011г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Ролевая игра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«Встать, суд идет»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урок по пьесе Островского «Гроза»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ИКТ, игровые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168222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660373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ИКТ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Раздел 3.</a:t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Научно- методическая деятельность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571868" y="3786190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ИКТ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572264" y="3857628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Звуковые диктанты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5143504" y="5286388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Аудио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143108" y="5357826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57158" y="3786190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Проекты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1500166" y="2285992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ИД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000628" y="2357430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Фильмы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3214678" y="3143248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286380" y="328612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29322" y="4357694"/>
            <a:ext cx="6961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2643174" y="428625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43504" y="4643446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5" idx="0"/>
          </p:cNvCxnSpPr>
          <p:nvPr/>
        </p:nvCxnSpPr>
        <p:spPr>
          <a:xfrm rot="10800000" flipV="1">
            <a:off x="3295236" y="4714884"/>
            <a:ext cx="113388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257429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Раздел 4.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к последнему звонку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Круглый стол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361110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429000"/>
            <a:ext cx="3500463" cy="263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8925512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Творческие работы детей</a:t>
            </a:r>
          </a:p>
          <a:p>
            <a:pPr marL="0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3421787"/>
              </p:ext>
            </p:extLst>
          </p:nvPr>
        </p:nvGraphicFramePr>
        <p:xfrm>
          <a:off x="899592" y="2204864"/>
          <a:ext cx="741682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728192"/>
                <a:gridCol w="936104"/>
                <a:gridCol w="1656184"/>
                <a:gridCol w="2448272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Осипова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Ирина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класс (2010г)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Сочинение на конкурс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«Что мы знаем 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Великой Отечественной войне?»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Дроздова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Лена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(2012г)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Реферат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«И. С. Тургенев. Страницы жизни».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Федосова Нелли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(2012г)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Реферат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«Н. А. Некрасов. Истоки творчества»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Богомолова Оля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(2011г)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«Неизвестные страницы жизни Н. В. Гоголя».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Гурьев Максим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Будник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(2012г)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Внеклассное мероприятие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«С. Есенин. Вчера и сегодня».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Тюленева Маша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Федосова Таня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(2012г)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Альбом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«Клод  Моне. Жизнь и Творчество»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Осипова Ирина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Туркин Ваня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(2012г)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«Наш великий земляк Герасимов  А. М.»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57627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Потомственный учитель. Прабабушка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Рассказовская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Зинаида Ивановна получила образование учителя в Тамбове и  начала учительствовать еще в царской России до 1917года.  Всю жизнь проработала учителем сначала в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Волхонщинской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школе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Ржаксинского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района, а потом в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Крапоткинской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начальной школе того же района. Бабушка Нина Михайловна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Рассказовская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(Соловьева) и ее сестры Ольга Михайловна и Елизавета Михайловна Соловьевы тоже были учителями. Родная тетя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Улимова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(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Рассказовская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) Зоя Борисовна и сегодня работает учителем начальных классов в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Уваровском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лицее им. А. И. Данилова Тамбовской области. Другая тетя, Шаталова (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Рассказовская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) Ольга Борисовна, получила образование воспитателя в Тамбовском педагогическом училище №2 и не один год проработала в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уваровских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детских садиках «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Ивушка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» и «Аленушка</a:t>
            </a:r>
            <a:r>
              <a:rPr lang="ru-RU" sz="1800" i="1" kern="150" dirty="0" smtClean="0">
                <a:latin typeface="Times New Roman"/>
                <a:ea typeface="Andale Sans UI"/>
                <a:cs typeface="Tahoma"/>
              </a:rPr>
              <a:t>». Двоюродная 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сестра </a:t>
            </a:r>
            <a:r>
              <a:rPr lang="ru-RU" sz="1800" i="1" kern="150" dirty="0" err="1">
                <a:latin typeface="Times New Roman"/>
                <a:ea typeface="Andale Sans UI"/>
                <a:cs typeface="Tahoma"/>
              </a:rPr>
              <a:t>Улимова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 Ирина Анатольевна закончила Борисоглебский педагогический институт. Дочка Осипова Ирина тоже мечтает о профессии учителя.</a:t>
            </a:r>
            <a:endParaRPr lang="ru-RU" sz="1800" kern="150" dirty="0">
              <a:latin typeface="Times New Roman"/>
              <a:ea typeface="Andale Sans UI"/>
              <a:cs typeface="Tahom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800" i="1" kern="150" dirty="0" smtClean="0">
                <a:latin typeface="Times New Roman"/>
                <a:ea typeface="Andale Sans UI"/>
                <a:cs typeface="Tahoma"/>
              </a:rPr>
              <a:t>Вот </a:t>
            </a:r>
            <a:r>
              <a:rPr lang="ru-RU" sz="1800" i="1" kern="150" dirty="0">
                <a:latin typeface="Times New Roman"/>
                <a:ea typeface="Andale Sans UI"/>
                <a:cs typeface="Tahoma"/>
              </a:rPr>
              <a:t>уже почти сто лет в семье не прерывается династия учителей.</a:t>
            </a:r>
            <a:endParaRPr lang="ru-RU" sz="1800" kern="150" dirty="0">
              <a:latin typeface="Times New Roman"/>
              <a:ea typeface="Andale Sans UI"/>
              <a:cs typeface="Tahoma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Интересные сведения об учителе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1656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Образование: высшее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 учебы: Тамбовский педагогический колледж №1 им. К. Д. Ушинского, Борисоглебский государственный педагогический институт.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 рождения: 1976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Специальности: учитель начальных классов, воспитатель, учитель русского языка и литературы.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Начало трудовой деятельности: 1995 г.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Педагогический стаж: 17 лет.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Место работы: филиал МБОУ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Ржаксинской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СОШ №2  им. Г. А. Пономарева в д.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Волхонщина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13 лет.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Занимаемая должность: учитель русского языка и литературы.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Предыдущее место работы, должность: .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рапоткинская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начальная школа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Ржаксинского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района, заведующая, учитель начальных классов, 4 года.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Тема самообразования: «Роль семейного воспитания в процессе формирования личности школьника».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Педагогическое кредо: Ученье в счастье украшает, а в несчастье утешает.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Награды: Почетная грамота администрации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Ржаксинского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от 9.02.2010 </a:t>
            </a:r>
          </a:p>
          <a:p>
            <a:pPr marL="0" indent="0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1. Общие сведения об учителе.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Осипова Мария Юрьевна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17647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13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Общественная деятельность: председатель профкома филиала МБОУ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Ржаксинской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СОШ №2 им. Г. А. Пономарева в д.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Волхонщина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 startAt="13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Преподаваемые предметы: русский язык (5,7,10,11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литература ( 5,7,10,11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искусство ( 8,9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музыка (5,6,7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Классное руководство: 5 класс.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квалификации: курсы повышения квалификации в ТОГОАУ ДПО ИПКРО по программе «Формирование профессиональной компетентности учителя русского языка и литературы в условиях реализации национальной образовательной инициативы «Наша новая школа» с 22.03.2011 г. По 1.11.2011 г., стажировка на базе МОУ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Ржаксинской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СОШ №1 им. Н. М. Фролова в период с 11.04.2011 г. по 16.04.2011 г., обучение в качестве слушателя программы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Intel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«Обучение для будущего», октябрь 2011 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1. Общие сведения об учителе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(продолжение)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1938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Диплом  об окончании Тамбовского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педколледжа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№1 им. К. Д. Ушинского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71810"/>
            <a:ext cx="622959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8114876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Диплом об окончании Борисоглебского государственного педагогического института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6500858" cy="385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995327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Свидетельство о повышении квалификации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700092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4095532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Свидетельство об обучении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500858" cy="474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6453444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Почетная грамота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37147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322625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1218</TotalTime>
  <Words>1820</Words>
  <Application>Microsoft Office PowerPoint</Application>
  <PresentationFormat>Экран (4:3)</PresentationFormat>
  <Paragraphs>482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Волна</vt:lpstr>
      <vt:lpstr>Филиал МБОУ Ржаксинской СОШ №2 в д. Волхонщина Ржаксинского района Тамбовской области</vt:lpstr>
      <vt:lpstr>СОДЕРЖАНИЕ</vt:lpstr>
      <vt:lpstr>Раздел 1. Общие сведения об учителе. Осипова Мария Юрьевна</vt:lpstr>
      <vt:lpstr>Раздел 1. Общие сведения об учителе  (продолжение)</vt:lpstr>
      <vt:lpstr>Диплом  об окончании Тамбовского педколледжа №1 им. К. Д. Ушинского</vt:lpstr>
      <vt:lpstr>Диплом об окончании Борисоглебского государственного педагогического института</vt:lpstr>
      <vt:lpstr>Свидетельство о повышении квалификации</vt:lpstr>
      <vt:lpstr>Свидетельство об обучении</vt:lpstr>
      <vt:lpstr>Почетная грамота</vt:lpstr>
      <vt:lpstr>Раздел 2. Результаты педагогической деятельности</vt:lpstr>
      <vt:lpstr>Раздел 2. Результаты педагогической деятельности</vt:lpstr>
      <vt:lpstr>Раздел 2. Результаты педагогической деятельности</vt:lpstr>
      <vt:lpstr>Раздел 2. Результаты педагогической деятельности</vt:lpstr>
      <vt:lpstr>Раздел 2. Результаты педагогической деятельности</vt:lpstr>
      <vt:lpstr>Раздел 2. Результаты педагогической деятельности</vt:lpstr>
      <vt:lpstr>Раздел 2. Результаты педагогической деятельности ( ЕГЭ )</vt:lpstr>
      <vt:lpstr>Раздел 2. Результаты педагогической деятельности  ( ГИА )</vt:lpstr>
      <vt:lpstr>Раздел 2. Результаты педагогической деятельности (участие в предметных олимпиадах)</vt:lpstr>
      <vt:lpstr>Раздел 2. Результаты педагогической деятельности (награды обучающихся)</vt:lpstr>
      <vt:lpstr>Раздел 2. Результаты педагогической деятельности (награды обучающихся) </vt:lpstr>
      <vt:lpstr>Раздел 3. Научно- методическая деятельность</vt:lpstr>
      <vt:lpstr>Раздел 3. Научно- методическая деятельность</vt:lpstr>
      <vt:lpstr>Раздел 3. Научно- методическая деятельность</vt:lpstr>
      <vt:lpstr>Раздел 3. Научно- методическая деятельность</vt:lpstr>
      <vt:lpstr>Раздел 3. Научно- методическая деятельность</vt:lpstr>
      <vt:lpstr>Раздел 3. Научно- методическая деятельность</vt:lpstr>
      <vt:lpstr>  Раздел 4. Внеурочная деятельность  </vt:lpstr>
      <vt:lpstr> Раздел 4. Внеурочная деятельность </vt:lpstr>
      <vt:lpstr>Раздел 5. Интересные сведения об учителе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МБОУ Ржаксинской СОШ №2 в д. Волхонщина</dc:title>
  <dc:creator>User</dc:creator>
  <cp:lastModifiedBy>Зарапина</cp:lastModifiedBy>
  <cp:revision>106</cp:revision>
  <dcterms:created xsi:type="dcterms:W3CDTF">2013-01-03T15:24:29Z</dcterms:created>
  <dcterms:modified xsi:type="dcterms:W3CDTF">2013-01-02T07:38:54Z</dcterms:modified>
</cp:coreProperties>
</file>