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0"/>
  </p:handout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70" r:id="rId14"/>
    <p:sldId id="269" r:id="rId15"/>
    <p:sldId id="271" r:id="rId16"/>
    <p:sldId id="273" r:id="rId17"/>
    <p:sldId id="274" r:id="rId18"/>
    <p:sldId id="275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221" autoAdjust="0"/>
    <p:restoredTop sz="94660"/>
  </p:normalViewPr>
  <p:slideViewPr>
    <p:cSldViewPr>
      <p:cViewPr varScale="1">
        <p:scale>
          <a:sx n="69" d="100"/>
          <a:sy n="69" d="100"/>
        </p:scale>
        <p:origin x="-5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4379BF-FAB2-467B-9FFC-FA53B562F4A4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BED5C7-44CA-41D6-A9E6-C3DDA2D8ED6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14357"/>
            <a:ext cx="7772400" cy="2886094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Социально-педагогическое сопровождение детей и подростков в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постэкстремальном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периоде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7554" y="4429132"/>
            <a:ext cx="5214974" cy="1928826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Подготовила: О.А.Щербакова,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социальный педагог МБОУ ЦДК «Детство» г. Краснодара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85728"/>
            <a:ext cx="8429684" cy="1000132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Социальная </a:t>
            </a:r>
            <a:r>
              <a:rPr lang="ru-RU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дезадаптация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571472" y="1857364"/>
            <a:ext cx="8143932" cy="414340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нарушение взаимодействия 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индивидума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со средой, характеризующееся невозможностью осуществления им в конкретных 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микросоциальных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условиях своей позитивной социальной роли, соответствующей возможностям</a:t>
            </a:r>
          </a:p>
          <a:p>
            <a:pPr algn="just">
              <a:buFont typeface="Arial" pitchFamily="34" charset="0"/>
              <a:buChar char="•"/>
            </a:pP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85728"/>
            <a:ext cx="8429684" cy="1500198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Особенности работы с детьми и подростками в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постэкстремальный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период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428596" y="2000240"/>
            <a:ext cx="8143932" cy="4500594"/>
          </a:xfrm>
        </p:spPr>
        <p:txBody>
          <a:bodyPr>
            <a:normAutofit lnSpcReduction="10000"/>
          </a:bodyPr>
          <a:lstStyle/>
          <a:p>
            <a:pPr algn="just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активное привлечение детей и подростков к участию в культурно-массовых, физкультурно-оздоровительных, спортивных мероприятиях;</a:t>
            </a:r>
          </a:p>
          <a:p>
            <a:pPr algn="just"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привлечение детей к мероприятиям, направленным на улучшение школьного быта и благоустройства территории школы;</a:t>
            </a:r>
          </a:p>
          <a:p>
            <a:pPr algn="just"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работа по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патронированию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подростками одиноких людей;</a:t>
            </a:r>
          </a:p>
          <a:p>
            <a:pPr algn="just"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улучшение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психологического климата в коллективе</a:t>
            </a:r>
          </a:p>
          <a:p>
            <a:pPr algn="just">
              <a:buFont typeface="Arial" pitchFamily="34" charset="0"/>
              <a:buChar char="•"/>
            </a:pP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85728"/>
            <a:ext cx="8429684" cy="1571636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Особенности работы социального педагога с педагогическим коллективом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428596" y="2428868"/>
            <a:ext cx="8143932" cy="4071966"/>
          </a:xfrm>
        </p:spPr>
        <p:txBody>
          <a:bodyPr>
            <a:norm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улучшение психологического климата в коллективе (и отслеживание динамики);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проведение семинарских занятий по работе с детьми и подростками в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постэкстремальный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период для педагогов;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обучение педагогов правильному реагированию на горе учащихся</a:t>
            </a:r>
          </a:p>
          <a:p>
            <a:pPr algn="just">
              <a:buFont typeface="Arial" pitchFamily="34" charset="0"/>
              <a:buChar char="•"/>
            </a:pP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428596" y="1643050"/>
            <a:ext cx="8143932" cy="4857784"/>
          </a:xfrm>
        </p:spPr>
        <p:txBody>
          <a:bodyPr>
            <a:norm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активное привлечение детей и подростков к участию в культурно-массовых, физкультурно-оздоровительных, спортивных мероприятиях;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привлечение детей к мероприятиям, направленным на улучшение школьного быта и благоустройства территории школы;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работа по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патронированию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подростками одиноких людей</a:t>
            </a:r>
          </a:p>
          <a:p>
            <a:pPr algn="just">
              <a:buFont typeface="Arial" pitchFamily="34" charset="0"/>
              <a:buChar char="•"/>
            </a:pP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Documents and Settings\Admin\Рабочий стол\оценка психологического климата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429784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85728"/>
            <a:ext cx="8429684" cy="714380"/>
          </a:xfrm>
        </p:spPr>
        <p:txBody>
          <a:bodyPr>
            <a:noAutofit/>
          </a:bodyPr>
          <a:lstStyle/>
          <a:p>
            <a:r>
              <a:rPr lang="ru-RU" sz="4800" b="1" dirty="0" err="1" smtClean="0">
                <a:latin typeface="Times New Roman" pitchFamily="18" charset="0"/>
                <a:cs typeface="Times New Roman" pitchFamily="18" charset="0"/>
              </a:rPr>
              <a:t>Горевание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428596" y="1571612"/>
            <a:ext cx="8143932" cy="4929222"/>
          </a:xfrm>
        </p:spPr>
        <p:txBody>
          <a:bodyPr>
            <a:norm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Горе - это сильные эмоции, переживаемые  в результате утраты близкого человека.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Горе 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это процесс, при помощи которого человек работает с болью утраты, обретая чувство равновесия и полноты жизни.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Горе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процесс функциональной необходимости, но не слабости.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85728"/>
            <a:ext cx="8429684" cy="928694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Общие установки в отношении потери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и горя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428596" y="1357298"/>
            <a:ext cx="8286808" cy="5286412"/>
          </a:xfrm>
        </p:spPr>
        <p:txBody>
          <a:bodyPr>
            <a:normAutofit/>
          </a:bodyPr>
          <a:lstStyle/>
          <a:p>
            <a:pPr marL="514350" indent="-514350" algn="just">
              <a:buAutoNum type="arabicPeriod"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Внимательно слушать, быть свободным к «слушанию сердцем».</a:t>
            </a:r>
          </a:p>
          <a:p>
            <a:pPr marL="514350" indent="-514350" algn="just">
              <a:buAutoNum type="arabicPeriod"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Дать ребенку знать, что вам известно о его горе.</a:t>
            </a:r>
          </a:p>
          <a:p>
            <a:pPr marL="514350" indent="-514350" algn="just">
              <a:buAutoNum type="arabicPeriod"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Всем своим поведением дать понять, что любые эмоции нормальны и уместны, даже такие, например, как чувство гнева, слезы, апатия и т.д. </a:t>
            </a:r>
          </a:p>
          <a:p>
            <a:pPr marL="514350" indent="-514350" algn="just">
              <a:buAutoNum type="arabicPeriod"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Своим поведением дать понять, что говорить об умершем хорошо и не страшно.</a:t>
            </a:r>
          </a:p>
          <a:p>
            <a:pPr marL="514350" indent="-514350" algn="just">
              <a:buAutoNum type="arabicPeriod"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Сочувствовать утрате и боли.</a:t>
            </a:r>
          </a:p>
          <a:p>
            <a:pPr marL="514350" indent="-514350" algn="just">
              <a:buAutoNum type="arabicPeriod"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Показывать пример терпимого отношения к самым разным чувствам.</a:t>
            </a:r>
          </a:p>
          <a:p>
            <a:pPr marL="514350" indent="-514350" algn="just">
              <a:buAutoNum type="arabicPeriod"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AutoNum type="arabicPeriod"/>
            </a:pP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214290"/>
            <a:ext cx="8643998" cy="1071570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Предрассудки, усугубляющие переживание потери и горя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428596" y="1500174"/>
            <a:ext cx="8143932" cy="5000660"/>
          </a:xfrm>
        </p:spPr>
        <p:txBody>
          <a:bodyPr>
            <a:normAutofit fontScale="85000" lnSpcReduction="20000"/>
          </a:bodyPr>
          <a:lstStyle/>
          <a:p>
            <a:pPr marL="514350" indent="-514350" algn="just">
              <a:buAutoNum type="arabicPeriod"/>
            </a:pP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Избегать контактов с переживающими горе людьми, потому что чувствуете себя неловко или беспомощно.</a:t>
            </a:r>
          </a:p>
          <a:p>
            <a:pPr marL="514350" indent="-514350" algn="just">
              <a:buAutoNum type="arabicPeriod"/>
            </a:pP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Говорить, что вы не знаете, как себя чувствуют люди, если у вас не было такой потери.</a:t>
            </a:r>
          </a:p>
          <a:p>
            <a:pPr marL="514350" indent="-514350" algn="just">
              <a:buAutoNum type="arabicPeriod"/>
            </a:pP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Избегать разговора, который начинает ребенок или его родители, только потому, что вы боитесь напомнить им об их боли.</a:t>
            </a:r>
          </a:p>
          <a:p>
            <a:pPr marL="514350" indent="-514350" algn="just">
              <a:buAutoNum type="arabicPeriod"/>
            </a:pP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Обманывать детей, скрывать от них реальность смерти.</a:t>
            </a:r>
          </a:p>
          <a:p>
            <a:pPr marL="514350" indent="-514350" algn="just">
              <a:buAutoNum type="arabicPeriod"/>
            </a:pP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Говорить о том, что должен думать скорбящий человек, что он должен чувствовать.</a:t>
            </a:r>
          </a:p>
          <a:p>
            <a:pPr marL="514350" indent="-514350" algn="just">
              <a:buAutoNum type="arabicPeriod"/>
            </a:pP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Ожидать, что применение каких либо техник, методик или подходов может заставить человека быстро излечиться от его проблем.</a:t>
            </a:r>
          </a:p>
          <a:p>
            <a:pPr marL="514350" indent="-514350" algn="just">
              <a:buAutoNum type="arabicPeriod"/>
            </a:pP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214290"/>
            <a:ext cx="8643998" cy="1000132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Правила проведения родительского собрания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428596" y="1285860"/>
            <a:ext cx="8143932" cy="5572140"/>
          </a:xfrm>
        </p:spPr>
        <p:txBody>
          <a:bodyPr>
            <a:noAutofit/>
          </a:bodyPr>
          <a:lstStyle/>
          <a:p>
            <a:pPr marL="514350" indent="-514350" algn="just">
              <a:buAutoNum type="arabicPeriod"/>
            </a:pPr>
            <a:r>
              <a:rPr lang="ru-RU" sz="24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Первые собрания лучше провести совместно с классным руководителем, психологом, зам.директора по ВР.</a:t>
            </a:r>
          </a:p>
          <a:p>
            <a:pPr marL="514350" indent="-514350" algn="just">
              <a:buAutoNum type="arabicPeriod"/>
            </a:pPr>
            <a:r>
              <a:rPr lang="ru-RU" sz="24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Выйти за рамки лекционной и консультативной форм, провести с родителями упражнения.</a:t>
            </a:r>
          </a:p>
          <a:p>
            <a:pPr marL="514350" indent="-514350" algn="just">
              <a:buAutoNum type="arabicPeriod"/>
            </a:pPr>
            <a:r>
              <a:rPr lang="ru-RU" sz="24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Родительское собрание  целесообразно завершить оценкой, которая показала бы оправдались ли ожидания родителей, что было особенно значимым для каждого родителя, какие выводы для себя они сделали.</a:t>
            </a:r>
          </a:p>
          <a:p>
            <a:pPr marL="514350" indent="-514350" algn="just">
              <a:buAutoNum type="arabicPeriod"/>
            </a:pPr>
            <a:r>
              <a:rPr lang="ru-RU" sz="24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конце собрания необходимо выяснить изменилось ли у родителей понимание рассматриваемого вопроса (каждый родитель должен решить сам, что необходимо пересмотреть или изменить в себе).</a:t>
            </a:r>
            <a:endParaRPr lang="ru-RU" sz="245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428596" y="142852"/>
            <a:ext cx="8143932" cy="6357982"/>
          </a:xfrm>
        </p:spPr>
        <p:txBody>
          <a:bodyPr>
            <a:normAutofit/>
          </a:bodyPr>
          <a:lstStyle/>
          <a:p>
            <a:pPr marL="514350" indent="-514350"/>
            <a:endParaRPr lang="ru-RU" sz="5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endParaRPr lang="ru-RU" sz="5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ru-RU" sz="8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Благодарю за внимание!</a:t>
            </a:r>
            <a:endParaRPr lang="ru-RU" sz="8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14357"/>
            <a:ext cx="7772400" cy="1071569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Цель реабилитационного пространства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428596" y="2428868"/>
            <a:ext cx="8143932" cy="3352808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обеспечение единства и непрерывности реабилитационного процесса, включающего профилактику на основе анализа ситуации, выявление наиболее типичных эмоциональных расстройств, ведущих к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дезадаптации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и определяющего основные направления и содержание социально-педагогической работы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3028970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000240"/>
            <a:ext cx="8643998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71438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Основные определения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428596" y="928670"/>
            <a:ext cx="8429684" cy="5715040"/>
          </a:xfrm>
        </p:spPr>
        <p:txBody>
          <a:bodyPr>
            <a:norm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Социальная работа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любая деятельность, направленная на помощь нуждающемуся человеку.</a:t>
            </a:r>
          </a:p>
          <a:p>
            <a:pPr algn="just">
              <a:buFont typeface="Arial" pitchFamily="34" charset="0"/>
              <a:buChar char="•"/>
            </a:pP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Смысл социальной работы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это деятельность по оказанию помощи индивидам, семьям, группам в реализации их социальных прав и в компенсации физических, психических, интеллектуальных, социальных и иных недостатков, препятствующих полноценному социальному функционированию.</a:t>
            </a:r>
          </a:p>
          <a:p>
            <a:pPr algn="just">
              <a:buFont typeface="Arial" pitchFamily="34" charset="0"/>
              <a:buChar char="•"/>
            </a:pP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Клиент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человек или группа, которым предоставляется помощь социального работника.</a:t>
            </a:r>
          </a:p>
          <a:p>
            <a:pPr algn="just">
              <a:buFont typeface="Arial" pitchFamily="34" charset="0"/>
              <a:buChar char="•"/>
            </a:pP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71438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Основные определения. Часть 2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428596" y="928670"/>
            <a:ext cx="8143932" cy="5572164"/>
          </a:xfrm>
        </p:spPr>
        <p:txBody>
          <a:bodyPr>
            <a:normAutofit fontScale="92500"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Объект социальной работы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индивиды, семьи, группы, общности, находящиеся в трудной жизненной ситуации.</a:t>
            </a:r>
          </a:p>
          <a:p>
            <a:pPr algn="just"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Трудная жизненная ситуация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это ситуация, которая нарушает или грозит нарушить возможности нормального функционирования индивидов, семей, групп, общностей.</a:t>
            </a:r>
          </a:p>
          <a:p>
            <a:pPr algn="just"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Предмет социальной работы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социальная ситуация.</a:t>
            </a:r>
          </a:p>
          <a:p>
            <a:pPr algn="just"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Социальная ситуация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конкретное состояние проблемы конкретного клиента социальной работы, индивидуального или группового, со всем богатством своих связей и опосредованных воздействий, имеющих отношение к разрешению данной проблемы.</a:t>
            </a:r>
          </a:p>
          <a:p>
            <a:pPr algn="just">
              <a:buFont typeface="Arial" pitchFamily="34" charset="0"/>
              <a:buChar char="•"/>
            </a:pP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0"/>
            <a:ext cx="7772400" cy="2286015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Цель деятельности социального педагога в работе с ребенком в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постэкстремальный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перио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571472" y="2714620"/>
            <a:ext cx="8143932" cy="1214446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улучшение или облегчение субъективного переживания клиентом своего положения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8"/>
            <a:ext cx="7886728" cy="1428759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Уровни преобразовательной деятельности социального педагога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428596" y="1643050"/>
            <a:ext cx="8501122" cy="4857784"/>
          </a:xfrm>
        </p:spPr>
        <p:txBody>
          <a:bodyPr>
            <a:normAutofit/>
          </a:bodyPr>
          <a:lstStyle/>
          <a:p>
            <a:pPr algn="just">
              <a:buFont typeface="Arial" pitchFamily="34" charset="0"/>
              <a:buChar char="•"/>
            </a:pP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макроуровень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Font typeface="Arial" pitchFamily="34" charset="0"/>
              <a:buChar char="•"/>
            </a:pPr>
            <a:r>
              <a:rPr lang="ru-RU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мезоуровень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Font typeface="Arial" pitchFamily="34" charset="0"/>
              <a:buChar char="•"/>
            </a:pPr>
            <a:r>
              <a:rPr lang="ru-RU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микроуровень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Arial" pitchFamily="34" charset="0"/>
              <a:buChar char="•"/>
            </a:pP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Documents and Settings\Admin\Рабочий стол\уровни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68" y="1857364"/>
            <a:ext cx="5572132" cy="50006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68478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Главная задача работы социального педагога с детьми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625857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организация условий для развития социально активной личности, способной к созидательной деятельности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285728"/>
            <a:ext cx="8929718" cy="178595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Ближайшие задачи социально-педагогического сопровождения эмоционального состояния ребенка, подростка в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постэкстремальном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пространстве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428596" y="2143116"/>
            <a:ext cx="8143932" cy="4357718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активизировать кадровые ресурсы ОУ в организации помощи детям дошкольного и школьного возраста в развитии их адаптационных способностей к сложившимся обстоятельствам;</a:t>
            </a:r>
          </a:p>
          <a:p>
            <a:pPr algn="just">
              <a:buFont typeface="Arial" pitchFamily="34" charset="0"/>
              <a:buChar char="•"/>
            </a:pPr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использовать потенциал семьи и различных общественных структур в организации совместной деятельности, способствующей созданию комфортной эмоциональной атмосферы ;</a:t>
            </a:r>
          </a:p>
          <a:p>
            <a:pPr algn="just">
              <a:buFont typeface="Arial" pitchFamily="34" charset="0"/>
              <a:buChar char="•"/>
            </a:pPr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организовать  профилактическую и коррекционно-развивающую работу по психологическому сопровождению детей и подростков;</a:t>
            </a:r>
          </a:p>
          <a:p>
            <a:pPr algn="just">
              <a:buFont typeface="Arial" pitchFamily="34" charset="0"/>
              <a:buChar char="•"/>
            </a:pPr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организовать семинары педагогов в целях повышения их компетентности в работе с детьми и подростками в </a:t>
            </a:r>
            <a:r>
              <a:rPr lang="ru-RU" sz="2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постэкстремальный</a:t>
            </a:r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период;</a:t>
            </a:r>
          </a:p>
          <a:p>
            <a:pPr algn="just">
              <a:buFont typeface="Arial" pitchFamily="34" charset="0"/>
              <a:buChar char="•"/>
            </a:pPr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сформировать потребность в улучшении психологического климата среди коллег, а затем и среди учащихся;</a:t>
            </a:r>
          </a:p>
          <a:p>
            <a:pPr algn="just">
              <a:buFont typeface="Arial" pitchFamily="34" charset="0"/>
              <a:buChar char="•"/>
            </a:pPr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повысить грамотность </a:t>
            </a:r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родителей с целью развития умения самопомощи и помощи детям и подросткам в ситуации </a:t>
            </a:r>
            <a:r>
              <a:rPr lang="ru-RU" sz="2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постстресса</a:t>
            </a:r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Arial" pitchFamily="34" charset="0"/>
              <a:buChar char="•"/>
            </a:pPr>
            <a:endParaRPr lang="ru-RU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869</Words>
  <PresentationFormat>Экран (4:3)</PresentationFormat>
  <Paragraphs>73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Социально-педагогическое сопровождение детей и подростков в постэкстремальном периоде</vt:lpstr>
      <vt:lpstr>Цель реабилитационного пространства</vt:lpstr>
      <vt:lpstr>   </vt:lpstr>
      <vt:lpstr>Основные определения</vt:lpstr>
      <vt:lpstr>Основные определения. Часть 2</vt:lpstr>
      <vt:lpstr>Цель деятельности социального педагога в работе с ребенком в постэкстремальный период</vt:lpstr>
      <vt:lpstr>Уровни преобразовательной деятельности социального педагога</vt:lpstr>
      <vt:lpstr>Главная задача работы социального педагога с детьми</vt:lpstr>
      <vt:lpstr>Ближайшие задачи социально-педагогического сопровождения эмоционального состояния ребенка, подростка в постэкстремальном пространстве</vt:lpstr>
      <vt:lpstr>Социальная дезадаптация</vt:lpstr>
      <vt:lpstr>Особенности работы с детьми и подростками в постэкстремальный период</vt:lpstr>
      <vt:lpstr>Особенности работы социального педагога с педагогическим коллективом</vt:lpstr>
      <vt:lpstr>Слайд 13</vt:lpstr>
      <vt:lpstr>Горевание</vt:lpstr>
      <vt:lpstr>Общие установки в отношении потери и горя</vt:lpstr>
      <vt:lpstr>Предрассудки, усугубляющие переживание потери и горя</vt:lpstr>
      <vt:lpstr>Правила проведения родительского собрания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Социально-педагогическое сопровождение детей и подростков в постэкстремальном периоде</dc:title>
  <cp:lastModifiedBy>User</cp:lastModifiedBy>
  <cp:revision>17</cp:revision>
  <dcterms:modified xsi:type="dcterms:W3CDTF">2014-10-02T05:02:18Z</dcterms:modified>
</cp:coreProperties>
</file>