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54" r:id="rId2"/>
    <p:sldId id="374" r:id="rId3"/>
    <p:sldId id="376" r:id="rId4"/>
    <p:sldId id="377" r:id="rId5"/>
    <p:sldId id="378" r:id="rId6"/>
    <p:sldId id="401" r:id="rId7"/>
    <p:sldId id="379" r:id="rId8"/>
    <p:sldId id="375" r:id="rId9"/>
    <p:sldId id="380" r:id="rId10"/>
    <p:sldId id="382" r:id="rId11"/>
    <p:sldId id="381" r:id="rId12"/>
    <p:sldId id="33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000000"/>
    <a:srgbClr val="8787AA"/>
    <a:srgbClr val="8989A9"/>
    <a:srgbClr val="6666FF"/>
    <a:srgbClr val="9966FF"/>
    <a:srgbClr val="66FFFF"/>
    <a:srgbClr val="FF9966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 autoAdjust="0"/>
    <p:restoredTop sz="94598" autoAdjust="0"/>
  </p:normalViewPr>
  <p:slideViewPr>
    <p:cSldViewPr>
      <p:cViewPr varScale="1">
        <p:scale>
          <a:sx n="70" d="100"/>
          <a:sy n="70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745C1-FE29-42E8-B0EB-3BCD47891C0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BEA51-9C15-497C-ADB2-F46319DBB3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3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704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704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4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4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4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4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705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705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5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707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707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8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9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9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9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709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709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9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9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9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9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9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10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710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710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871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71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710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710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711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070ABB-0D69-4801-BF55-A12733F092D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940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B3962-E5F0-4D7B-A489-A3701CA0ED4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2866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1D390-0CE0-4CD5-BA20-BD73A1D4880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78522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CD31B-81CD-42BE-A0AD-CC8FF2D31738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1849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492B2-FC87-4FBA-8BDB-0EE0E32CBB5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2797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1B32C-DAD6-4095-A20A-64DB22AAF4F4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6725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CCDDA-E6E2-41E3-A122-2EAD195C746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866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F481E-044D-462B-8369-8B5E05A46F2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8800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9C873-4332-43E0-9A12-55EBE1B1341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1081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E592B-E315-49C1-8A60-929616F46A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7023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96645-0CD2-4D62-85B8-63258FA97B4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09013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60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grpSp>
          <p:nvGrpSpPr>
            <p:cNvPr id="8602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60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603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60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605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60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607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60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0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607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60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60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60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60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860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60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60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860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860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2BBBFA-2F69-40FD-B539-4BD056035702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654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29718" cy="6429420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Национальная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стратегия действий в интересах детей на 2012-2017 годы</a:t>
            </a:r>
            <a:b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 правовая база</a:t>
            </a:r>
            <a:b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семейной политики </a:t>
            </a:r>
            <a:r>
              <a:rPr lang="ru-RU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детствосбережения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Информационно-справочный материал.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ln w="18415" cmpd="sng">
                <a:solidFill>
                  <a:srgbClr val="C00000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143512"/>
            <a:ext cx="4864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Подготовила: социальный педагог О.А.Щербакова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42862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</a:rPr>
              <a:t>Задачи Национальной стратегии.</a:t>
            </a:r>
            <a:br>
              <a:rPr lang="ru-RU" sz="2800" b="1" dirty="0" smtClean="0">
                <a:solidFill>
                  <a:srgbClr val="C00000"/>
                </a:solidFill>
                <a:effectLst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</a:rPr>
              <a:t>Часть 2. </a:t>
            </a:r>
            <a:endParaRPr lang="ru-RU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беспрепятственного  доступа семей с детьми к необходимым социальным услугам, в том числе на основе развития служб социального сопровождения семей, входящих в группу риска, участковых социальных служб, мобильных бригад, кризисных центров для детей, пострадавших от жестокого обращения, и кризисных центров для матерей с детьми в целях осуществления работы с ними по предотвращению отказа от ребенка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повсеместного внедрения эффективных технологий реабилитации социально неблагополучных семей с детьми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системы психолого-педагогической поддержки беременных, оказавшихся в трудной жизненной ситуации, для предотвращения отказов от ребенка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кризисных центров по типу «маленькая мама» для оказания несовершеннолетним беременным и матерям с детьми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Задачи Национальной стратегии.</a:t>
            </a:r>
            <a:br>
              <a:rPr lang="ru-RU" sz="2800" b="1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Часть 2.</a:t>
            </a:r>
            <a:endParaRPr lang="ru-RU" sz="2800" b="1" dirty="0">
              <a:solidFill>
                <a:srgbClr val="C00000"/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реализации комплекса мероприятий социальной рекламы, направленной на формирование здорового образа жизни, профилактику суицидального поведения среди несовершеннолетних, информирование о деятельности служб поддержки и экстренной психологической и социально-правовой помощи, в том числе через сеть «Интернет», телефоны службы анонимного консультирования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Привлечение институтов гражданского общества, развитие волонтерского движения в целях решения проблем, связанных с формированием у детей и подростков потребности в здоровом образе жизни и получением поддержки и помощи в ситуациях, связанных с риском причинения вреда здоровью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Наличие доступной развитой сети учреждений, включая службы телефона доверия, консультирование в режиме «</a:t>
            </a:r>
            <a:r>
              <a:rPr lang="ru-RU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», оказывающих помощь детям и подросткам, попавшим в трудную жизненную ситуацию.</a:t>
            </a:r>
          </a:p>
          <a:p>
            <a:pPr algn="just"/>
            <a:endParaRPr lang="ru-RU" sz="2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3"/>
            <a:ext cx="8229600" cy="1274786"/>
          </a:xfrm>
        </p:spPr>
        <p:txBody>
          <a:bodyPr/>
          <a:lstStyle/>
          <a:p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/>
            </a:r>
            <a:b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</a:b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Благодарю за внимание!</a:t>
            </a:r>
            <a:b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User\Мои документы\Профилактика безнадзорности и правонарушений\картинки\1539\030-1401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90750" y="2082006"/>
            <a:ext cx="4762500" cy="35623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42974" y="500042"/>
            <a:ext cx="10358510" cy="1571636"/>
          </a:xfrm>
        </p:spPr>
        <p:txBody>
          <a:bodyPr/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</a:rPr>
              <a:t>Национальная стратегия действий в</a:t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интересах детей на 2012-2017 годы </a:t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endParaRPr lang="ru-RU" sz="3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71744"/>
            <a:ext cx="9144000" cy="4286256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Утверждена 01.06.2012 Указом президента Российской Федерации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– определить основные направления и задачи государственной политики в интересах детей и ключевые механизмы ее реализации, базирующиеся на общепризнанных принципах и нормах международного права.</a:t>
            </a:r>
          </a:p>
          <a:p>
            <a:pPr algn="just"/>
            <a:endParaRPr lang="ru-RU" sz="2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42974" y="1"/>
            <a:ext cx="10358510" cy="571479"/>
          </a:xfrm>
        </p:spPr>
        <p:txBody>
          <a:bodyPr/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Ключевые принципы Национальной стратегии</a:t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Часть 1.</a:t>
            </a:r>
            <a:endParaRPr lang="ru-RU" sz="3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15436" cy="5429288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основополагающего права каждого ребенка жить и воспитываться в семье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что предполагает создание условий для обеспечения соблюдения прав и законных интересов ребенка в семье, своевременного выявления их нарушений и организации профилактической помощи семье и ребенку, обеспечения адресной поддержки нуждающихся в ней семей с детьми, оказавшимися в трудной жизненной ситуации, а при необходимости – приниматься меры по устройству детей, оставшихся без попечения родителей, на воспитание в семьи граждан</a:t>
            </a: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Защита прав каждого ребенка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обеспечивающая создание системы </a:t>
            </a:r>
            <a:r>
              <a:rPr lang="ru-RU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недискриминационного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реагирования на нарушение прав несовершеннолетнего и предоставление необходимой качественной реабилитационной помощи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0"/>
            <a:ext cx="10358510" cy="1000108"/>
          </a:xfrm>
        </p:spPr>
        <p:txBody>
          <a:bodyPr/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Ключевые принципы Национальной стратегии</a:t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Часть 2.</a:t>
            </a:r>
            <a:endParaRPr lang="ru-RU" sz="3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572032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Максимальная реализация потенциала каждого ребенка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способствующая формированию достойной жизненной перспективы для каждого ребенка, его образования, воспитания и социализации, максимально возможной самореализации в социально позитивных видах деятельности</a:t>
            </a: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Сбережение здоровья каждого ребенка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направленное на формирование у семьи и детей потребности в здоровом образе жизни, всеобщую раннюю профилактику заболеваемости, внедрение </a:t>
            </a:r>
            <a:r>
              <a:rPr lang="ru-RU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технологий во все сферы жизни ребенка, предоставление квалифицированной медицинской помощи в любых ситуациях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-142900"/>
            <a:ext cx="10358510" cy="1357322"/>
          </a:xfrm>
        </p:spPr>
        <p:txBody>
          <a:bodyPr/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Ключевые принципы Национальной стратегии</a:t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Часть 3.</a:t>
            </a:r>
            <a:endParaRPr lang="ru-RU" sz="3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643998" cy="5000660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Технологии помощи, ориентированные на развитие внутренних ресурсов семьи, удовлетворение потребностей ребенка и реализуемые при поддержке государства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т.е. необходимо шире внедрять эффективные технологии социальной работы, предполагающие опору на собственную активность людей, предоставление им возможности участвовать в решении своих проблем наряду со специалистами, поиск нестандартных экономических решений</a:t>
            </a: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Особое внимание уязвимым категориям детей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необходимо разрабатывать и внедрять формы работы с такими детьми, позволяющие преодолевать их социальную </a:t>
            </a:r>
            <a:r>
              <a:rPr lang="ru-RU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исключенность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способствующие реабилитации и полноценной интеграции в общество</a:t>
            </a:r>
            <a:endParaRPr lang="ru-RU" sz="2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-142900"/>
            <a:ext cx="10358510" cy="1357322"/>
          </a:xfrm>
        </p:spPr>
        <p:txBody>
          <a:bodyPr/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Ключевые принципы Национальной стратегии</a:t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Часть 4.</a:t>
            </a:r>
            <a:endParaRPr lang="ru-RU" sz="3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профессионализма и высокой квалификации при работе с каждым ребенком и его семьей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означает, что формирование и реализация политики в области детства должны основываться на использовании последних достижений науки и современных технологий</a:t>
            </a: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Партнерство во имя ребенка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детерминирует вовлечение  в решение проблем детства наиболее широкие круги общественности на основе реализации  технологии социального партнерства, общественно-профессиональной экспертизы, участия </a:t>
            </a:r>
            <a:r>
              <a:rPr lang="ru-RU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бизнес-сообщества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общественных организаций и международных партнеров, создания реального рынка социальных услуг, а также системы общественного контроля в сфере обеспечения и защиты прав детей.</a:t>
            </a:r>
          </a:p>
          <a:p>
            <a:pPr algn="just"/>
            <a:endParaRPr lang="ru-RU" sz="2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0"/>
            <a:ext cx="10358510" cy="500042"/>
          </a:xfrm>
        </p:spPr>
        <p:txBody>
          <a:bodyPr/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Основные направления деятельности,</a:t>
            </a:r>
            <a:br>
              <a:rPr lang="ru-RU" sz="3000" b="1" dirty="0" smtClean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выделенные в Национальной стратегии</a:t>
            </a:r>
            <a:endParaRPr lang="ru-RU" sz="3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143536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практических мер семейной политики </a:t>
            </a:r>
            <a:r>
              <a:rPr lang="ru-RU" sz="22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детствосбережения</a:t>
            </a:r>
            <a:endParaRPr lang="ru-RU" sz="22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доступности качественного обучения и воспитания, культурного развития и информационной безопасности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Здравоохранение, дружественное к детям, и здоровый образ жизни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равных возможностей для детей, нуждающихся в особой заботе государства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системы защиты и обеспечения прав и интересов детей и дружественного к ребенку правосудия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Вовлечение и участие детей в реализации Национальной стратегии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</a:rPr>
              <a:t>Законодательная основа по профилактике и преодолению сиротства</a:t>
            </a:r>
            <a:endParaRPr lang="ru-RU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Конвенция ООН о правах ребенка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Семейный кодекс Российской Федерации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10.12.1995 № 195-ФЗ «Об основах социального обслуживания населения Российской Федерации»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24.07.1998 № 124-ФЗ «Об основных гарантиях прав ребенка в Российской Федерации»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24.06.1999 № 120-ФЗ «Об основах системы профилактики безнадзорности и правонарушений несовершеннолетних»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29.12.2006 № 256-ФЗ «О дополнительных мерах государственной поддержки семей, имеющих детей»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21.12.1996 № 159-ФЗ «О дополнительных гарантиях по социальной поддержке детей-сирот и детей, оставшихся без попечения родителей»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24.04.2008 № 48-ФЗ «Об опеке и попечительстве»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</a:rPr>
              <a:t>Задачи Национальной стратегии. Часть 1.</a:t>
            </a:r>
            <a:endParaRPr lang="ru-RU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Наращивание на федеральном и региональном уровнях потенциала по обеспечению профилактики семейного неблагополучия, основанной на раннем выявлении, индивидуализированной адекватной помощи семье, находящейся в ТЖС, оказываемой на межведомственной основе, приоритете воспитания ребенка в родной семье, исключению любых форм жестокого обращения с ним.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системы раннего выявления социального неблагополучия семей с детьми и организации комплексной работы с ними на ранних стадиях кризиса, ориентированной на сохранение семьи и уход от практики лишения родительских прав без проведения предварительной социально-реабилитационной работы.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Усиление межведомственного взаимодействия и координацию деятельности органов соц.защиты населения, органов опеки и попечительства, образования, здравоохранения, служб занятости и КДН и ЗП.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Круги">
  <a:themeElements>
    <a:clrScheme name="Круги 11">
      <a:dk1>
        <a:srgbClr val="008AE8"/>
      </a:dk1>
      <a:lt1>
        <a:srgbClr val="FFFFFF"/>
      </a:lt1>
      <a:dk2>
        <a:srgbClr val="CCCCFF"/>
      </a:dk2>
      <a:lt2>
        <a:srgbClr val="CCECFF"/>
      </a:lt2>
      <a:accent1>
        <a:srgbClr val="009999"/>
      </a:accent1>
      <a:accent2>
        <a:srgbClr val="CCCCFF"/>
      </a:accent2>
      <a:accent3>
        <a:srgbClr val="E2E2FF"/>
      </a:accent3>
      <a:accent4>
        <a:srgbClr val="DADADA"/>
      </a:accent4>
      <a:accent5>
        <a:srgbClr val="AACACA"/>
      </a:accent5>
      <a:accent6>
        <a:srgbClr val="B9B9E7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0">
        <a:dk1>
          <a:srgbClr val="008AE8"/>
        </a:dk1>
        <a:lt1>
          <a:srgbClr val="FFFFFF"/>
        </a:lt1>
        <a:dk2>
          <a:srgbClr val="FF99FF"/>
        </a:dk2>
        <a:lt2>
          <a:srgbClr val="CCECFF"/>
        </a:lt2>
        <a:accent1>
          <a:srgbClr val="009999"/>
        </a:accent1>
        <a:accent2>
          <a:srgbClr val="CC99FF"/>
        </a:accent2>
        <a:accent3>
          <a:srgbClr val="FFCAFF"/>
        </a:accent3>
        <a:accent4>
          <a:srgbClr val="DADADA"/>
        </a:accent4>
        <a:accent5>
          <a:srgbClr val="AACACA"/>
        </a:accent5>
        <a:accent6>
          <a:srgbClr val="B98AE7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11">
        <a:dk1>
          <a:srgbClr val="008AE8"/>
        </a:dk1>
        <a:lt1>
          <a:srgbClr val="FFFFFF"/>
        </a:lt1>
        <a:dk2>
          <a:srgbClr val="CCCCFF"/>
        </a:dk2>
        <a:lt2>
          <a:srgbClr val="CCECFF"/>
        </a:lt2>
        <a:accent1>
          <a:srgbClr val="009999"/>
        </a:accent1>
        <a:accent2>
          <a:srgbClr val="CCCCFF"/>
        </a:accent2>
        <a:accent3>
          <a:srgbClr val="E2E2FF"/>
        </a:accent3>
        <a:accent4>
          <a:srgbClr val="DADADA"/>
        </a:accent4>
        <a:accent5>
          <a:srgbClr val="AACACA"/>
        </a:accent5>
        <a:accent6>
          <a:srgbClr val="B9B9E7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3736</TotalTime>
  <Words>891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Круги</vt:lpstr>
      <vt:lpstr>     Национальная стратегия действий в интересах детей на 2012-2017 годы как правовая база семейной политики детствосбережения.  Информационно-справочный материал.     </vt:lpstr>
      <vt:lpstr>Национальная стратегия действий в интересах детей на 2012-2017 годы  </vt:lpstr>
      <vt:lpstr> Ключевые принципы Национальной стратегии Часть 1.</vt:lpstr>
      <vt:lpstr> Ключевые принципы Национальной стратегии Часть 2.</vt:lpstr>
      <vt:lpstr> Ключевые принципы Национальной стратегии Часть 3.</vt:lpstr>
      <vt:lpstr> Ключевые принципы Национальной стратегии Часть 4.</vt:lpstr>
      <vt:lpstr> Основные направления деятельности, выделенные в Национальной стратегии</vt:lpstr>
      <vt:lpstr>Законодательная основа по профилактике и преодолению сиротства</vt:lpstr>
      <vt:lpstr>Задачи Национальной стратегии. Часть 1.</vt:lpstr>
      <vt:lpstr>Задачи Национальной стратегии. Часть 2. </vt:lpstr>
      <vt:lpstr>Задачи Национальной стратегии. Часть 2.</vt:lpstr>
      <vt:lpstr> 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ЧУМА 21 ВЕКА -</dc:title>
  <dc:creator>Лушняк</dc:creator>
  <cp:lastModifiedBy>Admin</cp:lastModifiedBy>
  <cp:revision>353</cp:revision>
  <dcterms:created xsi:type="dcterms:W3CDTF">2009-09-21T09:29:49Z</dcterms:created>
  <dcterms:modified xsi:type="dcterms:W3CDTF">2015-03-23T20:36:44Z</dcterms:modified>
</cp:coreProperties>
</file>