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6" r:id="rId4"/>
    <p:sldId id="257" r:id="rId5"/>
    <p:sldId id="270" r:id="rId6"/>
    <p:sldId id="265" r:id="rId7"/>
    <p:sldId id="273" r:id="rId8"/>
    <p:sldId id="272" r:id="rId9"/>
    <p:sldId id="261" r:id="rId10"/>
    <p:sldId id="262" r:id="rId11"/>
    <p:sldId id="263" r:id="rId12"/>
    <p:sldId id="271" r:id="rId13"/>
    <p:sldId id="264" r:id="rId14"/>
    <p:sldId id="275" r:id="rId15"/>
    <p:sldId id="267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BDED41-3395-4163-8B27-941D981B633B}">
          <p14:sldIdLst>
            <p14:sldId id="256"/>
            <p14:sldId id="266"/>
            <p14:sldId id="257"/>
            <p14:sldId id="270"/>
            <p14:sldId id="265"/>
            <p14:sldId id="273"/>
            <p14:sldId id="272"/>
            <p14:sldId id="261"/>
            <p14:sldId id="262"/>
            <p14:sldId id="263"/>
            <p14:sldId id="271"/>
            <p14:sldId id="264"/>
            <p14:sldId id="275"/>
            <p14:sldId id="267"/>
            <p14:sldId id="274"/>
          </p14:sldIdLst>
        </p14:section>
        <p14:section name="Раздел без заголовка" id="{AAE53051-F1B8-4DEB-9D9C-CB60E78F64B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>
        <a:solidFill>
          <a:schemeClr val="accent2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развитию мелкой моторики, речи, сенсорных способностей, двигательной активности, эмоциональной отзывчивости, через драматизацию отрывков произведений. </a:t>
          </a:r>
        </a:p>
        <a:p>
          <a:pPr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24ADA39D-9379-4FE8-9BAE-7E6DF94C1755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Обобщить представления детей о прочитанных сказках</a:t>
          </a:r>
          <a:r>
            <a:rPr lang="ru-RU" sz="1500" dirty="0" smtClean="0"/>
            <a:t>. </a:t>
          </a:r>
          <a:endParaRPr lang="ru-RU" sz="1500" dirty="0"/>
        </a:p>
      </dgm:t>
    </dgm:pt>
    <dgm:pt modelId="{13A445F9-F2D2-40AB-B667-3D82318697DC}" type="parTrans" cxnId="{F4B93FCC-7645-4078-8450-87920B0338B5}">
      <dgm:prSet/>
      <dgm:spPr/>
      <dgm:t>
        <a:bodyPr/>
        <a:lstStyle/>
        <a:p>
          <a:endParaRPr lang="ru-RU"/>
        </a:p>
      </dgm:t>
    </dgm:pt>
    <dgm:pt modelId="{CC28DF93-A2EB-45A9-9984-BFB0156033E7}" type="sibTrans" cxnId="{F4B93FCC-7645-4078-8450-87920B0338B5}">
      <dgm:prSet/>
      <dgm:spPr/>
      <dgm:t>
        <a:bodyPr/>
        <a:lstStyle/>
        <a:p>
          <a:endParaRPr lang="ru-RU"/>
        </a:p>
      </dgm:t>
    </dgm:pt>
    <dgm:pt modelId="{3B03A4B8-474D-4867-8C59-12DB15FBB140}">
      <dgm:prSet custT="1"/>
      <dgm:spPr>
        <a:solidFill>
          <a:schemeClr val="accent2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Вызвать желание сопереживать игровым персонажам</a:t>
          </a:r>
          <a:r>
            <a:rPr lang="ru-RU" sz="2200" dirty="0" smtClean="0"/>
            <a:t>.</a:t>
          </a:r>
          <a:endParaRPr lang="ru-RU" sz="2200" dirty="0"/>
        </a:p>
      </dgm:t>
    </dgm:pt>
    <dgm:pt modelId="{7615E290-0A8C-42E4-9A69-939D24030B6E}" type="parTrans" cxnId="{AC813A1C-38A6-4437-8A79-EF2AF75CF793}">
      <dgm:prSet/>
      <dgm:spPr/>
      <dgm:t>
        <a:bodyPr/>
        <a:lstStyle/>
        <a:p>
          <a:endParaRPr lang="ru-RU"/>
        </a:p>
      </dgm:t>
    </dgm:pt>
    <dgm:pt modelId="{FB751E4B-1B35-468D-A04E-625207233AD8}" type="sibTrans" cxnId="{AC813A1C-38A6-4437-8A79-EF2AF75CF793}">
      <dgm:prSet/>
      <dgm:spPr/>
      <dgm:t>
        <a:bodyPr/>
        <a:lstStyle/>
        <a:p>
          <a:endParaRPr lang="ru-RU"/>
        </a:p>
      </dgm:t>
    </dgm:pt>
    <dgm:pt modelId="{378E4F9B-536E-47AE-8E98-2383459F48DA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6BBF89-E082-4F63-86C4-A821790FEA7C}" type="pres">
      <dgm:prSet presAssocID="{24ADA39D-9379-4FE8-9BAE-7E6DF94C1755}" presName="composite" presStyleCnt="0"/>
      <dgm:spPr/>
    </dgm:pt>
    <dgm:pt modelId="{D5FA1193-A6C1-49E6-A886-EAB86287366C}" type="pres">
      <dgm:prSet presAssocID="{24ADA39D-9379-4FE8-9BAE-7E6DF94C1755}" presName="bentUpArrow1" presStyleLbl="alignImgPlace1" presStyleIdx="0" presStyleCnt="2" custLinFactX="-31191" custLinFactNeighborX="-100000" custLinFactNeighborY="-154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77C2E4F5-7B9D-4DE9-8200-585B1CD1DDB5}" type="pres">
      <dgm:prSet presAssocID="{24ADA39D-9379-4FE8-9BAE-7E6DF94C1755}" presName="ParentText" presStyleLbl="node1" presStyleIdx="0" presStyleCnt="3" custScaleX="338290" custLinFactX="6466" custLinFactY="14410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9D28F-2692-419F-B298-437461B9D216}" type="pres">
      <dgm:prSet presAssocID="{24ADA39D-9379-4FE8-9BAE-7E6DF94C175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BC51160-A2BB-4B95-8365-AF26343293CB}" type="pres">
      <dgm:prSet presAssocID="{CC28DF93-A2EB-45A9-9984-BFB0156033E7}" presName="sibTrans" presStyleCnt="0"/>
      <dgm:spPr/>
    </dgm:pt>
    <dgm:pt modelId="{2B0DC251-BB24-4BEA-8375-4DAB37582042}" type="pres">
      <dgm:prSet presAssocID="{EF034794-D109-40B6-8FA2-8971C3123AB6}" presName="composite" presStyleCnt="0"/>
      <dgm:spPr/>
    </dgm:pt>
    <dgm:pt modelId="{A6513808-5F74-44DD-92BF-9518E21BE7FD}" type="pres">
      <dgm:prSet presAssocID="{EF034794-D109-40B6-8FA2-8971C3123AB6}" presName="bentUpArrow1" presStyleLbl="alignImgPlace1" presStyleIdx="1" presStyleCnt="2" custLinFactX="-100000" custLinFactNeighborX="-133490" custLinFactNeighborY="-20969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C181AB02-4ADE-4D34-9D13-E897EA75D3B5}" type="pres">
      <dgm:prSet presAssocID="{EF034794-D109-40B6-8FA2-8971C3123AB6}" presName="ParentText" presStyleLbl="node1" presStyleIdx="1" presStyleCnt="3" custScaleX="363161" custScaleY="142538" custLinFactX="-62357" custLinFactY="-88844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54D04-2C13-4211-BB11-C683C0103699}" type="pres">
      <dgm:prSet presAssocID="{EF034794-D109-40B6-8FA2-8971C3123AB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128917B-BE61-44ED-A4E1-981346F6C134}" type="pres">
      <dgm:prSet presAssocID="{CDDFC891-FC62-4131-A642-2D94388BCCE2}" presName="sibTrans" presStyleCnt="0"/>
      <dgm:spPr/>
    </dgm:pt>
    <dgm:pt modelId="{4E041F74-4E6D-45A5-8F5D-BBF011F9DCE9}" type="pres">
      <dgm:prSet presAssocID="{3B03A4B8-474D-4867-8C59-12DB15FBB140}" presName="composite" presStyleCnt="0"/>
      <dgm:spPr/>
    </dgm:pt>
    <dgm:pt modelId="{999CBDC6-5EF6-4CA6-B89D-6F323F8825CA}" type="pres">
      <dgm:prSet presAssocID="{3B03A4B8-474D-4867-8C59-12DB15FBB140}" presName="ParentText" presStyleLbl="node1" presStyleIdx="2" presStyleCnt="3" custScaleX="306907" custLinFactX="-10808" custLinFactNeighborX="-100000" custLinFactNeighborY="-109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AD874-E755-4B14-A574-1DF5817DFAE3}" type="presOf" srcId="{24ADA39D-9379-4FE8-9BAE-7E6DF94C1755}" destId="{77C2E4F5-7B9D-4DE9-8200-585B1CD1DDB5}" srcOrd="0" destOrd="0" presId="urn:microsoft.com/office/officeart/2005/8/layout/StepDownProcess"/>
    <dgm:cxn modelId="{57055A27-D01D-4FF7-90AE-FA637DDF8E29}" type="presOf" srcId="{3B03A4B8-474D-4867-8C59-12DB15FBB140}" destId="{999CBDC6-5EF6-4CA6-B89D-6F323F8825CA}" srcOrd="0" destOrd="0" presId="urn:microsoft.com/office/officeart/2005/8/layout/StepDownProcess"/>
    <dgm:cxn modelId="{5B9A729B-C652-4617-8B01-B2608E9B8580}" type="presOf" srcId="{EF034794-D109-40B6-8FA2-8971C3123AB6}" destId="{C181AB02-4ADE-4D34-9D13-E897EA75D3B5}" srcOrd="0" destOrd="0" presId="urn:microsoft.com/office/officeart/2005/8/layout/StepDownProcess"/>
    <dgm:cxn modelId="{AC813A1C-38A6-4437-8A79-EF2AF75CF793}" srcId="{41DDEAAE-DE55-45A3-A4F7-3874E0140D37}" destId="{3B03A4B8-474D-4867-8C59-12DB15FBB140}" srcOrd="2" destOrd="0" parTransId="{7615E290-0A8C-42E4-9A69-939D24030B6E}" sibTransId="{FB751E4B-1B35-468D-A04E-625207233AD8}"/>
    <dgm:cxn modelId="{B7EB3C80-F1C1-4B30-B057-C5B3B6699BED}" type="presOf" srcId="{41DDEAAE-DE55-45A3-A4F7-3874E0140D37}" destId="{378E4F9B-536E-47AE-8E98-2383459F48DA}" srcOrd="0" destOrd="0" presId="urn:microsoft.com/office/officeart/2005/8/layout/StepDown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F4B93FCC-7645-4078-8450-87920B0338B5}" srcId="{41DDEAAE-DE55-45A3-A4F7-3874E0140D37}" destId="{24ADA39D-9379-4FE8-9BAE-7E6DF94C1755}" srcOrd="0" destOrd="0" parTransId="{13A445F9-F2D2-40AB-B667-3D82318697DC}" sibTransId="{CC28DF93-A2EB-45A9-9984-BFB0156033E7}"/>
    <dgm:cxn modelId="{B64E94D3-1DBB-413E-BF0E-6EAD78D5AA15}" type="presParOf" srcId="{378E4F9B-536E-47AE-8E98-2383459F48DA}" destId="{FD6BBF89-E082-4F63-86C4-A821790FEA7C}" srcOrd="0" destOrd="0" presId="urn:microsoft.com/office/officeart/2005/8/layout/StepDownProcess"/>
    <dgm:cxn modelId="{2A94A4E1-2C72-4ADC-8E3F-28F98BC9CE68}" type="presParOf" srcId="{FD6BBF89-E082-4F63-86C4-A821790FEA7C}" destId="{D5FA1193-A6C1-49E6-A886-EAB86287366C}" srcOrd="0" destOrd="0" presId="urn:microsoft.com/office/officeart/2005/8/layout/StepDownProcess"/>
    <dgm:cxn modelId="{6BAD8890-EF68-47F7-B629-A42FF70C471B}" type="presParOf" srcId="{FD6BBF89-E082-4F63-86C4-A821790FEA7C}" destId="{77C2E4F5-7B9D-4DE9-8200-585B1CD1DDB5}" srcOrd="1" destOrd="0" presId="urn:microsoft.com/office/officeart/2005/8/layout/StepDownProcess"/>
    <dgm:cxn modelId="{EEC71F21-FF5C-4110-AEB0-8A9190CD77DA}" type="presParOf" srcId="{FD6BBF89-E082-4F63-86C4-A821790FEA7C}" destId="{65D9D28F-2692-419F-B298-437461B9D216}" srcOrd="2" destOrd="0" presId="urn:microsoft.com/office/officeart/2005/8/layout/StepDownProcess"/>
    <dgm:cxn modelId="{A3BB7AFB-DB51-4CC7-847C-361595F32164}" type="presParOf" srcId="{378E4F9B-536E-47AE-8E98-2383459F48DA}" destId="{FBC51160-A2BB-4B95-8365-AF26343293CB}" srcOrd="1" destOrd="0" presId="urn:microsoft.com/office/officeart/2005/8/layout/StepDownProcess"/>
    <dgm:cxn modelId="{7BC74D42-43B9-4131-AFF9-14AD85D3015E}" type="presParOf" srcId="{378E4F9B-536E-47AE-8E98-2383459F48DA}" destId="{2B0DC251-BB24-4BEA-8375-4DAB37582042}" srcOrd="2" destOrd="0" presId="urn:microsoft.com/office/officeart/2005/8/layout/StepDownProcess"/>
    <dgm:cxn modelId="{19450DC2-1B24-4A9F-AD7A-F85F16F1D54F}" type="presParOf" srcId="{2B0DC251-BB24-4BEA-8375-4DAB37582042}" destId="{A6513808-5F74-44DD-92BF-9518E21BE7FD}" srcOrd="0" destOrd="0" presId="urn:microsoft.com/office/officeart/2005/8/layout/StepDownProcess"/>
    <dgm:cxn modelId="{6F4CCF28-97A4-49CE-91D9-373B90613ABF}" type="presParOf" srcId="{2B0DC251-BB24-4BEA-8375-4DAB37582042}" destId="{C181AB02-4ADE-4D34-9D13-E897EA75D3B5}" srcOrd="1" destOrd="0" presId="urn:microsoft.com/office/officeart/2005/8/layout/StepDownProcess"/>
    <dgm:cxn modelId="{90BDD7BF-E8DA-4A09-8B2A-F9C1AD37AAB7}" type="presParOf" srcId="{2B0DC251-BB24-4BEA-8375-4DAB37582042}" destId="{32354D04-2C13-4211-BB11-C683C0103699}" srcOrd="2" destOrd="0" presId="urn:microsoft.com/office/officeart/2005/8/layout/StepDownProcess"/>
    <dgm:cxn modelId="{DAD433A6-14F8-447B-BF09-E393D2F38686}" type="presParOf" srcId="{378E4F9B-536E-47AE-8E98-2383459F48DA}" destId="{0128917B-BE61-44ED-A4E1-981346F6C134}" srcOrd="3" destOrd="0" presId="urn:microsoft.com/office/officeart/2005/8/layout/StepDownProcess"/>
    <dgm:cxn modelId="{39D0AFEC-AFB4-4E7C-B950-664A0CDAC64D}" type="presParOf" srcId="{378E4F9B-536E-47AE-8E98-2383459F48DA}" destId="{4E041F74-4E6D-45A5-8F5D-BBF011F9DCE9}" srcOrd="4" destOrd="0" presId="urn:microsoft.com/office/officeart/2005/8/layout/StepDownProcess"/>
    <dgm:cxn modelId="{AD8B83E6-8C64-4B70-8A1B-BDFB9DE2F355}" type="presParOf" srcId="{4E041F74-4E6D-45A5-8F5D-BBF011F9DCE9}" destId="{999CBDC6-5EF6-4CA6-B89D-6F323F8825C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A1193-A6C1-49E6-A886-EAB86287366C}">
      <dsp:nvSpPr>
        <dsp:cNvPr id="0" name=""/>
        <dsp:cNvSpPr/>
      </dsp:nvSpPr>
      <dsp:spPr>
        <a:xfrm rot="5400000">
          <a:off x="678641" y="1406727"/>
          <a:ext cx="871669" cy="9923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2E4F5-7B9D-4DE9-8200-585B1CD1DDB5}">
      <dsp:nvSpPr>
        <dsp:cNvPr id="0" name=""/>
        <dsp:cNvSpPr/>
      </dsp:nvSpPr>
      <dsp:spPr>
        <a:xfrm>
          <a:off x="1563547" y="1616932"/>
          <a:ext cx="4963996" cy="102711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Обобщить представления детей о прочитанных сказках</a:t>
          </a:r>
          <a:r>
            <a:rPr lang="ru-RU" sz="1500" kern="1200" dirty="0" smtClean="0"/>
            <a:t>. </a:t>
          </a:r>
          <a:endParaRPr lang="ru-RU" sz="1500" kern="1200" dirty="0"/>
        </a:p>
      </dsp:txBody>
      <dsp:txXfrm>
        <a:off x="1613696" y="1667081"/>
        <a:ext cx="4863698" cy="926819"/>
      </dsp:txXfrm>
    </dsp:sp>
    <dsp:sp modelId="{65D9D28F-2692-419F-B298-437461B9D216}">
      <dsp:nvSpPr>
        <dsp:cNvPr id="0" name=""/>
        <dsp:cNvSpPr/>
      </dsp:nvSpPr>
      <dsp:spPr>
        <a:xfrm>
          <a:off x="3216975" y="539765"/>
          <a:ext cx="1067231" cy="830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13808-5F74-44DD-92BF-9518E21BE7FD}">
      <dsp:nvSpPr>
        <dsp:cNvPr id="0" name=""/>
        <dsp:cNvSpPr/>
      </dsp:nvSpPr>
      <dsp:spPr>
        <a:xfrm rot="5400000">
          <a:off x="2228656" y="2597539"/>
          <a:ext cx="871669" cy="9923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AB02-4ADE-4D34-9D13-E897EA75D3B5}">
      <dsp:nvSpPr>
        <dsp:cNvPr id="0" name=""/>
        <dsp:cNvSpPr/>
      </dsp:nvSpPr>
      <dsp:spPr>
        <a:xfrm>
          <a:off x="1613" y="0"/>
          <a:ext cx="5328948" cy="1464033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развитию мелкой моторики, речи, сенсорных способностей, двигательной активности, эмоциональной отзывчивости, через драматизацию отрывков произведений.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kern="1200" noProof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3094" y="71481"/>
        <a:ext cx="5185986" cy="1321071"/>
      </dsp:txXfrm>
    </dsp:sp>
    <dsp:sp modelId="{32354D04-2C13-4211-BB11-C683C0103699}">
      <dsp:nvSpPr>
        <dsp:cNvPr id="0" name=""/>
        <dsp:cNvSpPr/>
      </dsp:nvSpPr>
      <dsp:spPr>
        <a:xfrm>
          <a:off x="5782169" y="1912015"/>
          <a:ext cx="1067231" cy="830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CBDC6-5EF6-4CA6-B89D-6F323F8825CA}">
      <dsp:nvSpPr>
        <dsp:cNvPr id="0" name=""/>
        <dsp:cNvSpPr/>
      </dsp:nvSpPr>
      <dsp:spPr>
        <a:xfrm>
          <a:off x="3140751" y="2855009"/>
          <a:ext cx="4503488" cy="1027117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Вызвать желание сопереживать игровым персонажам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3190900" y="2905158"/>
        <a:ext cx="4403190" cy="92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06.04.2015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06.04.2015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2" y="560832"/>
            <a:ext cx="7091361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>Государственное бюджетное образовательное учреждение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дополнительного </a:t>
            </a:r>
            <a:r>
              <a:rPr lang="ru-RU" sz="1600" dirty="0"/>
              <a:t>профессионального образования</a:t>
            </a:r>
            <a:br>
              <a:rPr lang="ru-RU" sz="1600" dirty="0"/>
            </a:br>
            <a:r>
              <a:rPr lang="ru-RU" sz="1600" dirty="0"/>
              <a:t>«Нижегородский Институт Развития Образования</a:t>
            </a:r>
            <a:r>
              <a:rPr lang="ru-RU" sz="1600" dirty="0" smtClean="0"/>
              <a:t>.»</a:t>
            </a:r>
            <a:br>
              <a:rPr lang="ru-RU" sz="1600" dirty="0" smtClean="0"/>
            </a:br>
            <a:r>
              <a:rPr lang="ru-RU" sz="1600" dirty="0" smtClean="0"/>
              <a:t> кафедра </a:t>
            </a:r>
            <a:r>
              <a:rPr lang="ru-RU" sz="1600" dirty="0"/>
              <a:t>теории и методики дошкольного образования.</a:t>
            </a:r>
            <a:br>
              <a:rPr lang="ru-RU" sz="1600" dirty="0"/>
            </a:br>
            <a:endParaRPr lang="ru-RU" sz="1600" b="0" i="0" dirty="0">
              <a:solidFill>
                <a:srgbClr val="595959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1524000"/>
            <a:ext cx="7091361" cy="519379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endParaRPr lang="ru-RU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конспекта развлечения</a:t>
            </a:r>
            <a:endParaRPr lang="ru-RU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 «Путешествие за сказками».</a:t>
            </a:r>
            <a:endParaRPr lang="ru-RU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(2-я младшая группа).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Каногина Галина Николаевна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МБДОУ №8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Арзамас.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 проблемы дошкольного образования в условиях введения ФГОС ДО.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</a:rPr>
              <a:t>2015 г.</a:t>
            </a:r>
            <a:endParaRPr lang="ru-RU" sz="7200" dirty="0">
              <a:solidFill>
                <a:srgbClr val="DF5327"/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463639"/>
            <a:ext cx="9372600" cy="66808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театр. Сказка «Колобок».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1943100"/>
            <a:ext cx="4572000" cy="3429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3" y="19431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248" y="730236"/>
            <a:ext cx="107023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со сказками: «Курочка Ряба», «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Заюшкина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избушка», «Колобок», «Снегурочка и Лиса».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Маски цыплят.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Косынки разного цвета.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со скамейкой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 двух цветов – желтое и белое, доски, салфетки, столы для работы.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 записи «Едет, едет паровоз», «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мои цыплятки», «Шум леса».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Костюмы: дедушки, бабушки, лисы, зайца, косынка курицы, сарафан для Маши.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Корзинка.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Стойка для книг.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035" y="380871"/>
            <a:ext cx="4453645" cy="3954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ход развлечения.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9694" y="956591"/>
            <a:ext cx="9975548" cy="434057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зал. Встреча с персонажем. Машей-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почиташей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поезде за книгами.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остановка: встреча с бабушкой и дедушкой (блок продуктивной деятельности лепка «Золотое и простое яичко»).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Художественно-эстетическая деятельность (танец маленьких цыплят).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 персонажей книги «Курочка Ряба».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поезде.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остановка (инсценировка фрагмента сказки 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избушка»).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035" y="380871"/>
            <a:ext cx="4453645" cy="3954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ход развлечения.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5300" y="1124016"/>
            <a:ext cx="9975548" cy="4340571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 персонажа книги 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поезде.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остановка: встреча Колобка (релаксация слушание аудио-записи «Шум леса»).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 «Маша и лиса».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к дедушке и бабушке.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 персонажей книг «Маша и лиса», «Колобок». Рефлексия.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в группу.</a:t>
            </a:r>
          </a:p>
          <a:p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104" y="257577"/>
            <a:ext cx="7933386" cy="580837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Л.Н. Елисеева «Хрестоматия для маленьких». –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Просвещение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1982 г.</a:t>
            </a:r>
          </a:p>
          <a:p>
            <a:pPr marL="45720" indent="0">
              <a:buNone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Комарова Т.С. Как можно больше разнообразия.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//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воспитание, 1991, N9.</a:t>
            </a:r>
          </a:p>
          <a:p>
            <a:pPr marL="45720" indent="0">
              <a:buNone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Литвинова Т.И., «Русские народные подвижные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игры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М., 1986 г.</a:t>
            </a:r>
          </a:p>
          <a:p>
            <a:pPr marL="45720" indent="0">
              <a:buNone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http://pesni.fm/search</a:t>
            </a:r>
          </a:p>
          <a:p>
            <a:pPr marL="45720" indent="0">
              <a:buNone/>
            </a:pPr>
            <a:endParaRPr lang="ru-RU" sz="1800" dirty="0" smtClean="0">
              <a:latin typeface="Times New Roman, serif"/>
            </a:endParaRPr>
          </a:p>
          <a:p>
            <a:pPr marL="388620" indent="-342900"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620" indent="-342900"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571" y="1777285"/>
            <a:ext cx="6858000" cy="220228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155" y="419207"/>
            <a:ext cx="61538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русского народа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 первыми блестящими попытками народной педагогики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2A272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3921" y="2604421"/>
            <a:ext cx="6096000" cy="26776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ru-RU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5538" y="3147711"/>
            <a:ext cx="7712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– великая духовная культура народа, которую мы собираем по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Крохам, и через сказку раскрывается перед нами тысячелетняя история.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 Н. Толстой).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8661" y="218940"/>
            <a:ext cx="2997771" cy="1181207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Содержание.</a:t>
            </a:r>
            <a:endParaRPr lang="ru-RU" sz="36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8661" y="1982745"/>
            <a:ext cx="3912171" cy="4114800"/>
          </a:xfrm>
        </p:spPr>
        <p:txBody>
          <a:bodyPr/>
          <a:lstStyle/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Мотивация.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реализации.</a:t>
            </a: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реализации.</a:t>
            </a: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595959"/>
              </a:buClr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  <a:latin typeface="Euphem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endParaRPr lang="ru-RU" dirty="0" smtClean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537" y="138181"/>
            <a:ext cx="11472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оздание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детей хорошее настроение,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привлечение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участию в драматизации отрывков произведения. 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Задачи.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14" descr="Восходящий процесс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391219"/>
              </p:ext>
            </p:extLst>
          </p:nvPr>
        </p:nvGraphicFramePr>
        <p:xfrm>
          <a:off x="1108870" y="2077173"/>
          <a:ext cx="9271501" cy="443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8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991672"/>
            <a:ext cx="11462197" cy="1790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Мотивация.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детей в зал, в гости к Маше – 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почиташе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8487" y="373442"/>
            <a:ext cx="70763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реализации: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ситуация путешествие за книгами со сказками,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сюрпризный момент персонажами сказок,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нсценировка фрагментов сказок,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соленого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теста «Простое и золотое яичко»,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имитационных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движений персонажей сказок,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танцевальных движений по показу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игра «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Зайкина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избушка»,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пропевание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песенки «Вот собачка Жучка»,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загадывание загадки о зайчике,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слушание музыки «Шум леса»,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нсценировка сказки «Маша и лиса»,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38650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3955" y="1123969"/>
            <a:ext cx="68515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сказок: «Колобок», «Курочка Ряба»,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Заюшкина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избушка», «Снегурочка и лиса»;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драматизация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отрывков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прочитанных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сказок;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сказок по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иллюстрациям;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астольный театр, кукольный театр.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8025" y="2384551"/>
            <a:ext cx="2743201" cy="1098297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</a:t>
            </a:r>
            <a:r>
              <a:rPr lang="ru-RU" sz="2400" i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 «Маша и лиса»</a:t>
            </a:r>
            <a:endParaRPr lang="ru-RU" sz="240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435965" y="2367793"/>
            <a:ext cx="2743200" cy="1131813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2400" b="0" i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театр. Сказка «Колобок».</a:t>
            </a:r>
            <a:endParaRPr lang="ru-RU" sz="24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482</Words>
  <Application>Microsoft Office PowerPoint</Application>
  <PresentationFormat>Широкоэкранный</PresentationFormat>
  <Paragraphs>99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Euphemia</vt:lpstr>
      <vt:lpstr>Georgia</vt:lpstr>
      <vt:lpstr>Symbol</vt:lpstr>
      <vt:lpstr>Times New Roman</vt:lpstr>
      <vt:lpstr>Times New Roman, serif</vt:lpstr>
      <vt:lpstr>Wingdings</vt:lpstr>
      <vt:lpstr>Children Happy 16x9</vt:lpstr>
      <vt:lpstr>Государственное бюджетное образовательное учреждение  дополнительного профессионального образования «Нижегородский Институт Развития Образования.»  кафедра теории и методики дошкольного образования. </vt:lpstr>
      <vt:lpstr>Презентация PowerPoint</vt:lpstr>
      <vt:lpstr>Содержание.</vt:lpstr>
      <vt:lpstr>Презентация PowerPoint</vt:lpstr>
      <vt:lpstr>Мотивация.  Приглашение детей в зал, в гости к Маше – почиташе.</vt:lpstr>
      <vt:lpstr>Презентация PowerPoint</vt:lpstr>
      <vt:lpstr>Презентация PowerPoint</vt:lpstr>
      <vt:lpstr>Инсценировка сказка «Маша и лиса»</vt:lpstr>
      <vt:lpstr>Презентация PowerPoint</vt:lpstr>
      <vt:lpstr>Кукольный театр. Сказка «Колобок».</vt:lpstr>
      <vt:lpstr>Презентация PowerPoint</vt:lpstr>
      <vt:lpstr>Краткий ход развлечения.</vt:lpstr>
      <vt:lpstr>Краткий ход развлечения.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2015-04-02T15:06:02Z</dcterms:created>
  <dcterms:modified xsi:type="dcterms:W3CDTF">2015-04-06T12:45:38Z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