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6" r:id="rId11"/>
    <p:sldId id="267" r:id="rId12"/>
    <p:sldId id="268" r:id="rId13"/>
    <p:sldId id="269" r:id="rId14"/>
    <p:sldId id="277" r:id="rId15"/>
    <p:sldId id="278" r:id="rId16"/>
    <p:sldId id="279" r:id="rId17"/>
    <p:sldId id="270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1136"/>
    <a:srgbClr val="11184B"/>
    <a:srgbClr val="1B267B"/>
    <a:srgbClr val="D6DAF6"/>
    <a:srgbClr val="222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6" autoAdjust="0"/>
    <p:restoredTop sz="99314" autoAdjust="0"/>
  </p:normalViewPr>
  <p:slideViewPr>
    <p:cSldViewPr>
      <p:cViewPr>
        <p:scale>
          <a:sx n="70" d="100"/>
          <a:sy n="70" d="100"/>
        </p:scale>
        <p:origin x="-49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C5B8D9-5A05-47A3-8CAE-BD22375D299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5E909A-7ABA-47DB-B9C2-402BC310DC1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A5463-CAE2-4C49-AA49-369BF1BD41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2AA4A-EA32-4D8F-8E3F-31AF4EE8265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2704CA-FE03-4906-A944-9D4346C91DD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2BD92D-96F5-4ABB-870A-E8F1FC67601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82264-3829-46F9-9A31-715AFE7E05C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EFCAFA-8C06-4BB6-A42A-11957FC11AE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57278-2867-4CC6-BA5A-9B324772EA3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4A1F6-5668-4A35-B5B9-C0D5333E83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6B1DC-A061-451B-90CD-62808DE34B6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alt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91BAFB-376D-4216-83B1-495E91A5303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1.focus.ua/img/a/1/0/94601.jpg?12639926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images.izvestia.ru/lenta/54788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u.wikipedia.org/wiki/%D0%A4%D0%B0%D0%B9%D0%BB:Gagarin's_capsule_in_Moscow_Cosmonautics_museum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028.radikal.ru/0905/f8/8cf02a16e21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orod.tomsk.ru/i/u/1009/gagarin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testpilot.ru/espace/bibl/gagarin/doroga/1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Gagarin's_capsule_in_Moscow_Cosmonautics_museum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sovietart.narod.ru/gal3/s16-7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estpilot.ru/espace/bibl/gagarin/doroga/07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92%D0%BE%D1%81%D1%82%D0%BE%D0%BA-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img0.liveinternet.ru/images/attach/c/0/46/594/46594009_kreml_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ata11.gallery.ru/albums/gallery/16823-8fcbc-29646756-4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epizodsspace.narod.ru/bibl/gagarin/doroga/1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asik.ru/images/1005/1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pizodsspace.testpilot.ru/bibl/gagarin/doroga/19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13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563" name="Picture 27" descr="http://kinomir.tom.ru/upload/filmbase/posters/kinopoisk_ru_Gagarin_Pervyy_v_kosmose_2163073_movie_image_path_big_440_0_2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107504"/>
            <a:ext cx="6534150" cy="93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51920" y="4797152"/>
            <a:ext cx="3581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1934 – </a:t>
            </a:r>
            <a:r>
              <a:rPr lang="ru-RU" sz="3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1968 </a:t>
            </a:r>
            <a:r>
              <a:rPr lang="ru-RU" sz="3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  <a:endParaRPr lang="ru-RU" sz="3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41740" y="2132856"/>
            <a:ext cx="5259004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500" dirty="0">
                <a:solidFill>
                  <a:schemeClr val="bg1"/>
                </a:solidFill>
                <a:latin typeface="+mn-lt"/>
              </a:rPr>
              <a:t>27 октября 1957 года Юрий Гагарин женился </a:t>
            </a:r>
          </a:p>
          <a:p>
            <a:pPr algn="just" eaLnBrk="1" hangingPunct="1"/>
            <a:r>
              <a:rPr lang="ru-RU" altLang="ru-RU" sz="2500" dirty="0">
                <a:solidFill>
                  <a:schemeClr val="bg1"/>
                </a:solidFill>
                <a:latin typeface="+mn-lt"/>
              </a:rPr>
              <a:t>на Валентине Ивановне Горячевой, которая стала его верным соратником на многие годы. </a:t>
            </a:r>
          </a:p>
          <a:p>
            <a:pPr algn="just" eaLnBrk="1" hangingPunct="1"/>
            <a:r>
              <a:rPr lang="ru-RU" altLang="ru-RU" sz="2500" dirty="0">
                <a:solidFill>
                  <a:schemeClr val="bg1"/>
                </a:solidFill>
                <a:latin typeface="+mn-lt"/>
              </a:rPr>
              <a:t>В их семье выросли две дочери – Елена и Галина.</a:t>
            </a:r>
          </a:p>
        </p:txBody>
      </p:sp>
      <p:pic>
        <p:nvPicPr>
          <p:cNvPr id="9220" name="Picture 8" descr="сем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384376" cy="436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2304256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Семья</a:t>
            </a:r>
            <a:r>
              <a:rPr lang="ru-RU" sz="6600" dirty="0" smtClean="0">
                <a:latin typeface="Gabriola" panose="04040605051002020D02" pitchFamily="82" charset="0"/>
              </a:rPr>
              <a:t> </a:t>
            </a:r>
            <a:endParaRPr lang="ru-RU" sz="66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27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2232" y="-243408"/>
            <a:ext cx="5184576" cy="1431925"/>
          </a:xfrm>
        </p:spPr>
        <p:txBody>
          <a:bodyPr>
            <a:normAutofit/>
          </a:bodyPr>
          <a:lstStyle/>
          <a:p>
            <a:r>
              <a:rPr lang="ru-RU" altLang="ru-RU" sz="6600" dirty="0">
                <a:solidFill>
                  <a:schemeClr val="bg1"/>
                </a:solidFill>
                <a:latin typeface="Gabriola" panose="04040605051002020D02" pitchFamily="82" charset="0"/>
              </a:rPr>
              <a:t>Мечта о </a:t>
            </a:r>
            <a:r>
              <a:rPr lang="ru-RU" altLang="ru-RU" sz="6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космосе</a:t>
            </a:r>
            <a:endParaRPr lang="ru-RU" altLang="ru-RU" sz="66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980728"/>
            <a:ext cx="8229600" cy="2044700"/>
          </a:xfrm>
        </p:spPr>
        <p:txBody>
          <a:bodyPr>
            <a:noAutofit/>
          </a:bodyPr>
          <a:lstStyle/>
          <a:p>
            <a:pPr marL="82296" indent="0">
              <a:lnSpc>
                <a:spcPct val="90000"/>
              </a:lnSpc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Юрий Алексеевич Гагарин написал командованию рапорт о том, что хочет стать космонавтом.</a:t>
            </a:r>
          </a:p>
          <a:p>
            <a:pPr marL="82296" indent="0">
              <a:lnSpc>
                <a:spcPct val="90000"/>
              </a:lnSpc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К тому времени он был летчиком-истребителем. Летал на реактивных самолетах и не знал, что похожие заявления в Москву послали многие люди. Была создана специальная комиссия, которая должна была выбрать самых здоровых, самых надежных, самых смелых, а самое главное – самых надежных и смелых. Самым пригодным для первого полета в космос был признан Юрий Алексеевич Гагарин.</a:t>
            </a:r>
          </a:p>
        </p:txBody>
      </p:sp>
      <p:pic>
        <p:nvPicPr>
          <p:cNvPr id="7" name="Picture 6" descr="отряд первых космонав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6120680" cy="320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3685" y="0"/>
            <a:ext cx="8748464" cy="1052513"/>
          </a:xfrm>
        </p:spPr>
        <p:txBody>
          <a:bodyPr>
            <a:noAutofit/>
          </a:bodyPr>
          <a:lstStyle/>
          <a:p>
            <a:r>
              <a:rPr lang="ru-RU" altLang="ru-RU" sz="6600" dirty="0">
                <a:solidFill>
                  <a:schemeClr val="bg1"/>
                </a:solidFill>
                <a:latin typeface="Gabriola" panose="04040605051002020D02" pitchFamily="82" charset="0"/>
              </a:rPr>
              <a:t>Первый в мире полет в </a:t>
            </a:r>
            <a:r>
              <a:rPr lang="ru-RU" altLang="ru-RU" sz="6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космос</a:t>
            </a:r>
            <a:endParaRPr lang="ru-RU" altLang="ru-RU" sz="66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5147" y="1052736"/>
            <a:ext cx="8155285" cy="1779240"/>
          </a:xfrm>
        </p:spPr>
        <p:txBody>
          <a:bodyPr>
            <a:noAutofit/>
          </a:bodyPr>
          <a:lstStyle/>
          <a:p>
            <a:pPr marL="82296" indent="0">
              <a:lnSpc>
                <a:spcPct val="80000"/>
              </a:lnSpc>
              <a:buNone/>
            </a:pPr>
            <a:r>
              <a:rPr lang="ru-RU" altLang="ru-RU" sz="2200" b="1" dirty="0" smtClean="0">
                <a:solidFill>
                  <a:schemeClr val="bg1"/>
                </a:solidFill>
              </a:rPr>
              <a:t>12 апреля 1961 года </a:t>
            </a:r>
            <a:r>
              <a:rPr lang="ru-RU" altLang="ru-RU" sz="2200" dirty="0" smtClean="0">
                <a:solidFill>
                  <a:schemeClr val="bg1"/>
                </a:solidFill>
              </a:rPr>
              <a:t>был совершен первый полет в космос. Первым космонавтом был Юрий Алексеевич Гагарин. Он совершил первый в мире космический полет. В этот день люди выбегали на улицы, обнимались от счастья точно также, как обнимались в день Победы в Великой войне. Это была настоящая победа! Только победа не оружия, а человеческого разума. С тех пор имя первого космонавта, его улыбка известны каждому человеку на нашей планете.</a:t>
            </a:r>
            <a:endParaRPr lang="ru-RU" altLang="ru-RU" sz="2200" dirty="0">
              <a:solidFill>
                <a:schemeClr val="bg1"/>
              </a:solidFill>
            </a:endParaRPr>
          </a:p>
        </p:txBody>
      </p:sp>
      <p:pic>
        <p:nvPicPr>
          <p:cNvPr id="14341" name="Picture 5" descr="Картинка 10 из 12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397509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Картинка 54 из 12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1677"/>
            <a:ext cx="2506209" cy="35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68760"/>
            <a:ext cx="7543800" cy="963612"/>
          </a:xfrm>
        </p:spPr>
        <p:txBody>
          <a:bodyPr>
            <a:noAutofit/>
          </a:bodyPr>
          <a:lstStyle/>
          <a:p>
            <a:r>
              <a:rPr lang="ru-RU" altLang="ru-RU" sz="2100" dirty="0">
                <a:solidFill>
                  <a:schemeClr val="bg1"/>
                </a:solidFill>
                <a:effectLst/>
                <a:latin typeface="+mn-lt"/>
              </a:rPr>
              <a:t>Старт корабля «Восток-1» был произведён в 09:07 12 апреля 1961 года по московскому времени с космодрома Байконур. Выполнив один оборот вокруг Земли в 10:55:34 на </a:t>
            </a:r>
            <a:r>
              <a:rPr lang="ru-RU" altLang="ru-RU" sz="2100" b="1" dirty="0">
                <a:solidFill>
                  <a:schemeClr val="bg1"/>
                </a:solidFill>
                <a:effectLst/>
                <a:latin typeface="+mn-lt"/>
              </a:rPr>
              <a:t>108 минуте</a:t>
            </a:r>
            <a:r>
              <a:rPr lang="ru-RU" altLang="ru-RU" sz="2100" dirty="0">
                <a:solidFill>
                  <a:schemeClr val="bg1"/>
                </a:solidFill>
                <a:effectLst/>
                <a:latin typeface="+mn-lt"/>
              </a:rPr>
              <a:t>, корабль завершил плановый полёт (на одну секунду раньше, чем было запланировано). Позывной Гагарина был «Кедр». Из-за сбоя в системе торможения спускаемый аппарат с Гагариным приземлился не в запланированной области в 110 км от </a:t>
            </a:r>
            <a:r>
              <a:rPr lang="ru-RU" altLang="ru-RU" sz="2100" dirty="0" err="1" smtClean="0">
                <a:solidFill>
                  <a:schemeClr val="bg1"/>
                </a:solidFill>
                <a:effectLst/>
                <a:latin typeface="+mn-lt"/>
              </a:rPr>
              <a:t>от</a:t>
            </a:r>
            <a:r>
              <a:rPr lang="ru-RU" altLang="ru-RU" sz="2100" dirty="0" smtClean="0">
                <a:solidFill>
                  <a:schemeClr val="bg1"/>
                </a:solidFill>
                <a:effectLst/>
                <a:latin typeface="+mn-lt"/>
              </a:rPr>
              <a:t> Сталинграда</a:t>
            </a:r>
            <a:r>
              <a:rPr lang="ru-RU" altLang="ru-RU" sz="2100" dirty="0">
                <a:solidFill>
                  <a:schemeClr val="bg1"/>
                </a:solidFill>
                <a:effectLst/>
                <a:latin typeface="+mn-lt"/>
              </a:rPr>
              <a:t>, а в Саратовской области, недалеко от города Энгельса.</a:t>
            </a:r>
          </a:p>
        </p:txBody>
      </p:sp>
      <p:pic>
        <p:nvPicPr>
          <p:cNvPr id="60421" name="Picture 5" descr="300px-Gagarin%27s_capsule_in_Moscow_Cosmonautics_museu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84927"/>
            <a:ext cx="3721775" cy="275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акета вост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896689" cy="359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5112543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effectLst/>
                <a:latin typeface="Gabriola" panose="04040605051002020D02" pitchFamily="82" charset="0"/>
              </a:rPr>
              <a:t>Награды </a:t>
            </a:r>
            <a:endParaRPr lang="ru-RU" sz="6600" dirty="0">
              <a:solidFill>
                <a:schemeClr val="bg1"/>
              </a:solidFill>
              <a:effectLst/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ru-RU" altLang="ru-RU" sz="2500" dirty="0" smtClean="0">
                <a:solidFill>
                  <a:schemeClr val="bg1"/>
                </a:solidFill>
                <a:latin typeface="+mn-lt"/>
              </a:rPr>
              <a:t>За этот подвиг Юрию Гагарину было присвоено звание </a:t>
            </a:r>
          </a:p>
          <a:p>
            <a:pPr eaLnBrk="1" hangingPunct="1"/>
            <a:r>
              <a:rPr lang="ru-RU" altLang="ru-RU" sz="2500" dirty="0" smtClean="0">
                <a:solidFill>
                  <a:schemeClr val="bg1"/>
                </a:solidFill>
                <a:latin typeface="+mn-lt"/>
              </a:rPr>
              <a:t>Героя Советского Союза,</a:t>
            </a:r>
          </a:p>
          <a:p>
            <a:pPr eaLnBrk="1" hangingPunct="1"/>
            <a:r>
              <a:rPr lang="ru-RU" altLang="ru-RU" sz="2500" dirty="0" smtClean="0">
                <a:solidFill>
                  <a:schemeClr val="bg1"/>
                </a:solidFill>
                <a:latin typeface="+mn-lt"/>
              </a:rPr>
              <a:t> а день полета в космос был объявлен праздником – </a:t>
            </a:r>
          </a:p>
          <a:p>
            <a:pPr eaLnBrk="1" hangingPunct="1"/>
            <a:r>
              <a:rPr lang="ru-RU" altLang="ru-RU" sz="2500" dirty="0" smtClean="0">
                <a:solidFill>
                  <a:schemeClr val="bg1"/>
                </a:solidFill>
                <a:latin typeface="+mn-lt"/>
              </a:rPr>
              <a:t>Днем космонавтики.</a:t>
            </a:r>
            <a:endParaRPr lang="ru-RU" sz="2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16" descr="сканирование0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730" y="1530050"/>
            <a:ext cx="36004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002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326" y="188640"/>
            <a:ext cx="3280408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Гибель</a:t>
            </a:r>
            <a:r>
              <a:rPr lang="ru-RU" sz="6600" dirty="0" smtClean="0">
                <a:latin typeface="Gabriola" panose="04040605051002020D02" pitchFamily="82" charset="0"/>
              </a:rPr>
              <a:t> </a:t>
            </a:r>
            <a:endParaRPr lang="ru-RU" sz="6600" dirty="0">
              <a:latin typeface="Gabriola" panose="04040605051002020D02" pitchFamily="82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60740" y="1196752"/>
            <a:ext cx="488679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500" dirty="0">
                <a:solidFill>
                  <a:schemeClr val="bg1"/>
                </a:solidFill>
                <a:latin typeface="+mn-lt"/>
              </a:rPr>
              <a:t>27 марта 1968 года </a:t>
            </a:r>
          </a:p>
          <a:p>
            <a:pPr eaLnBrk="1" hangingPunct="1"/>
            <a:r>
              <a:rPr lang="ru-RU" altLang="ru-RU" sz="2500" dirty="0">
                <a:solidFill>
                  <a:schemeClr val="bg1"/>
                </a:solidFill>
                <a:latin typeface="+mn-lt"/>
              </a:rPr>
              <a:t>Юрий Алексеевич Гагарин погиб при невыясненных обстоятельствах вблизи деревни </a:t>
            </a:r>
            <a:r>
              <a:rPr lang="ru-RU" altLang="ru-RU" sz="2500" dirty="0" err="1">
                <a:solidFill>
                  <a:schemeClr val="bg1"/>
                </a:solidFill>
                <a:latin typeface="+mn-lt"/>
              </a:rPr>
              <a:t>Новосёлово</a:t>
            </a:r>
            <a:r>
              <a:rPr lang="ru-RU" altLang="ru-RU" sz="25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500" dirty="0" err="1">
                <a:solidFill>
                  <a:schemeClr val="bg1"/>
                </a:solidFill>
                <a:latin typeface="+mn-lt"/>
              </a:rPr>
              <a:t>Киржачского</a:t>
            </a:r>
            <a:r>
              <a:rPr lang="ru-RU" altLang="ru-RU" sz="2500" dirty="0">
                <a:solidFill>
                  <a:schemeClr val="bg1"/>
                </a:solidFill>
                <a:latin typeface="+mn-lt"/>
              </a:rPr>
              <a:t> района Владимирской области </a:t>
            </a:r>
          </a:p>
          <a:p>
            <a:pPr eaLnBrk="1" hangingPunct="1"/>
            <a:r>
              <a:rPr lang="ru-RU" altLang="ru-RU" sz="2500" dirty="0">
                <a:solidFill>
                  <a:schemeClr val="bg1"/>
                </a:solidFill>
                <a:latin typeface="+mn-lt"/>
              </a:rPr>
              <a:t>во время одного из тренировочных полётов вместе с военным лётчиком В. С. </a:t>
            </a:r>
            <a:r>
              <a:rPr lang="ru-RU" altLang="ru-RU" sz="2500" dirty="0" err="1">
                <a:solidFill>
                  <a:schemeClr val="bg1"/>
                </a:solidFill>
                <a:latin typeface="+mn-lt"/>
              </a:rPr>
              <a:t>Серёгиным</a:t>
            </a:r>
            <a:r>
              <a:rPr lang="ru-RU" altLang="ru-RU" sz="19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4" name="Picture 7" descr="обелиск место гибе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2326" y="1196752"/>
            <a:ext cx="3674368" cy="528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55576" y="6082228"/>
            <a:ext cx="4401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Обелиск на месте гибели лётчиков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38052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010-011-27-marta-1968-goda-JU_-A_-Gagarin-pogib-pri-nevyjasnennyk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096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4437" y="5013176"/>
            <a:ext cx="9505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Похоронен Юрий Гагарин у Кремлёвской стены </a:t>
            </a:r>
          </a:p>
          <a:p>
            <a:pPr algn="ctr" eaLnBrk="1" hangingPunct="1"/>
            <a:r>
              <a:rPr lang="ru-RU" altLang="ru-RU" sz="40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на Красной площади</a:t>
            </a:r>
            <a:r>
              <a:rPr lang="ru-RU" altLang="ru-RU" sz="4000" dirty="0" smtClean="0">
                <a:solidFill>
                  <a:schemeClr val="bg1"/>
                </a:solidFill>
                <a:latin typeface="+mn-lt"/>
              </a:rPr>
              <a:t>.</a:t>
            </a:r>
            <a:endParaRPr lang="ru-RU" altLang="ru-RU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69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543800" cy="1431925"/>
          </a:xfrm>
        </p:spPr>
        <p:txBody>
          <a:bodyPr>
            <a:noAutofit/>
          </a:bodyPr>
          <a:lstStyle/>
          <a:p>
            <a:pPr algn="ctr"/>
            <a:r>
              <a:rPr lang="ru-RU" altLang="ru-RU" sz="6000" dirty="0">
                <a:solidFill>
                  <a:schemeClr val="bg1"/>
                </a:solidFill>
                <a:effectLst/>
                <a:latin typeface="Gabriola" panose="04040605051002020D02" pitchFamily="82" charset="0"/>
              </a:rPr>
              <a:t>Исторические слова Юрия Алексеевича </a:t>
            </a:r>
            <a:r>
              <a:rPr lang="ru-RU" altLang="ru-RU" sz="6000" dirty="0" smtClean="0">
                <a:solidFill>
                  <a:schemeClr val="bg1"/>
                </a:solidFill>
                <a:effectLst/>
                <a:latin typeface="Gabriola" panose="04040605051002020D02" pitchFamily="82" charset="0"/>
              </a:rPr>
              <a:t>Гагарина</a:t>
            </a:r>
            <a:endParaRPr lang="ru-RU" altLang="ru-RU" sz="6000" dirty="0">
              <a:solidFill>
                <a:schemeClr val="bg1"/>
              </a:solidFill>
              <a:effectLst/>
              <a:latin typeface="Gabriola" panose="04040605051002020D02" pitchFamily="82" charset="0"/>
            </a:endParaRPr>
          </a:p>
        </p:txBody>
      </p:sp>
      <p:pic>
        <p:nvPicPr>
          <p:cNvPr id="61447" name="Picture 7" descr="%D0%97%D0%B0%D0%BF%D0%B8%D1%81%D0%BA%D0%B0_%D0%93%D0%B0%D0%B3%D0%B0%D1%80%D0%B8%D0%BD%D0%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7201"/>
            <a:ext cx="7777163" cy="46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0"/>
            <a:ext cx="7499350" cy="1143000"/>
          </a:xfrm>
        </p:spPr>
        <p:txBody>
          <a:bodyPr/>
          <a:lstStyle/>
          <a:p>
            <a:r>
              <a:rPr lang="ru-RU" dirty="0" smtClean="0">
                <a:solidFill>
                  <a:srgbClr val="0C1136"/>
                </a:solidFill>
              </a:rPr>
              <a:t>Память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97" t="12888" r="2260" b="6902"/>
          <a:stretch/>
        </p:blipFill>
        <p:spPr bwMode="auto">
          <a:xfrm>
            <a:off x="747644" y="908720"/>
            <a:ext cx="7518907" cy="393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28" t="20017" r="2559" b="43136"/>
          <a:stretch/>
        </p:blipFill>
        <p:spPr bwMode="auto">
          <a:xfrm>
            <a:off x="747769" y="4846760"/>
            <a:ext cx="7525534" cy="188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0910" y="-199276"/>
            <a:ext cx="24192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Память</a:t>
            </a:r>
            <a:endParaRPr lang="ru-RU" sz="66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87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1403" y="332656"/>
            <a:ext cx="8587680" cy="1472184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Спасибо за внимание!</a:t>
            </a:r>
            <a:endParaRPr lang="ru-RU" sz="88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797152"/>
            <a:ext cx="3067432" cy="1938976"/>
          </a:xfrm>
        </p:spPr>
        <p:txBody>
          <a:bodyPr>
            <a:normAutofit/>
          </a:bodyPr>
          <a:lstStyle/>
          <a:p>
            <a:endParaRPr lang="ru-RU" sz="3600" dirty="0" smtClean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1030" name="Picture 6" descr="http://cs623829.vk.me/v623829672/28381/E4psqRBrPg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70932"/>
            <a:ext cx="3960440" cy="46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015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1"/>
            <a:ext cx="3600400" cy="1124744"/>
          </a:xfrm>
        </p:spPr>
        <p:txBody>
          <a:bodyPr>
            <a:noAutofit/>
          </a:bodyPr>
          <a:lstStyle/>
          <a:p>
            <a:r>
              <a:rPr lang="ru-RU" altLang="ru-RU" sz="5400" dirty="0">
                <a:solidFill>
                  <a:schemeClr val="bg1"/>
                </a:solidFill>
                <a:latin typeface="Gabriola" panose="04040605051002020D02" pitchFamily="82" charset="0"/>
                <a:ea typeface="SimSun" panose="02010600030101010101" pitchFamily="2" charset="-122"/>
              </a:rPr>
              <a:t>Родина </a:t>
            </a:r>
            <a:r>
              <a:rPr lang="ru-RU" altLang="ru-RU" sz="5400" dirty="0" smtClean="0">
                <a:solidFill>
                  <a:schemeClr val="bg1"/>
                </a:solidFill>
                <a:latin typeface="Gabriola" panose="04040605051002020D02" pitchFamily="82" charset="0"/>
                <a:ea typeface="SimSun" panose="02010600030101010101" pitchFamily="2" charset="-122"/>
              </a:rPr>
              <a:t>Юры</a:t>
            </a:r>
            <a:endParaRPr lang="ru-RU" altLang="ru-RU" sz="5400" dirty="0">
              <a:solidFill>
                <a:schemeClr val="bg1"/>
              </a:solidFill>
              <a:latin typeface="Gabriola" panose="04040605051002020D02" pitchFamily="82" charset="0"/>
              <a:ea typeface="SimSun" panose="02010600030101010101" pitchFamily="2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712968" cy="5445224"/>
          </a:xfrm>
        </p:spPr>
        <p:txBody>
          <a:bodyPr>
            <a:noAutofit/>
          </a:bodyPr>
          <a:lstStyle/>
          <a:p>
            <a:pPr marL="82296" indent="0">
              <a:buClr>
                <a:schemeClr val="bg1"/>
              </a:buClr>
              <a:buNone/>
            </a:pPr>
            <a:r>
              <a:rPr lang="ru-RU" altLang="ru-RU" sz="2100" dirty="0">
                <a:solidFill>
                  <a:schemeClr val="bg1"/>
                </a:solidFill>
              </a:rPr>
              <a:t>Родился Юрий Гагарин в </a:t>
            </a:r>
            <a:r>
              <a:rPr lang="ru-RU" altLang="ru-RU" sz="2100" dirty="0" smtClean="0">
                <a:solidFill>
                  <a:schemeClr val="bg1"/>
                </a:solidFill>
              </a:rPr>
              <a:t>селе </a:t>
            </a:r>
            <a:r>
              <a:rPr lang="ru-RU" altLang="ru-RU" sz="2100" dirty="0" err="1" smtClean="0">
                <a:solidFill>
                  <a:schemeClr val="bg1"/>
                </a:solidFill>
              </a:rPr>
              <a:t>Клушино</a:t>
            </a:r>
            <a:r>
              <a:rPr lang="ru-RU" altLang="ru-RU" sz="2100" dirty="0">
                <a:solidFill>
                  <a:schemeClr val="bg1"/>
                </a:solidFill>
              </a:rPr>
              <a:t>. И было это село недалеко от города </a:t>
            </a:r>
            <a:r>
              <a:rPr lang="ru-RU" altLang="ru-RU" sz="2100" dirty="0" err="1">
                <a:solidFill>
                  <a:schemeClr val="bg1"/>
                </a:solidFill>
              </a:rPr>
              <a:t>Гжатска</a:t>
            </a:r>
            <a:r>
              <a:rPr lang="ru-RU" altLang="ru-RU" sz="2100" dirty="0">
                <a:solidFill>
                  <a:schemeClr val="bg1"/>
                </a:solidFill>
              </a:rPr>
              <a:t>. А уж оттуда по железной дороге </a:t>
            </a:r>
            <a:r>
              <a:rPr lang="ru-RU" altLang="ru-RU" sz="2100" dirty="0" smtClean="0">
                <a:solidFill>
                  <a:schemeClr val="bg1"/>
                </a:solidFill>
              </a:rPr>
              <a:t>доезжали </a:t>
            </a:r>
            <a:r>
              <a:rPr lang="ru-RU" altLang="ru-RU" sz="2100" dirty="0">
                <a:solidFill>
                  <a:schemeClr val="bg1"/>
                </a:solidFill>
              </a:rPr>
              <a:t>до старинного города  </a:t>
            </a:r>
            <a:r>
              <a:rPr lang="ru-RU" altLang="ru-RU" sz="2100" dirty="0" smtClean="0">
                <a:solidFill>
                  <a:schemeClr val="bg1"/>
                </a:solidFill>
              </a:rPr>
              <a:t>Смоленска </a:t>
            </a:r>
            <a:r>
              <a:rPr lang="ru-RU" altLang="ru-RU" sz="2100" dirty="0">
                <a:solidFill>
                  <a:schemeClr val="bg1"/>
                </a:solidFill>
              </a:rPr>
              <a:t>и до самой Москвы.</a:t>
            </a:r>
          </a:p>
          <a:p>
            <a:pPr marL="82296" indent="0">
              <a:buNone/>
            </a:pPr>
            <a:r>
              <a:rPr lang="ru-RU" altLang="ru-RU" sz="2100" dirty="0">
                <a:solidFill>
                  <a:schemeClr val="bg1"/>
                </a:solidFill>
              </a:rPr>
              <a:t>Только маленький Юрий Алексеевич не знал ни Москвы, ни Смоленска, ни </a:t>
            </a:r>
            <a:r>
              <a:rPr lang="ru-RU" altLang="ru-RU" sz="2100" dirty="0" err="1">
                <a:solidFill>
                  <a:schemeClr val="bg1"/>
                </a:solidFill>
              </a:rPr>
              <a:t>Гжатска</a:t>
            </a:r>
            <a:r>
              <a:rPr lang="ru-RU" altLang="ru-RU" sz="2100" dirty="0">
                <a:solidFill>
                  <a:schemeClr val="bg1"/>
                </a:solidFill>
              </a:rPr>
              <a:t>, а любил он залезать на крышу своей избы, чтобы посмотреть на дальние окрестности: разноцветные поля, светлые березовые рощи. </a:t>
            </a:r>
            <a:endParaRPr lang="ru-RU" altLang="ru-RU" sz="2100" dirty="0" smtClean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ru-RU" altLang="ru-RU" sz="2100" dirty="0" smtClean="0">
                <a:solidFill>
                  <a:schemeClr val="bg1"/>
                </a:solidFill>
              </a:rPr>
              <a:t>Правда</a:t>
            </a:r>
            <a:r>
              <a:rPr lang="ru-RU" altLang="ru-RU" sz="2100" dirty="0">
                <a:solidFill>
                  <a:schemeClr val="bg1"/>
                </a:solidFill>
              </a:rPr>
              <a:t>, наблюдать за окрестностями у него получалось </a:t>
            </a:r>
            <a:r>
              <a:rPr lang="ru-RU" altLang="ru-RU" sz="2100" dirty="0" smtClean="0">
                <a:solidFill>
                  <a:schemeClr val="bg1"/>
                </a:solidFill>
              </a:rPr>
              <a:t>редко, потому что </a:t>
            </a:r>
            <a:r>
              <a:rPr lang="ru-RU" altLang="ru-RU" sz="2100" dirty="0">
                <a:solidFill>
                  <a:schemeClr val="bg1"/>
                </a:solidFill>
              </a:rPr>
              <a:t>для каждого в семье была работа.</a:t>
            </a:r>
          </a:p>
        </p:txBody>
      </p:sp>
      <p:pic>
        <p:nvPicPr>
          <p:cNvPr id="3077" name="Picture 5" descr="Картинка 12 из 3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393643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31633" y="0"/>
            <a:ext cx="2808312" cy="1431925"/>
          </a:xfrm>
        </p:spPr>
        <p:txBody>
          <a:bodyPr>
            <a:normAutofit/>
          </a:bodyPr>
          <a:lstStyle/>
          <a:p>
            <a:r>
              <a:rPr lang="ru-RU" altLang="ru-RU" sz="6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Семья</a:t>
            </a:r>
            <a:endParaRPr lang="ru-RU" altLang="ru-RU" sz="66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4365104"/>
            <a:ext cx="8229600" cy="154146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altLang="ru-RU" sz="2300" dirty="0">
                <a:solidFill>
                  <a:schemeClr val="bg1"/>
                </a:solidFill>
              </a:rPr>
              <a:t>Отец, Алексей Иванович, строил дома. Мама, Анна Тимофеевна, </a:t>
            </a:r>
            <a:r>
              <a:rPr lang="ru-RU" altLang="ru-RU" sz="2300" dirty="0" smtClean="0">
                <a:solidFill>
                  <a:schemeClr val="bg1"/>
                </a:solidFill>
              </a:rPr>
              <a:t>заведовала </a:t>
            </a:r>
            <a:r>
              <a:rPr lang="ru-RU" altLang="ru-RU" sz="2300" dirty="0">
                <a:solidFill>
                  <a:schemeClr val="bg1"/>
                </a:solidFill>
              </a:rPr>
              <a:t>молочной фермой и растила детей: старших – </a:t>
            </a:r>
            <a:r>
              <a:rPr lang="ru-RU" altLang="ru-RU" sz="2300" dirty="0" smtClean="0">
                <a:solidFill>
                  <a:schemeClr val="bg1"/>
                </a:solidFill>
              </a:rPr>
              <a:t>Валентина,  </a:t>
            </a:r>
            <a:r>
              <a:rPr lang="ru-RU" altLang="ru-RU" sz="2300" dirty="0">
                <a:solidFill>
                  <a:schemeClr val="bg1"/>
                </a:solidFill>
              </a:rPr>
              <a:t>Зою, </a:t>
            </a:r>
            <a:r>
              <a:rPr lang="ru-RU" altLang="ru-RU" sz="2300" dirty="0" smtClean="0">
                <a:solidFill>
                  <a:schemeClr val="bg1"/>
                </a:solidFill>
              </a:rPr>
              <a:t> </a:t>
            </a:r>
            <a:r>
              <a:rPr lang="ru-RU" altLang="ru-RU" sz="2300" dirty="0">
                <a:solidFill>
                  <a:schemeClr val="bg1"/>
                </a:solidFill>
              </a:rPr>
              <a:t>Юру и младшего сына Борю.</a:t>
            </a:r>
          </a:p>
          <a:p>
            <a:pPr marL="82296" indent="0">
              <a:buNone/>
            </a:pPr>
            <a:r>
              <a:rPr lang="ru-RU" altLang="ru-RU" sz="2300" dirty="0">
                <a:solidFill>
                  <a:schemeClr val="bg1"/>
                </a:solidFill>
              </a:rPr>
              <a:t>Маленький Юра помогал ей воспитывать Борю, а еще у него было задание после каждой еды помыть за всеми посуду.</a:t>
            </a:r>
          </a:p>
        </p:txBody>
      </p:sp>
      <p:pic>
        <p:nvPicPr>
          <p:cNvPr id="4101" name="Picture 5" descr="Картинка 8 из 3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313"/>
            <a:ext cx="40481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Картинка 72 из 808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33" y="303213"/>
            <a:ext cx="2533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дети гагарины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2547" y="338981"/>
            <a:ext cx="2843599" cy="377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229" y="-315416"/>
            <a:ext cx="1920875" cy="1431925"/>
          </a:xfrm>
        </p:spPr>
        <p:txBody>
          <a:bodyPr>
            <a:normAutofit/>
          </a:bodyPr>
          <a:lstStyle/>
          <a:p>
            <a:r>
              <a:rPr lang="ru-RU" altLang="ru-RU" sz="6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Война</a:t>
            </a:r>
            <a:endParaRPr lang="ru-RU" altLang="ru-RU" sz="66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913403"/>
            <a:ext cx="5364088" cy="584597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altLang="ru-RU" sz="2000" dirty="0" smtClean="0">
                <a:solidFill>
                  <a:schemeClr val="bg1"/>
                </a:solidFill>
              </a:rPr>
              <a:t>Началась война. </a:t>
            </a:r>
            <a:r>
              <a:rPr lang="ru-RU" altLang="ru-RU" sz="2000" dirty="0">
                <a:solidFill>
                  <a:schemeClr val="bg1"/>
                </a:solidFill>
              </a:rPr>
              <a:t>Отца Юры на войну не взяли, т.к. он был хром на одну ногу.</a:t>
            </a:r>
          </a:p>
          <a:p>
            <a:pPr marL="82296" indent="0"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Когда немцы вошли в село, они выгнали семью маленького Юры из дома. И пришлось им </a:t>
            </a:r>
            <a:r>
              <a:rPr lang="ru-RU" altLang="ru-RU" sz="2000" dirty="0" smtClean="0">
                <a:solidFill>
                  <a:schemeClr val="bg1"/>
                </a:solidFill>
              </a:rPr>
              <a:t>вырыть в </a:t>
            </a:r>
            <a:r>
              <a:rPr lang="ru-RU" altLang="ru-RU" sz="2000" dirty="0">
                <a:solidFill>
                  <a:schemeClr val="bg1"/>
                </a:solidFill>
              </a:rPr>
              <a:t>огороде землянку.</a:t>
            </a:r>
          </a:p>
          <a:p>
            <a:pPr marL="82296" indent="0">
              <a:buNone/>
            </a:pPr>
            <a:r>
              <a:rPr lang="ru-RU" altLang="ru-RU" sz="2000" dirty="0" smtClean="0">
                <a:solidFill>
                  <a:schemeClr val="bg1"/>
                </a:solidFill>
              </a:rPr>
              <a:t>А </a:t>
            </a:r>
            <a:r>
              <a:rPr lang="ru-RU" altLang="ru-RU" sz="2000" dirty="0">
                <a:solidFill>
                  <a:schemeClr val="bg1"/>
                </a:solidFill>
              </a:rPr>
              <a:t>потом, когда Красная Армия набрала силы и враги стали отступать, немецкий офицер приказал схватить брата и сестру Юрия Алексеевича и отправить их в Германию на работы.</a:t>
            </a:r>
          </a:p>
          <a:p>
            <a:pPr marL="82296" indent="0">
              <a:buNone/>
            </a:pPr>
            <a:r>
              <a:rPr lang="ru-RU" altLang="ru-RU" sz="2000" dirty="0" smtClean="0">
                <a:solidFill>
                  <a:schemeClr val="bg1"/>
                </a:solidFill>
              </a:rPr>
              <a:t>Но им </a:t>
            </a:r>
            <a:r>
              <a:rPr lang="ru-RU" altLang="ru-RU" sz="2000" dirty="0">
                <a:solidFill>
                  <a:schemeClr val="bg1"/>
                </a:solidFill>
              </a:rPr>
              <a:t>скоро удалось бежать. Старший брат даже стал танкистом и воевал до Победы. А сестра Зоя была медсестрой в военной ветеринарной части, лечила раненых лошадей.</a:t>
            </a:r>
          </a:p>
          <a:p>
            <a:pPr marL="82296" indent="0"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А уж после войны, после Победы, вся семья соединилась.</a:t>
            </a:r>
          </a:p>
        </p:txBody>
      </p:sp>
      <p:pic>
        <p:nvPicPr>
          <p:cNvPr id="5125" name="Picture 5" descr="phoca_thumb_l_photo000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3376914" cy="21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Картинка 131 из 1518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3"/>
            <a:ext cx="3353606" cy="29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9" y="0"/>
            <a:ext cx="2232247" cy="1431925"/>
          </a:xfrm>
        </p:spPr>
        <p:txBody>
          <a:bodyPr>
            <a:noAutofit/>
          </a:bodyPr>
          <a:lstStyle/>
          <a:p>
            <a:r>
              <a:rPr lang="ru-RU" altLang="ru-RU" sz="6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Школа</a:t>
            </a:r>
            <a:endParaRPr lang="ru-RU" altLang="ru-RU" sz="66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77157"/>
            <a:ext cx="5761930" cy="4968974"/>
          </a:xfrm>
        </p:spPr>
        <p:txBody>
          <a:bodyPr>
            <a:noAutofit/>
          </a:bodyPr>
          <a:lstStyle/>
          <a:p>
            <a:pPr marL="82296" indent="0">
              <a:lnSpc>
                <a:spcPct val="80000"/>
              </a:lnSpc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После войны семья Гагариных переехала в город.</a:t>
            </a:r>
          </a:p>
          <a:p>
            <a:pPr marL="82296" indent="0">
              <a:lnSpc>
                <a:spcPct val="80000"/>
              </a:lnSpc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Юре было одиннадцать лет, а он даже первый класс не закончил.</a:t>
            </a:r>
          </a:p>
          <a:p>
            <a:pPr marL="82296" indent="0">
              <a:lnSpc>
                <a:spcPct val="80000"/>
              </a:lnSpc>
              <a:buNone/>
            </a:pPr>
            <a:r>
              <a:rPr lang="ru-RU" altLang="ru-RU" sz="2400" dirty="0" smtClean="0">
                <a:solidFill>
                  <a:schemeClr val="bg1"/>
                </a:solidFill>
              </a:rPr>
              <a:t>Скоро </a:t>
            </a:r>
            <a:r>
              <a:rPr lang="ru-RU" altLang="ru-RU" sz="2400" dirty="0">
                <a:solidFill>
                  <a:schemeClr val="bg1"/>
                </a:solidFill>
              </a:rPr>
              <a:t>Анна Тимофеевна узнала, что есть в городе педагогический техникум, где  открыли два третьих класса для детей, которым было и по 10, и по 13 лет. Только они из-за войны не могли учиться в школе.</a:t>
            </a:r>
          </a:p>
          <a:p>
            <a:pPr marL="82296" indent="0">
              <a:lnSpc>
                <a:spcPct val="80000"/>
              </a:lnSpc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После войны трудно было народу. Была разруха, </a:t>
            </a:r>
            <a:r>
              <a:rPr lang="ru-RU" altLang="ru-RU" sz="2400" dirty="0" smtClean="0">
                <a:solidFill>
                  <a:schemeClr val="bg1"/>
                </a:solidFill>
              </a:rPr>
              <a:t>голод, </a:t>
            </a:r>
            <a:r>
              <a:rPr lang="ru-RU" altLang="ru-RU" sz="2400" dirty="0">
                <a:solidFill>
                  <a:schemeClr val="bg1"/>
                </a:solidFill>
              </a:rPr>
              <a:t>но дети учились изо всех сил.</a:t>
            </a:r>
          </a:p>
          <a:p>
            <a:pPr marL="82296" indent="0">
              <a:lnSpc>
                <a:spcPct val="80000"/>
              </a:lnSpc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К концу года, третьеклассник Юра Гагарин стал лучшим учеником. При этом во втором классе он так и не учился, и в первом – тоже лишь месяц.</a:t>
            </a:r>
          </a:p>
        </p:txBody>
      </p:sp>
      <p:pic>
        <p:nvPicPr>
          <p:cNvPr id="6148" name="Picture 4" descr="Картинка 175 из 571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341438"/>
            <a:ext cx="2544762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-243408"/>
            <a:ext cx="2736949" cy="1431925"/>
          </a:xfrm>
        </p:spPr>
        <p:txBody>
          <a:bodyPr>
            <a:noAutofit/>
          </a:bodyPr>
          <a:lstStyle/>
          <a:p>
            <a:r>
              <a:rPr lang="ru-RU" altLang="ru-RU" sz="6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Москва</a:t>
            </a:r>
            <a:endParaRPr lang="ru-RU" altLang="ru-RU" sz="66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4581128"/>
            <a:ext cx="8229600" cy="18288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altLang="ru-RU" sz="2100" dirty="0">
                <a:solidFill>
                  <a:schemeClr val="bg1"/>
                </a:solidFill>
              </a:rPr>
              <a:t>В школе Юра записался сразу во все кружки</a:t>
            </a:r>
          </a:p>
          <a:p>
            <a:pPr marL="82296" indent="0">
              <a:buNone/>
            </a:pPr>
            <a:r>
              <a:rPr lang="ru-RU" altLang="ru-RU" sz="2100" dirty="0">
                <a:solidFill>
                  <a:schemeClr val="bg1"/>
                </a:solidFill>
              </a:rPr>
              <a:t>А однажды он узнал, что из </a:t>
            </a:r>
            <a:r>
              <a:rPr lang="ru-RU" altLang="ru-RU" sz="2100" dirty="0" err="1">
                <a:solidFill>
                  <a:schemeClr val="bg1"/>
                </a:solidFill>
              </a:rPr>
              <a:t>Гжатска</a:t>
            </a:r>
            <a:r>
              <a:rPr lang="ru-RU" altLang="ru-RU" sz="2100" dirty="0">
                <a:solidFill>
                  <a:schemeClr val="bg1"/>
                </a:solidFill>
              </a:rPr>
              <a:t> можно на поезде съездить в Москву. Собрав компанию друзей, он вместе с ними на крыше вагона доехал до столицы. </a:t>
            </a:r>
          </a:p>
          <a:p>
            <a:pPr marL="82296" indent="0">
              <a:buNone/>
            </a:pPr>
            <a:r>
              <a:rPr lang="ru-RU" altLang="ru-RU" sz="2100" dirty="0">
                <a:solidFill>
                  <a:schemeClr val="bg1"/>
                </a:solidFill>
              </a:rPr>
              <a:t>Тогда Юра впервые увидел Москву, ее улицы, купола церквей, Красную Площадь.</a:t>
            </a:r>
          </a:p>
        </p:txBody>
      </p:sp>
      <p:pic>
        <p:nvPicPr>
          <p:cNvPr id="7173" name="Picture 5" descr="phoca_thumb_l_photo000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425" y="1052513"/>
            <a:ext cx="2487613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Картинка 1 из 13452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45910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8636"/>
            <a:ext cx="4968552" cy="1431925"/>
          </a:xfrm>
        </p:spPr>
        <p:txBody>
          <a:bodyPr>
            <a:noAutofit/>
          </a:bodyPr>
          <a:lstStyle/>
          <a:p>
            <a:r>
              <a:rPr lang="ru-RU" altLang="ru-RU" sz="6600" dirty="0">
                <a:solidFill>
                  <a:schemeClr val="bg1"/>
                </a:solidFill>
                <a:latin typeface="Gabriola" panose="04040605051002020D02" pitchFamily="82" charset="0"/>
              </a:rPr>
              <a:t>Помощь семье</a:t>
            </a:r>
            <a:r>
              <a:rPr lang="ru-RU" altLang="ru-RU" sz="6600" dirty="0">
                <a:latin typeface="Gabriola" panose="04040605051002020D02" pitchFamily="82" charset="0"/>
              </a:rPr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346993"/>
            <a:ext cx="5472608" cy="525035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200" dirty="0" smtClean="0">
                <a:solidFill>
                  <a:schemeClr val="bg1"/>
                </a:solidFill>
              </a:rPr>
              <a:t>Семья </a:t>
            </a:r>
            <a:r>
              <a:rPr lang="ru-RU" altLang="ru-RU" sz="2200" dirty="0">
                <a:solidFill>
                  <a:schemeClr val="bg1"/>
                </a:solidFill>
              </a:rPr>
              <a:t>жила трудно и, он хотел </a:t>
            </a:r>
            <a:r>
              <a:rPr lang="ru-RU" altLang="ru-RU" sz="2200" dirty="0" smtClean="0">
                <a:solidFill>
                  <a:schemeClr val="bg1"/>
                </a:solidFill>
              </a:rPr>
              <a:t>помочь своей </a:t>
            </a:r>
            <a:r>
              <a:rPr lang="ru-RU" altLang="ru-RU" sz="2200" dirty="0">
                <a:solidFill>
                  <a:schemeClr val="bg1"/>
                </a:solidFill>
              </a:rPr>
              <a:t>семье.</a:t>
            </a:r>
          </a:p>
          <a:p>
            <a:pPr marL="82296" indent="0">
              <a:buNone/>
            </a:pPr>
            <a:r>
              <a:rPr lang="ru-RU" altLang="ru-RU" sz="2200" dirty="0">
                <a:solidFill>
                  <a:schemeClr val="bg1"/>
                </a:solidFill>
              </a:rPr>
              <a:t>Юра оставил школу и поехал в другой город получать собственную профессию.</a:t>
            </a:r>
          </a:p>
          <a:p>
            <a:pPr marL="82296" indent="0">
              <a:buNone/>
            </a:pPr>
            <a:r>
              <a:rPr lang="ru-RU" altLang="ru-RU" sz="2200" dirty="0">
                <a:solidFill>
                  <a:schemeClr val="bg1"/>
                </a:solidFill>
              </a:rPr>
              <a:t>Профессию тогда такие школьники получали в ремесленном училище. Ребята жили в общежитии, им давали бесплатную одежду, бесплатно кормили.</a:t>
            </a:r>
          </a:p>
          <a:p>
            <a:pPr marL="82296" indent="0">
              <a:buNone/>
            </a:pPr>
            <a:r>
              <a:rPr lang="ru-RU" altLang="ru-RU" sz="2200" dirty="0">
                <a:solidFill>
                  <a:schemeClr val="bg1"/>
                </a:solidFill>
              </a:rPr>
              <a:t>Юра просыпался раньше всех, делал зарядку. Днем сидел на занятиях в училище, а потом бежал в вечернюю школу. И училище, и седьмой класс он закончил на «отлично».</a:t>
            </a:r>
          </a:p>
          <a:p>
            <a:pPr marL="82296" indent="0">
              <a:buNone/>
            </a:pPr>
            <a:r>
              <a:rPr lang="ru-RU" altLang="ru-RU" sz="2200" dirty="0">
                <a:solidFill>
                  <a:schemeClr val="bg1"/>
                </a:solidFill>
              </a:rPr>
              <a:t>А потом был индустриальный техникум  в Саратове, где он стал лучшим студентом.</a:t>
            </a:r>
          </a:p>
          <a:p>
            <a:endParaRPr lang="ru-RU" altLang="ru-RU" sz="1600" dirty="0"/>
          </a:p>
        </p:txBody>
      </p:sp>
      <p:pic>
        <p:nvPicPr>
          <p:cNvPr id="9221" name="Picture 5" descr="Картинка 5 из 3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2676" y="811036"/>
            <a:ext cx="2727710" cy="32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Картинка 72 из 808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42631"/>
            <a:ext cx="328882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3287"/>
            <a:ext cx="4604990" cy="1143000"/>
          </a:xfrm>
        </p:spPr>
        <p:txBody>
          <a:bodyPr>
            <a:normAutofit/>
          </a:bodyPr>
          <a:lstStyle/>
          <a:p>
            <a:r>
              <a:rPr lang="ru-RU" altLang="ru-RU" sz="6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Аэроклуб</a:t>
            </a:r>
            <a:endParaRPr lang="ru-RU" altLang="ru-RU" sz="66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4752528" cy="558924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На краю города Саратова, куда нужно было ехать и ехать, располагалось летное поле, с которого поднимались в воздух настоящие самолеты. Это был аэроклуб. В аэроклуб принимали только после десятого класса. Но Юра Гагарин сумел уговорить начальство аэроклуба принять его.</a:t>
            </a:r>
          </a:p>
          <a:p>
            <a:pPr marL="82296" indent="0"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Так в 1955 году будущий космонавт и закончил одновременно не только индустриальный техникум, но и школу пилотов при аэроклубе.</a:t>
            </a:r>
          </a:p>
        </p:txBody>
      </p:sp>
      <p:pic>
        <p:nvPicPr>
          <p:cNvPr id="10249" name="Picture 9" descr="Картинка 12 из 80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5421" y="1052736"/>
            <a:ext cx="3169240" cy="263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в самолё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2051" y="3852890"/>
            <a:ext cx="3168352" cy="28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777112" cy="1431926"/>
          </a:xfrm>
        </p:spPr>
        <p:txBody>
          <a:bodyPr>
            <a:noAutofit/>
          </a:bodyPr>
          <a:lstStyle/>
          <a:p>
            <a:r>
              <a:rPr lang="ru-RU" altLang="ru-RU" sz="6600" dirty="0">
                <a:solidFill>
                  <a:schemeClr val="bg1"/>
                </a:solidFill>
                <a:latin typeface="Gabriola" panose="04040605051002020D02" pitchFamily="82" charset="0"/>
              </a:rPr>
              <a:t>Авиационное </a:t>
            </a:r>
            <a:r>
              <a:rPr lang="ru-RU" altLang="ru-RU" sz="6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училище</a:t>
            </a:r>
            <a:endParaRPr lang="ru-RU" altLang="ru-RU" sz="66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4896544" cy="388843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altLang="ru-RU" sz="2500" dirty="0">
                <a:solidFill>
                  <a:schemeClr val="bg1"/>
                </a:solidFill>
              </a:rPr>
              <a:t>После техникума Юрий Алексеевич поехал в Оренбург. Там было военное авиационное училище, где готовили летчиков истребителей. Его приняли сразу, ведь к этому времени он выполнил почти двести полетов на самолете ЯК-18.</a:t>
            </a:r>
          </a:p>
        </p:txBody>
      </p:sp>
      <p:pic>
        <p:nvPicPr>
          <p:cNvPr id="11269" name="Picture 5" descr="Картинка 72 из 80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99085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386</TotalTime>
  <Words>957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Слайд 1</vt:lpstr>
      <vt:lpstr>Родина Юры</vt:lpstr>
      <vt:lpstr>Семья</vt:lpstr>
      <vt:lpstr>Война</vt:lpstr>
      <vt:lpstr>Школа</vt:lpstr>
      <vt:lpstr>Москва</vt:lpstr>
      <vt:lpstr>Помощь семье.</vt:lpstr>
      <vt:lpstr>Аэроклуб</vt:lpstr>
      <vt:lpstr>Авиационное училище</vt:lpstr>
      <vt:lpstr>Семья </vt:lpstr>
      <vt:lpstr>Мечта о космосе</vt:lpstr>
      <vt:lpstr>Первый в мире полет в космос</vt:lpstr>
      <vt:lpstr>Старт корабля «Восток-1» был произведён в 09:07 12 апреля 1961 года по московскому времени с космодрома Байконур. Выполнив один оборот вокруг Земли в 10:55:34 на 108 минуте, корабль завершил плановый полёт (на одну секунду раньше, чем было запланировано). Позывной Гагарина был «Кедр». Из-за сбоя в системе торможения спускаемый аппарат с Гагариным приземлился не в запланированной области в 110 км от от Сталинграда, а в Саратовской области, недалеко от города Энгельса.</vt:lpstr>
      <vt:lpstr>Награды </vt:lpstr>
      <vt:lpstr>Гибель </vt:lpstr>
      <vt:lpstr>Слайд 16</vt:lpstr>
      <vt:lpstr>Исторические слова Юрия Алексеевича Гагарина</vt:lpstr>
      <vt:lpstr>Память </vt:lpstr>
      <vt:lpstr>Спасибо за внимание!</vt:lpstr>
    </vt:vector>
  </TitlesOfParts>
  <Company>Rusnano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security</dc:creator>
  <cp:lastModifiedBy>user</cp:lastModifiedBy>
  <cp:revision>25</cp:revision>
  <dcterms:created xsi:type="dcterms:W3CDTF">2010-04-03T18:44:55Z</dcterms:created>
  <dcterms:modified xsi:type="dcterms:W3CDTF">2015-04-21T05:21:11Z</dcterms:modified>
</cp:coreProperties>
</file>