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63" r:id="rId3"/>
    <p:sldId id="259" r:id="rId4"/>
    <p:sldId id="257" r:id="rId5"/>
    <p:sldId id="260" r:id="rId6"/>
    <p:sldId id="262" r:id="rId7"/>
    <p:sldId id="258"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10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C443362-3A9F-4858-81E4-E72EDCC15CCE}" type="datetimeFigureOut">
              <a:rPr lang="ru-RU" smtClean="0"/>
              <a:t>29.03.2015</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B4A8452-F4BB-4069-8543-469B2767D6C8}" type="slidenum">
              <a:rPr lang="ru-RU" smtClean="0"/>
              <a:t>‹#›</a:t>
            </a:fld>
            <a:endParaRPr lang="ru-RU"/>
          </a:p>
        </p:txBody>
      </p:sp>
    </p:spTree>
    <p:extLst>
      <p:ext uri="{BB962C8B-B14F-4D97-AF65-F5344CB8AC3E}">
        <p14:creationId xmlns:p14="http://schemas.microsoft.com/office/powerpoint/2010/main" val="3428190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C443362-3A9F-4858-81E4-E72EDCC15CCE}" type="datetimeFigureOut">
              <a:rPr lang="ru-RU" smtClean="0"/>
              <a:t>29.03.2015</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B4A8452-F4BB-4069-8543-469B2767D6C8}" type="slidenum">
              <a:rPr lang="ru-RU" smtClean="0"/>
              <a:t>‹#›</a:t>
            </a:fld>
            <a:endParaRPr lang="ru-RU"/>
          </a:p>
        </p:txBody>
      </p:sp>
    </p:spTree>
    <p:extLst>
      <p:ext uri="{BB962C8B-B14F-4D97-AF65-F5344CB8AC3E}">
        <p14:creationId xmlns:p14="http://schemas.microsoft.com/office/powerpoint/2010/main" val="2000409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C443362-3A9F-4858-81E4-E72EDCC15CCE}" type="datetimeFigureOut">
              <a:rPr lang="ru-RU" smtClean="0"/>
              <a:t>29.03.2015</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B4A8452-F4BB-4069-8543-469B2767D6C8}"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78070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8C443362-3A9F-4858-81E4-E72EDCC15CCE}" type="datetimeFigureOut">
              <a:rPr lang="ru-RU" smtClean="0"/>
              <a:t>29.03.2015</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B4A8452-F4BB-4069-8543-469B2767D6C8}" type="slidenum">
              <a:rPr lang="ru-RU" smtClean="0"/>
              <a:t>‹#›</a:t>
            </a:fld>
            <a:endParaRPr lang="ru-RU"/>
          </a:p>
        </p:txBody>
      </p:sp>
    </p:spTree>
    <p:extLst>
      <p:ext uri="{BB962C8B-B14F-4D97-AF65-F5344CB8AC3E}">
        <p14:creationId xmlns:p14="http://schemas.microsoft.com/office/powerpoint/2010/main" val="31791249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8C443362-3A9F-4858-81E4-E72EDCC15CCE}" type="datetimeFigureOut">
              <a:rPr lang="ru-RU" smtClean="0"/>
              <a:t>29.03.2015</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B4A8452-F4BB-4069-8543-469B2767D6C8}"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282301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8C443362-3A9F-4858-81E4-E72EDCC15CCE}" type="datetimeFigureOut">
              <a:rPr lang="ru-RU" smtClean="0"/>
              <a:t>29.03.2015</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B4A8452-F4BB-4069-8543-469B2767D6C8}" type="slidenum">
              <a:rPr lang="ru-RU" smtClean="0"/>
              <a:t>‹#›</a:t>
            </a:fld>
            <a:endParaRPr lang="ru-RU"/>
          </a:p>
        </p:txBody>
      </p:sp>
    </p:spTree>
    <p:extLst>
      <p:ext uri="{BB962C8B-B14F-4D97-AF65-F5344CB8AC3E}">
        <p14:creationId xmlns:p14="http://schemas.microsoft.com/office/powerpoint/2010/main" val="6712756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C443362-3A9F-4858-81E4-E72EDCC15CCE}" type="datetimeFigureOut">
              <a:rPr lang="ru-RU" smtClean="0"/>
              <a:t>29.03.2015</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B4A8452-F4BB-4069-8543-469B2767D6C8}" type="slidenum">
              <a:rPr lang="ru-RU" smtClean="0"/>
              <a:t>‹#›</a:t>
            </a:fld>
            <a:endParaRPr lang="ru-RU"/>
          </a:p>
        </p:txBody>
      </p:sp>
    </p:spTree>
    <p:extLst>
      <p:ext uri="{BB962C8B-B14F-4D97-AF65-F5344CB8AC3E}">
        <p14:creationId xmlns:p14="http://schemas.microsoft.com/office/powerpoint/2010/main" val="22829286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C443362-3A9F-4858-81E4-E72EDCC15CCE}" type="datetimeFigureOut">
              <a:rPr lang="ru-RU" smtClean="0"/>
              <a:t>29.03.2015</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B4A8452-F4BB-4069-8543-469B2767D6C8}" type="slidenum">
              <a:rPr lang="ru-RU" smtClean="0"/>
              <a:t>‹#›</a:t>
            </a:fld>
            <a:endParaRPr lang="ru-RU"/>
          </a:p>
        </p:txBody>
      </p:sp>
    </p:spTree>
    <p:extLst>
      <p:ext uri="{BB962C8B-B14F-4D97-AF65-F5344CB8AC3E}">
        <p14:creationId xmlns:p14="http://schemas.microsoft.com/office/powerpoint/2010/main" val="3931587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C443362-3A9F-4858-81E4-E72EDCC15CCE}" type="datetimeFigureOut">
              <a:rPr lang="ru-RU" smtClean="0"/>
              <a:t>29.03.2015</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B4A8452-F4BB-4069-8543-469B2767D6C8}" type="slidenum">
              <a:rPr lang="ru-RU" smtClean="0"/>
              <a:t>‹#›</a:t>
            </a:fld>
            <a:endParaRPr lang="ru-RU"/>
          </a:p>
        </p:txBody>
      </p:sp>
    </p:spTree>
    <p:extLst>
      <p:ext uri="{BB962C8B-B14F-4D97-AF65-F5344CB8AC3E}">
        <p14:creationId xmlns:p14="http://schemas.microsoft.com/office/powerpoint/2010/main" val="378354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C443362-3A9F-4858-81E4-E72EDCC15CCE}" type="datetimeFigureOut">
              <a:rPr lang="ru-RU" smtClean="0"/>
              <a:t>29.03.2015</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B4A8452-F4BB-4069-8543-469B2767D6C8}" type="slidenum">
              <a:rPr lang="ru-RU" smtClean="0"/>
              <a:t>‹#›</a:t>
            </a:fld>
            <a:endParaRPr lang="ru-RU"/>
          </a:p>
        </p:txBody>
      </p:sp>
    </p:spTree>
    <p:extLst>
      <p:ext uri="{BB962C8B-B14F-4D97-AF65-F5344CB8AC3E}">
        <p14:creationId xmlns:p14="http://schemas.microsoft.com/office/powerpoint/2010/main" val="2083094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C443362-3A9F-4858-81E4-E72EDCC15CCE}" type="datetimeFigureOut">
              <a:rPr lang="ru-RU" smtClean="0"/>
              <a:t>29.03.2015</a:t>
            </a:fld>
            <a:endParaRPr lang="ru-RU"/>
          </a:p>
        </p:txBody>
      </p:sp>
      <p:sp>
        <p:nvSpPr>
          <p:cNvPr id="6" name="Footer Placeholder 5"/>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B4A8452-F4BB-4069-8543-469B2767D6C8}" type="slidenum">
              <a:rPr lang="ru-RU" smtClean="0"/>
              <a:t>‹#›</a:t>
            </a:fld>
            <a:endParaRPr lang="ru-RU"/>
          </a:p>
        </p:txBody>
      </p:sp>
    </p:spTree>
    <p:extLst>
      <p:ext uri="{BB962C8B-B14F-4D97-AF65-F5344CB8AC3E}">
        <p14:creationId xmlns:p14="http://schemas.microsoft.com/office/powerpoint/2010/main" val="1986875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C443362-3A9F-4858-81E4-E72EDCC15CCE}" type="datetimeFigureOut">
              <a:rPr lang="ru-RU" smtClean="0"/>
              <a:t>29.03.2015</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B4A8452-F4BB-4069-8543-469B2767D6C8}" type="slidenum">
              <a:rPr lang="ru-RU" smtClean="0"/>
              <a:t>‹#›</a:t>
            </a:fld>
            <a:endParaRPr lang="ru-RU"/>
          </a:p>
        </p:txBody>
      </p:sp>
    </p:spTree>
    <p:extLst>
      <p:ext uri="{BB962C8B-B14F-4D97-AF65-F5344CB8AC3E}">
        <p14:creationId xmlns:p14="http://schemas.microsoft.com/office/powerpoint/2010/main" val="3914614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C443362-3A9F-4858-81E4-E72EDCC15CCE}" type="datetimeFigureOut">
              <a:rPr lang="ru-RU" smtClean="0"/>
              <a:t>29.03.2015</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B4A8452-F4BB-4069-8543-469B2767D6C8}" type="slidenum">
              <a:rPr lang="ru-RU" smtClean="0"/>
              <a:t>‹#›</a:t>
            </a:fld>
            <a:endParaRPr lang="ru-RU"/>
          </a:p>
        </p:txBody>
      </p:sp>
    </p:spTree>
    <p:extLst>
      <p:ext uri="{BB962C8B-B14F-4D97-AF65-F5344CB8AC3E}">
        <p14:creationId xmlns:p14="http://schemas.microsoft.com/office/powerpoint/2010/main" val="3187278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443362-3A9F-4858-81E4-E72EDCC15CCE}" type="datetimeFigureOut">
              <a:rPr lang="ru-RU" smtClean="0"/>
              <a:t>29.03.2015</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B4A8452-F4BB-4069-8543-469B2767D6C8}" type="slidenum">
              <a:rPr lang="ru-RU" smtClean="0"/>
              <a:t>‹#›</a:t>
            </a:fld>
            <a:endParaRPr lang="ru-RU"/>
          </a:p>
        </p:txBody>
      </p:sp>
    </p:spTree>
    <p:extLst>
      <p:ext uri="{BB962C8B-B14F-4D97-AF65-F5344CB8AC3E}">
        <p14:creationId xmlns:p14="http://schemas.microsoft.com/office/powerpoint/2010/main" val="2388634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C443362-3A9F-4858-81E4-E72EDCC15CCE}" type="datetimeFigureOut">
              <a:rPr lang="ru-RU" smtClean="0"/>
              <a:t>29.03.2015</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B4A8452-F4BB-4069-8543-469B2767D6C8}" type="slidenum">
              <a:rPr lang="ru-RU" smtClean="0"/>
              <a:t>‹#›</a:t>
            </a:fld>
            <a:endParaRPr lang="ru-RU"/>
          </a:p>
        </p:txBody>
      </p:sp>
    </p:spTree>
    <p:extLst>
      <p:ext uri="{BB962C8B-B14F-4D97-AF65-F5344CB8AC3E}">
        <p14:creationId xmlns:p14="http://schemas.microsoft.com/office/powerpoint/2010/main" val="136865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C443362-3A9F-4858-81E4-E72EDCC15CCE}" type="datetimeFigureOut">
              <a:rPr lang="ru-RU" smtClean="0"/>
              <a:t>29.03.2015</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B4A8452-F4BB-4069-8543-469B2767D6C8}" type="slidenum">
              <a:rPr lang="ru-RU" smtClean="0"/>
              <a:t>‹#›</a:t>
            </a:fld>
            <a:endParaRPr lang="ru-RU"/>
          </a:p>
        </p:txBody>
      </p:sp>
    </p:spTree>
    <p:extLst>
      <p:ext uri="{BB962C8B-B14F-4D97-AF65-F5344CB8AC3E}">
        <p14:creationId xmlns:p14="http://schemas.microsoft.com/office/powerpoint/2010/main" val="1623209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C443362-3A9F-4858-81E4-E72EDCC15CCE}" type="datetimeFigureOut">
              <a:rPr lang="ru-RU" smtClean="0"/>
              <a:t>29.03.2015</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B4A8452-F4BB-4069-8543-469B2767D6C8}" type="slidenum">
              <a:rPr lang="ru-RU" smtClean="0"/>
              <a:t>‹#›</a:t>
            </a:fld>
            <a:endParaRPr lang="ru-RU"/>
          </a:p>
        </p:txBody>
      </p:sp>
    </p:spTree>
    <p:extLst>
      <p:ext uri="{BB962C8B-B14F-4D97-AF65-F5344CB8AC3E}">
        <p14:creationId xmlns:p14="http://schemas.microsoft.com/office/powerpoint/2010/main" val="396925743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Путь к успеху. . Сайт про успех. . Как прийти к успеху?"/>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8" name="Объект 7"/>
          <p:cNvSpPr>
            <a:spLocks noGrp="1"/>
          </p:cNvSpPr>
          <p:nvPr>
            <p:ph sz="half" idx="2"/>
          </p:nvPr>
        </p:nvSpPr>
        <p:spPr>
          <a:xfrm>
            <a:off x="6555545" y="633046"/>
            <a:ext cx="5636455" cy="5556617"/>
          </a:xfrm>
        </p:spPr>
        <p:txBody>
          <a:bodyPr>
            <a:normAutofit/>
          </a:bodyPr>
          <a:lstStyle/>
          <a:p>
            <a:pPr marL="0" indent="0">
              <a:buNone/>
            </a:pPr>
            <a:r>
              <a:rPr lang="ru-RU" altLang="ru-RU" sz="4400" b="1" i="1" dirty="0">
                <a:solidFill>
                  <a:schemeClr val="accent2">
                    <a:lumMod val="75000"/>
                  </a:schemeClr>
                </a:solidFill>
                <a:latin typeface="Calibri" panose="020F0502020204030204" pitchFamily="34" charset="0"/>
                <a:ea typeface="Calibri" panose="020F0502020204030204" pitchFamily="34" charset="0"/>
                <a:cs typeface="Arial" panose="020B0604020202020204" pitchFamily="34" charset="0"/>
              </a:rPr>
              <a:t>"Создание  ситуации </a:t>
            </a:r>
            <a:r>
              <a:rPr lang="ru-RU" altLang="ru-RU" sz="4400" b="1" i="1" dirty="0" smtClean="0">
                <a:solidFill>
                  <a:schemeClr val="accent2">
                    <a:lumMod val="75000"/>
                  </a:schemeClr>
                </a:solidFill>
                <a:latin typeface="Calibri" panose="020F0502020204030204" pitchFamily="34" charset="0"/>
                <a:ea typeface="Calibri" panose="020F0502020204030204" pitchFamily="34" charset="0"/>
                <a:cs typeface="Arial" panose="020B0604020202020204" pitchFamily="34" charset="0"/>
              </a:rPr>
              <a:t>успеха</a:t>
            </a:r>
            <a:r>
              <a:rPr lang="ru-RU" altLang="ru-RU" sz="4400" b="1" i="1" dirty="0">
                <a:solidFill>
                  <a:schemeClr val="accent2">
                    <a:lumMod val="75000"/>
                  </a:schemeClr>
                </a:solidFill>
                <a:latin typeface="Calibri" panose="020F0502020204030204" pitchFamily="34" charset="0"/>
                <a:ea typeface="Calibri" panose="020F0502020204030204" pitchFamily="34" charset="0"/>
                <a:cs typeface="Arial" panose="020B0604020202020204" pitchFamily="34" charset="0"/>
              </a:rPr>
              <a:t> </a:t>
            </a:r>
            <a:r>
              <a:rPr lang="ru-RU" altLang="ru-RU" sz="4400" b="1" i="1" dirty="0" smtClean="0">
                <a:solidFill>
                  <a:schemeClr val="accent2">
                    <a:lumMod val="75000"/>
                  </a:schemeClr>
                </a:solidFill>
                <a:latin typeface="Calibri" panose="020F0502020204030204" pitchFamily="34" charset="0"/>
                <a:ea typeface="Calibri" panose="020F0502020204030204" pitchFamily="34" charset="0"/>
                <a:cs typeface="Arial" panose="020B0604020202020204" pitchFamily="34" charset="0"/>
              </a:rPr>
              <a:t>на уроке </a:t>
            </a:r>
            <a:r>
              <a:rPr lang="ru-RU" altLang="ru-RU" sz="4400" b="1" i="1" dirty="0">
                <a:solidFill>
                  <a:schemeClr val="accent2">
                    <a:lumMod val="75000"/>
                  </a:schemeClr>
                </a:solidFill>
                <a:latin typeface="Calibri" panose="020F0502020204030204" pitchFamily="34" charset="0"/>
                <a:ea typeface="Calibri" panose="020F0502020204030204" pitchFamily="34" charset="0"/>
                <a:cs typeface="Arial" panose="020B0604020202020204" pitchFamily="34" charset="0"/>
              </a:rPr>
              <a:t> как важного фактора формирования </a:t>
            </a:r>
            <a:r>
              <a:rPr lang="ru-RU" altLang="ru-RU" sz="4400" b="1" i="1" dirty="0">
                <a:solidFill>
                  <a:schemeClr val="accent2">
                    <a:lumMod val="50000"/>
                  </a:schemeClr>
                </a:solidFill>
                <a:latin typeface="Calibri" panose="020F0502020204030204" pitchFamily="34" charset="0"/>
                <a:ea typeface="Calibri" panose="020F0502020204030204" pitchFamily="34" charset="0"/>
                <a:cs typeface="Arial" panose="020B0604020202020204" pitchFamily="34" charset="0"/>
              </a:rPr>
              <a:t>учебно-познавательных умений учащегося"</a:t>
            </a:r>
            <a:endParaRPr lang="ru-RU" sz="4400" dirty="0">
              <a:solidFill>
                <a:schemeClr val="accent2">
                  <a:lumMod val="50000"/>
                </a:schemeClr>
              </a:solidFill>
            </a:endParaRPr>
          </a:p>
        </p:txBody>
      </p:sp>
    </p:spTree>
    <p:extLst>
      <p:ext uri="{BB962C8B-B14F-4D97-AF65-F5344CB8AC3E}">
        <p14:creationId xmlns:p14="http://schemas.microsoft.com/office/powerpoint/2010/main" val="239588564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8">
                                            <p:txEl>
                                              <p:pRg st="0" end="0"/>
                                            </p:txEl>
                                          </p:spTgt>
                                        </p:tgtEl>
                                        <p:attrNameLst>
                                          <p:attrName>style.color</p:attrName>
                                        </p:attrNameLst>
                                      </p:cBhvr>
                                      <p:to>
                                        <p:clrVal>
                                          <a:schemeClr val="accent2"/>
                                        </p:clrVal>
                                      </p:to>
                                    </p:set>
                                    <p:set>
                                      <p:cBhvr>
                                        <p:cTn id="7" dur="500" fill="hold"/>
                                        <p:tgtEl>
                                          <p:spTgt spid="8">
                                            <p:txEl>
                                              <p:pRg st="0" end="0"/>
                                            </p:txEl>
                                          </p:spTgt>
                                        </p:tgtEl>
                                        <p:attrNameLst>
                                          <p:attrName>fillcolor</p:attrName>
                                        </p:attrNameLst>
                                      </p:cBhvr>
                                      <p:to>
                                        <p:clrVal>
                                          <a:schemeClr val="accent2"/>
                                        </p:clrVal>
                                      </p:to>
                                    </p:set>
                                    <p:set>
                                      <p:cBhvr>
                                        <p:cTn id="8" dur="500" fill="hold"/>
                                        <p:tgtEl>
                                          <p:spTgt spid="8">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Путь к успеху. . Сайт про успех. . Как прийти к успеху?"/>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5375564" y="595745"/>
            <a:ext cx="6622472" cy="5581218"/>
          </a:xfrm>
        </p:spPr>
        <p:txBody>
          <a:bodyPr>
            <a:normAutofit fontScale="92500" lnSpcReduction="20000"/>
          </a:bodyPr>
          <a:lstStyle/>
          <a:p>
            <a:pPr marL="0" indent="0" algn="ctr">
              <a:buNone/>
            </a:pPr>
            <a:r>
              <a:rPr lang="ru-RU" sz="4800" b="1" i="1" dirty="0">
                <a:solidFill>
                  <a:schemeClr val="bg1"/>
                </a:solidFill>
              </a:rPr>
              <a:t>«Успех в учении – единственный </a:t>
            </a:r>
            <a:r>
              <a:rPr lang="ru-RU" sz="4800" b="1" i="1" dirty="0"/>
              <a:t>источник </a:t>
            </a:r>
            <a:r>
              <a:rPr lang="ru-RU" sz="4800" b="1" i="1" dirty="0">
                <a:solidFill>
                  <a:schemeClr val="bg1"/>
                </a:solidFill>
              </a:rPr>
              <a:t>внутренних</a:t>
            </a:r>
            <a:r>
              <a:rPr lang="ru-RU" sz="4800" b="1" i="1" dirty="0"/>
              <a:t> сил, </a:t>
            </a:r>
            <a:r>
              <a:rPr lang="ru-RU" sz="4800" b="1" i="1" dirty="0">
                <a:solidFill>
                  <a:srgbClr val="FFC000"/>
                </a:solidFill>
              </a:rPr>
              <a:t>рождающий </a:t>
            </a:r>
            <a:r>
              <a:rPr lang="ru-RU" sz="4800" b="1" i="1" dirty="0"/>
              <a:t>энергию для преодоления трудностей, желания учиться». </a:t>
            </a:r>
            <a:endParaRPr lang="ru-RU" sz="4800" b="1" i="1" dirty="0" smtClean="0"/>
          </a:p>
          <a:p>
            <a:pPr marL="0" indent="0" algn="ctr">
              <a:buNone/>
            </a:pPr>
            <a:r>
              <a:rPr lang="ru-RU" sz="4800" b="1" i="1" dirty="0" smtClean="0"/>
              <a:t>В.</a:t>
            </a:r>
            <a:r>
              <a:rPr lang="en-US" sz="4800" b="1" i="1" dirty="0" smtClean="0"/>
              <a:t> </a:t>
            </a:r>
            <a:r>
              <a:rPr lang="ru-RU" sz="4800" b="1" i="1" dirty="0" smtClean="0"/>
              <a:t>А.</a:t>
            </a:r>
            <a:r>
              <a:rPr lang="en-US" sz="4800" b="1" i="1" dirty="0" smtClean="0"/>
              <a:t> </a:t>
            </a:r>
            <a:r>
              <a:rPr lang="ru-RU" sz="4800" b="1" i="1" dirty="0" smtClean="0"/>
              <a:t>Сухомлинский</a:t>
            </a:r>
            <a:endParaRPr lang="ru-RU" sz="4800" b="1" i="1" dirty="0"/>
          </a:p>
        </p:txBody>
      </p:sp>
    </p:spTree>
    <p:extLst>
      <p:ext uri="{BB962C8B-B14F-4D97-AF65-F5344CB8AC3E}">
        <p14:creationId xmlns:p14="http://schemas.microsoft.com/office/powerpoint/2010/main" val="331215754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adamast_ru_pic1242547225 (700x560, 18K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712"/>
            <a:ext cx="12192000" cy="684128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Презентация для детей правила поведения в школе - Презентации и разработки"/>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0457"/>
            <a:ext cx="3959225" cy="3899837"/>
          </a:xfrm>
          <a:prstGeom prst="rect">
            <a:avLst/>
          </a:prstGeom>
          <a:noFill/>
          <a:extLst>
            <a:ext uri="{909E8E84-426E-40DD-AFC4-6F175D3DCCD1}">
              <a14:hiddenFill xmlns:a14="http://schemas.microsoft.com/office/drawing/2010/main">
                <a:solidFill>
                  <a:srgbClr val="FFFFFF"/>
                </a:solidFill>
              </a14:hiddenFill>
            </a:ext>
          </a:extLst>
        </p:spPr>
      </p:pic>
      <p:sp>
        <p:nvSpPr>
          <p:cNvPr id="4" name="Объект 3"/>
          <p:cNvSpPr>
            <a:spLocks noGrp="1"/>
          </p:cNvSpPr>
          <p:nvPr>
            <p:ph idx="1"/>
          </p:nvPr>
        </p:nvSpPr>
        <p:spPr>
          <a:xfrm>
            <a:off x="2377440" y="200458"/>
            <a:ext cx="10011699" cy="6657541"/>
          </a:xfrm>
        </p:spPr>
        <p:txBody>
          <a:bodyPr>
            <a:noAutofit/>
          </a:bodyPr>
          <a:lstStyle/>
          <a:p>
            <a:pPr marL="0" indent="0" algn="ctr">
              <a:buNone/>
            </a:pPr>
            <a:r>
              <a:rPr lang="ru-RU" sz="2800" b="1" i="1" dirty="0">
                <a:solidFill>
                  <a:srgbClr val="FFFF00"/>
                </a:solidFill>
              </a:rPr>
              <a:t>«Успех» и «ситуация успеха</a:t>
            </a:r>
            <a:r>
              <a:rPr lang="ru-RU" sz="2800" b="1" i="1" dirty="0" smtClean="0">
                <a:solidFill>
                  <a:srgbClr val="FFFF00"/>
                </a:solidFill>
              </a:rPr>
              <a:t>»</a:t>
            </a:r>
            <a:endParaRPr lang="en-US" sz="2800" b="1" i="1" dirty="0" smtClean="0">
              <a:solidFill>
                <a:srgbClr val="FFFF00"/>
              </a:solidFill>
            </a:endParaRPr>
          </a:p>
          <a:p>
            <a:pPr marL="0" indent="0">
              <a:buNone/>
            </a:pPr>
            <a:r>
              <a:rPr lang="ru-RU" sz="2800" b="1" i="1" dirty="0" smtClean="0">
                <a:solidFill>
                  <a:srgbClr val="FFFF00"/>
                </a:solidFill>
              </a:rPr>
              <a:t> </a:t>
            </a:r>
            <a:r>
              <a:rPr lang="ru-RU" sz="2800" b="1" i="1" dirty="0">
                <a:solidFill>
                  <a:srgbClr val="FFFF00"/>
                </a:solidFill>
              </a:rPr>
              <a:t>Главный смысл деятельности учителя состоит в том, чтобы создать каждому воспитаннику ситуацию успеха. Здесь важно разделить понятия: «успех» и «ситуация успеха». Ситуация – это сочетание условий, который обеспечивает успех, а сам успех- результат подобной ситуации. Ситуация- это то, что способен организовать учитель: переживание же радости, успеха- нечто более субъективное, скрытое в значительной мере взгляду со стороны. Задача учителя состоит в том, чтобы дать каждому из своих воспитанников пережить радость достижения, осознать свои возможности, поверить в себя.</a:t>
            </a:r>
            <a:endParaRPr lang="ru-RU" b="1" i="1" dirty="0">
              <a:solidFill>
                <a:srgbClr val="FFFF00"/>
              </a:solidFill>
            </a:endParaRPr>
          </a:p>
        </p:txBody>
      </p:sp>
    </p:spTree>
    <p:extLst>
      <p:ext uri="{BB962C8B-B14F-4D97-AF65-F5344CB8AC3E}">
        <p14:creationId xmlns:p14="http://schemas.microsoft.com/office/powerpoint/2010/main" val="16859993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Разработки мероприятий экологического ассорти для детей в школе - Только новые учебники"/>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74032"/>
            <a:ext cx="4093699" cy="2710477"/>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1551709" y="-1"/>
            <a:ext cx="10751127" cy="7132321"/>
          </a:xfrm>
        </p:spPr>
        <p:txBody>
          <a:bodyPr>
            <a:normAutofit/>
          </a:bodyPr>
          <a:lstStyle/>
          <a:p>
            <a:pPr marL="0" indent="0" algn="ctr">
              <a:buNone/>
            </a:pPr>
            <a:r>
              <a:rPr lang="ru-RU" sz="2400" b="1" i="1" dirty="0">
                <a:solidFill>
                  <a:schemeClr val="accent2">
                    <a:lumMod val="50000"/>
                  </a:schemeClr>
                </a:solidFill>
              </a:rPr>
              <a:t>Настоящий учитель, всегда стремится создать любому, даже не очень способному ребенку «ситуацию успеха», позволяющую и ему ощутить эту радость. Первая мысль А. Сухомлинского проста: успех открытия не может возникнуть на пустом месте. Его надо долго и терпеливо готовить, открывая ребенку, возможность связи, отношения между тем, что он достиг, и тем, что ему пока достичь не удалось. Вторая мысль - ребенку следует постоянно внушать, что он может достичь недостигнутого, что в нем хватит сил, ума. Здесь не нужен ни кнут, ни пряник. Нужно внушение, поддержка, установка на завтрашнюю радость. Третья мысль. Ребенок должен быть убежден, что успехом он обязан, прежде всего, самому себе. Помощь учителя, какой бы эффективной ни была, все равно должна быть скрытной. Ребенок должен впитать ее в себя, не замечая, точно так же, как вдыхает воздух, не замечая его. Стоит ребенку почувствовать, что открытие сделано с подачи учителя, что заслуга его лишь в том, что он послушно шел за своим наставником, радость успеха может </a:t>
            </a:r>
            <a:r>
              <a:rPr lang="ru-RU" sz="2400" b="1" i="1" dirty="0" smtClean="0">
                <a:solidFill>
                  <a:schemeClr val="accent2">
                    <a:lumMod val="50000"/>
                  </a:schemeClr>
                </a:solidFill>
              </a:rPr>
              <a:t>померкнуть</a:t>
            </a:r>
            <a:r>
              <a:rPr lang="ru-RU" sz="2400" b="1" i="1" dirty="0">
                <a:solidFill>
                  <a:schemeClr val="accent2">
                    <a:lumMod val="50000"/>
                  </a:schemeClr>
                </a:solidFill>
              </a:rPr>
              <a:t>.</a:t>
            </a:r>
          </a:p>
        </p:txBody>
      </p:sp>
    </p:spTree>
    <p:extLst>
      <p:ext uri="{BB962C8B-B14F-4D97-AF65-F5344CB8AC3E}">
        <p14:creationId xmlns:p14="http://schemas.microsoft.com/office/powerpoint/2010/main" val="393103930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adamast_ru_pic1242547225 (700x560, 18K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4177"/>
            <a:ext cx="12192000" cy="684128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Презентация для детей правила поведения в школе - Презентации и разработки"/>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139" y="200459"/>
            <a:ext cx="3959225" cy="3899837"/>
          </a:xfrm>
          <a:prstGeom prst="rect">
            <a:avLst/>
          </a:prstGeom>
          <a:noFill/>
          <a:extLst>
            <a:ext uri="{909E8E84-426E-40DD-AFC4-6F175D3DCCD1}">
              <a14:hiddenFill xmlns:a14="http://schemas.microsoft.com/office/drawing/2010/main">
                <a:solidFill>
                  <a:srgbClr val="FFFFFF"/>
                </a:solidFill>
              </a14:hiddenFill>
            </a:ext>
          </a:extLst>
        </p:spPr>
      </p:pic>
      <p:sp>
        <p:nvSpPr>
          <p:cNvPr id="4" name="Объект 3"/>
          <p:cNvSpPr>
            <a:spLocks noGrp="1"/>
          </p:cNvSpPr>
          <p:nvPr>
            <p:ph idx="1"/>
          </p:nvPr>
        </p:nvSpPr>
        <p:spPr>
          <a:xfrm>
            <a:off x="2686928" y="200460"/>
            <a:ext cx="9505072" cy="6657540"/>
          </a:xfrm>
        </p:spPr>
        <p:txBody>
          <a:bodyPr>
            <a:normAutofit lnSpcReduction="10000"/>
          </a:bodyPr>
          <a:lstStyle/>
          <a:p>
            <a:pPr marL="0" indent="0" algn="ctr">
              <a:buNone/>
            </a:pPr>
            <a:r>
              <a:rPr lang="ru-RU" sz="2400" b="1" i="1" dirty="0">
                <a:solidFill>
                  <a:srgbClr val="FFC000"/>
                </a:solidFill>
              </a:rPr>
              <a:t>Заповеди </a:t>
            </a:r>
            <a:r>
              <a:rPr lang="ru-RU" sz="2400" b="1" i="1" dirty="0" smtClean="0">
                <a:solidFill>
                  <a:srgbClr val="FFC000"/>
                </a:solidFill>
              </a:rPr>
              <a:t>учителя</a:t>
            </a:r>
          </a:p>
          <a:p>
            <a:pPr marL="0" indent="0">
              <a:buNone/>
            </a:pPr>
            <a:r>
              <a:rPr lang="ru-RU" dirty="0" smtClean="0"/>
              <a:t> </a:t>
            </a:r>
            <a:r>
              <a:rPr lang="ru-RU" sz="2000" b="1" i="1" dirty="0">
                <a:solidFill>
                  <a:srgbClr val="FFFF00"/>
                </a:solidFill>
              </a:rPr>
              <a:t>1. Воспитание может быть только гуманистическими</a:t>
            </a:r>
            <a:r>
              <a:rPr lang="ru-RU" sz="2000" b="1" i="1" dirty="0" smtClean="0">
                <a:solidFill>
                  <a:srgbClr val="FFFF00"/>
                </a:solidFill>
              </a:rPr>
              <a:t>.</a:t>
            </a:r>
          </a:p>
          <a:p>
            <a:pPr marL="0" indent="0">
              <a:buNone/>
            </a:pPr>
            <a:r>
              <a:rPr lang="ru-RU" sz="2000" b="1" i="1" dirty="0" smtClean="0">
                <a:solidFill>
                  <a:srgbClr val="FFFF00"/>
                </a:solidFill>
              </a:rPr>
              <a:t> </a:t>
            </a:r>
            <a:r>
              <a:rPr lang="ru-RU" sz="2000" b="1" i="1" dirty="0">
                <a:solidFill>
                  <a:srgbClr val="FFFF00"/>
                </a:solidFill>
              </a:rPr>
              <a:t>2. Главный метод гуманистического воспитания – доставлять ребенку радость общения</a:t>
            </a:r>
            <a:r>
              <a:rPr lang="ru-RU" sz="2000" b="1" i="1" dirty="0" smtClean="0">
                <a:solidFill>
                  <a:srgbClr val="FFFF00"/>
                </a:solidFill>
              </a:rPr>
              <a:t>.</a:t>
            </a:r>
          </a:p>
          <a:p>
            <a:pPr marL="0" indent="0">
              <a:buNone/>
            </a:pPr>
            <a:r>
              <a:rPr lang="ru-RU" sz="2000" b="1" i="1" dirty="0" smtClean="0">
                <a:solidFill>
                  <a:srgbClr val="FFFF00"/>
                </a:solidFill>
              </a:rPr>
              <a:t> </a:t>
            </a:r>
            <a:r>
              <a:rPr lang="ru-RU" sz="2000" b="1" i="1" dirty="0">
                <a:solidFill>
                  <a:srgbClr val="FFFF00"/>
                </a:solidFill>
              </a:rPr>
              <a:t>3. Общение друг с другом должно быть образцом подражания</a:t>
            </a:r>
            <a:r>
              <a:rPr lang="ru-RU" sz="2000" b="1" i="1" dirty="0" smtClean="0">
                <a:solidFill>
                  <a:srgbClr val="FFFF00"/>
                </a:solidFill>
              </a:rPr>
              <a:t>.</a:t>
            </a:r>
          </a:p>
          <a:p>
            <a:pPr marL="0" indent="0">
              <a:buNone/>
            </a:pPr>
            <a:r>
              <a:rPr lang="ru-RU" sz="2000" b="1" i="1" dirty="0" smtClean="0">
                <a:solidFill>
                  <a:srgbClr val="FFFF00"/>
                </a:solidFill>
              </a:rPr>
              <a:t> </a:t>
            </a:r>
            <a:r>
              <a:rPr lang="ru-RU" sz="2000" b="1" i="1" dirty="0">
                <a:solidFill>
                  <a:srgbClr val="FFFF00"/>
                </a:solidFill>
              </a:rPr>
              <a:t>4. Обязаны развивать и беречь в ребенке веру в себя самого, в учителя</a:t>
            </a:r>
            <a:r>
              <a:rPr lang="ru-RU" sz="2000" b="1" i="1" dirty="0" smtClean="0">
                <a:solidFill>
                  <a:srgbClr val="FFFF00"/>
                </a:solidFill>
              </a:rPr>
              <a:t>.</a:t>
            </a:r>
          </a:p>
          <a:p>
            <a:pPr marL="0" indent="0">
              <a:buNone/>
            </a:pPr>
            <a:r>
              <a:rPr lang="ru-RU" sz="2000" b="1" i="1" dirty="0" smtClean="0">
                <a:solidFill>
                  <a:srgbClr val="FFFF00"/>
                </a:solidFill>
              </a:rPr>
              <a:t> </a:t>
            </a:r>
            <a:r>
              <a:rPr lang="ru-RU" sz="2000" b="1" i="1" dirty="0">
                <a:solidFill>
                  <a:srgbClr val="FFFF00"/>
                </a:solidFill>
              </a:rPr>
              <a:t>5. Воспитательный процесс должен быть пронизан уважением к личности ребенка</a:t>
            </a:r>
            <a:r>
              <a:rPr lang="ru-RU" sz="2000" b="1" i="1" dirty="0" smtClean="0">
                <a:solidFill>
                  <a:srgbClr val="FFFF00"/>
                </a:solidFill>
              </a:rPr>
              <a:t>.</a:t>
            </a:r>
          </a:p>
          <a:p>
            <a:pPr marL="0" indent="0">
              <a:buNone/>
            </a:pPr>
            <a:r>
              <a:rPr lang="ru-RU" sz="2000" b="1" i="1" dirty="0" smtClean="0">
                <a:solidFill>
                  <a:srgbClr val="FFFF00"/>
                </a:solidFill>
              </a:rPr>
              <a:t> </a:t>
            </a:r>
            <a:r>
              <a:rPr lang="ru-RU" sz="2000" b="1" i="1" dirty="0">
                <a:solidFill>
                  <a:srgbClr val="FFFF00"/>
                </a:solidFill>
              </a:rPr>
              <a:t>6. Обязаны понимать ребенка и строить наши планы с учетом движения его души. </a:t>
            </a:r>
            <a:endParaRPr lang="ru-RU" sz="2000" b="1" i="1" dirty="0" smtClean="0">
              <a:solidFill>
                <a:srgbClr val="FFFF00"/>
              </a:solidFill>
            </a:endParaRPr>
          </a:p>
          <a:p>
            <a:pPr marL="0" indent="0">
              <a:buNone/>
            </a:pPr>
            <a:r>
              <a:rPr lang="ru-RU" sz="2000" b="1" i="1" dirty="0" smtClean="0">
                <a:solidFill>
                  <a:srgbClr val="FFFF00"/>
                </a:solidFill>
              </a:rPr>
              <a:t>7</a:t>
            </a:r>
            <a:r>
              <a:rPr lang="ru-RU" sz="2000" b="1" i="1" dirty="0">
                <a:solidFill>
                  <a:srgbClr val="FFFF00"/>
                </a:solidFill>
              </a:rPr>
              <a:t>. Нами должны руководить чуткость, отзывчивость, доброта души, любовь, нежность</a:t>
            </a:r>
            <a:r>
              <a:rPr lang="ru-RU" sz="2000" b="1" i="1" dirty="0" smtClean="0">
                <a:solidFill>
                  <a:srgbClr val="FFFF00"/>
                </a:solidFill>
              </a:rPr>
              <a:t>.</a:t>
            </a:r>
          </a:p>
          <a:p>
            <a:pPr marL="0" indent="0">
              <a:buNone/>
            </a:pPr>
            <a:r>
              <a:rPr lang="ru-RU" sz="2000" b="1" i="1" dirty="0" smtClean="0">
                <a:solidFill>
                  <a:srgbClr val="FFFF00"/>
                </a:solidFill>
              </a:rPr>
              <a:t> </a:t>
            </a:r>
            <a:r>
              <a:rPr lang="ru-RU" sz="2000" b="1" i="1" dirty="0">
                <a:solidFill>
                  <a:srgbClr val="FFFF00"/>
                </a:solidFill>
              </a:rPr>
              <a:t>8. Мы должны прийти всегда на помощь ученику. </a:t>
            </a:r>
            <a:endParaRPr lang="ru-RU" sz="2000" b="1" i="1" dirty="0" smtClean="0">
              <a:solidFill>
                <a:srgbClr val="FFFF00"/>
              </a:solidFill>
            </a:endParaRPr>
          </a:p>
          <a:p>
            <a:pPr marL="0" indent="0">
              <a:buNone/>
            </a:pPr>
            <a:r>
              <a:rPr lang="ru-RU" sz="2000" b="1" i="1" dirty="0" smtClean="0">
                <a:solidFill>
                  <a:srgbClr val="FFFF00"/>
                </a:solidFill>
              </a:rPr>
              <a:t>9</a:t>
            </a:r>
            <a:r>
              <a:rPr lang="ru-RU" sz="2000" b="1" i="1" dirty="0">
                <a:solidFill>
                  <a:srgbClr val="FFFF00"/>
                </a:solidFill>
              </a:rPr>
              <a:t>. Не винить других, а научиться приносить извинения</a:t>
            </a:r>
            <a:r>
              <a:rPr lang="ru-RU" sz="2000" b="1" i="1" dirty="0" smtClean="0">
                <a:solidFill>
                  <a:srgbClr val="FFFF00"/>
                </a:solidFill>
              </a:rPr>
              <a:t>.</a:t>
            </a:r>
          </a:p>
          <a:p>
            <a:pPr marL="0" indent="0">
              <a:buNone/>
            </a:pPr>
            <a:r>
              <a:rPr lang="ru-RU" sz="2000" b="1" i="1" dirty="0" smtClean="0">
                <a:solidFill>
                  <a:srgbClr val="FFFF00"/>
                </a:solidFill>
              </a:rPr>
              <a:t> </a:t>
            </a:r>
            <a:r>
              <a:rPr lang="ru-RU" sz="2000" b="1" i="1" dirty="0">
                <a:solidFill>
                  <a:srgbClr val="FFFF00"/>
                </a:solidFill>
              </a:rPr>
              <a:t>10. Не быть чересчур критичным. </a:t>
            </a:r>
            <a:endParaRPr lang="ru-RU" sz="2000" b="1" i="1" dirty="0" smtClean="0">
              <a:solidFill>
                <a:srgbClr val="FFFF00"/>
              </a:solidFill>
            </a:endParaRPr>
          </a:p>
          <a:p>
            <a:pPr marL="0" indent="0">
              <a:buNone/>
            </a:pPr>
            <a:r>
              <a:rPr lang="ru-RU" sz="2000" b="1" i="1" dirty="0" smtClean="0">
                <a:solidFill>
                  <a:srgbClr val="FFFF00"/>
                </a:solidFill>
              </a:rPr>
              <a:t>11</a:t>
            </a:r>
            <a:r>
              <a:rPr lang="ru-RU" sz="2000" b="1" i="1" dirty="0">
                <a:solidFill>
                  <a:srgbClr val="FFFF00"/>
                </a:solidFill>
              </a:rPr>
              <a:t>. Надейтесь! Обязательно все </a:t>
            </a:r>
            <a:r>
              <a:rPr lang="ru-RU" sz="2000" b="1" i="1" dirty="0" smtClean="0">
                <a:solidFill>
                  <a:srgbClr val="FFFF00"/>
                </a:solidFill>
              </a:rPr>
              <a:t>получится.</a:t>
            </a:r>
            <a:endParaRPr lang="ru-RU" sz="2000" b="1" i="1" dirty="0">
              <a:solidFill>
                <a:srgbClr val="FFFF00"/>
              </a:solidFill>
            </a:endParaRPr>
          </a:p>
        </p:txBody>
      </p:sp>
    </p:spTree>
    <p:extLst>
      <p:ext uri="{BB962C8B-B14F-4D97-AF65-F5344CB8AC3E}">
        <p14:creationId xmlns:p14="http://schemas.microsoft.com/office/powerpoint/2010/main" val="3764551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 calcmode="lin" valueType="num">
                                      <p:cBhvr additive="base">
                                        <p:cTn id="4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txEl>
                                              <p:pRg st="8" end="8"/>
                                            </p:txEl>
                                          </p:spTgt>
                                        </p:tgtEl>
                                        <p:attrNameLst>
                                          <p:attrName>style.visibility</p:attrName>
                                        </p:attrNameLst>
                                      </p:cBhvr>
                                      <p:to>
                                        <p:strVal val="visible"/>
                                      </p:to>
                                    </p:set>
                                    <p:anim calcmode="lin" valueType="num">
                                      <p:cBhvr additive="base">
                                        <p:cTn id="5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4">
                                            <p:txEl>
                                              <p:pRg st="9" end="9"/>
                                            </p:txEl>
                                          </p:spTgt>
                                        </p:tgtEl>
                                        <p:attrNameLst>
                                          <p:attrName>style.visibility</p:attrName>
                                        </p:attrNameLst>
                                      </p:cBhvr>
                                      <p:to>
                                        <p:strVal val="visible"/>
                                      </p:to>
                                    </p:set>
                                    <p:anim calcmode="lin" valueType="num">
                                      <p:cBhvr additive="base">
                                        <p:cTn id="6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4">
                                            <p:txEl>
                                              <p:pRg st="10" end="10"/>
                                            </p:txEl>
                                          </p:spTgt>
                                        </p:tgtEl>
                                        <p:attrNameLst>
                                          <p:attrName>style.visibility</p:attrName>
                                        </p:attrNameLst>
                                      </p:cBhvr>
                                      <p:to>
                                        <p:strVal val="visible"/>
                                      </p:to>
                                    </p:set>
                                    <p:anim calcmode="lin" valueType="num">
                                      <p:cBhvr additive="base">
                                        <p:cTn id="6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4">
                                            <p:txEl>
                                              <p:pRg st="11" end="11"/>
                                            </p:txEl>
                                          </p:spTgt>
                                        </p:tgtEl>
                                        <p:attrNameLst>
                                          <p:attrName>style.visibility</p:attrName>
                                        </p:attrNameLst>
                                      </p:cBhvr>
                                      <p:to>
                                        <p:strVal val="visible"/>
                                      </p:to>
                                    </p:set>
                                    <p:anim calcmode="lin" valueType="num">
                                      <p:cBhvr additive="base">
                                        <p:cTn id="73"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adamast_ru_pic1242547225 (700x560, 18K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712"/>
            <a:ext cx="12192000" cy="684128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Презентация для детей правила поведения в школе - Презентации и разработки"/>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97407"/>
            <a:ext cx="3959225" cy="3899837"/>
          </a:xfrm>
          <a:prstGeom prst="rect">
            <a:avLst/>
          </a:prstGeom>
          <a:noFill/>
          <a:extLst>
            <a:ext uri="{909E8E84-426E-40DD-AFC4-6F175D3DCCD1}">
              <a14:hiddenFill xmlns:a14="http://schemas.microsoft.com/office/drawing/2010/main">
                <a:solidFill>
                  <a:srgbClr val="FFFFFF"/>
                </a:solidFill>
              </a14:hiddenFill>
            </a:ext>
          </a:extLst>
        </p:spPr>
      </p:pic>
      <p:sp>
        <p:nvSpPr>
          <p:cNvPr id="4" name="Объект 3"/>
          <p:cNvSpPr>
            <a:spLocks noGrp="1"/>
          </p:cNvSpPr>
          <p:nvPr>
            <p:ph idx="1"/>
          </p:nvPr>
        </p:nvSpPr>
        <p:spPr>
          <a:xfrm>
            <a:off x="2672862" y="16712"/>
            <a:ext cx="9692640" cy="6721713"/>
          </a:xfrm>
        </p:spPr>
        <p:txBody>
          <a:bodyPr>
            <a:noAutofit/>
          </a:bodyPr>
          <a:lstStyle/>
          <a:p>
            <a:pPr marL="0" indent="0" algn="ctr">
              <a:buNone/>
            </a:pPr>
            <a:r>
              <a:rPr lang="ru-RU" sz="2000" b="1" i="1" dirty="0">
                <a:solidFill>
                  <a:schemeClr val="bg1"/>
                </a:solidFill>
              </a:rPr>
              <a:t>Как правило, успеха в обучении и воспитании учеников достигает учитель, который умеет: </a:t>
            </a:r>
            <a:endParaRPr lang="ru-RU" sz="2000" b="1" i="1" dirty="0" smtClean="0">
              <a:solidFill>
                <a:schemeClr val="bg1"/>
              </a:solidFill>
            </a:endParaRPr>
          </a:p>
          <a:p>
            <a:pPr marL="0" indent="0">
              <a:buNone/>
            </a:pPr>
            <a:r>
              <a:rPr lang="ru-RU" sz="2000" b="1" i="1" dirty="0" smtClean="0">
                <a:solidFill>
                  <a:schemeClr val="bg1"/>
                </a:solidFill>
              </a:rPr>
              <a:t>1. Создавать </a:t>
            </a:r>
            <a:r>
              <a:rPr lang="ru-RU" sz="2000" b="1" i="1" dirty="0">
                <a:solidFill>
                  <a:schemeClr val="bg1"/>
                </a:solidFill>
              </a:rPr>
              <a:t>на уроке ситуацию радостного взаимодействия, радостного участия в интересном, увлекательном процессе познания. </a:t>
            </a:r>
            <a:endParaRPr lang="ru-RU" sz="2000" b="1" i="1" dirty="0" smtClean="0">
              <a:solidFill>
                <a:schemeClr val="bg1"/>
              </a:solidFill>
            </a:endParaRPr>
          </a:p>
          <a:p>
            <a:pPr marL="0" indent="0">
              <a:buNone/>
            </a:pPr>
            <a:r>
              <a:rPr lang="ru-RU" sz="2000" b="1" i="1" dirty="0" smtClean="0">
                <a:solidFill>
                  <a:schemeClr val="bg1"/>
                </a:solidFill>
              </a:rPr>
              <a:t>2</a:t>
            </a:r>
            <a:r>
              <a:rPr lang="ru-RU" sz="2000" b="1" i="1" dirty="0">
                <a:solidFill>
                  <a:schemeClr val="bg1"/>
                </a:solidFill>
              </a:rPr>
              <a:t>. Проявлять интерес и уважение к личности ученика, быть примером в поведении и речи </a:t>
            </a:r>
            <a:r>
              <a:rPr lang="ru-RU" sz="2000" b="1" i="1" dirty="0" smtClean="0">
                <a:solidFill>
                  <a:schemeClr val="bg1"/>
                </a:solidFill>
              </a:rPr>
              <a:t>.</a:t>
            </a:r>
          </a:p>
          <a:p>
            <a:pPr marL="0" indent="0">
              <a:buNone/>
            </a:pPr>
            <a:r>
              <a:rPr lang="ru-RU" sz="2000" b="1" i="1" dirty="0" smtClean="0">
                <a:solidFill>
                  <a:schemeClr val="bg1"/>
                </a:solidFill>
              </a:rPr>
              <a:t>3</a:t>
            </a:r>
            <a:r>
              <a:rPr lang="ru-RU" sz="2000" b="1" i="1" dirty="0">
                <a:solidFill>
                  <a:schemeClr val="bg1"/>
                </a:solidFill>
              </a:rPr>
              <a:t>. На уроках не только знакомить учащихся с новым учебным материалом, но и развивать их навыки и умения самостоятельности в учебной деятельности, в достижении поставленной цели. </a:t>
            </a:r>
            <a:endParaRPr lang="ru-RU" sz="2000" b="1" i="1" dirty="0" smtClean="0">
              <a:solidFill>
                <a:schemeClr val="bg1"/>
              </a:solidFill>
            </a:endParaRPr>
          </a:p>
          <a:p>
            <a:pPr marL="0" indent="0">
              <a:buNone/>
            </a:pPr>
            <a:r>
              <a:rPr lang="ru-RU" sz="2000" b="1" i="1" dirty="0" smtClean="0">
                <a:solidFill>
                  <a:schemeClr val="bg1"/>
                </a:solidFill>
              </a:rPr>
              <a:t>4</a:t>
            </a:r>
            <a:r>
              <a:rPr lang="ru-RU" sz="2000" b="1" i="1" dirty="0">
                <a:solidFill>
                  <a:schemeClr val="bg1"/>
                </a:solidFill>
              </a:rPr>
              <a:t>. Хвалить и отмечать не только объем и качество знаний, но и развивающие навыки и умения самостоятельности. </a:t>
            </a:r>
            <a:endParaRPr lang="ru-RU" sz="2000" b="1" i="1" dirty="0" smtClean="0">
              <a:solidFill>
                <a:schemeClr val="bg1"/>
              </a:solidFill>
            </a:endParaRPr>
          </a:p>
          <a:p>
            <a:pPr marL="0" indent="0">
              <a:buNone/>
            </a:pPr>
            <a:r>
              <a:rPr lang="ru-RU" sz="2000" b="1" i="1" dirty="0" smtClean="0">
                <a:solidFill>
                  <a:schemeClr val="bg1"/>
                </a:solidFill>
              </a:rPr>
              <a:t>5</a:t>
            </a:r>
            <a:r>
              <a:rPr lang="ru-RU" sz="2000" b="1" i="1" dirty="0">
                <a:solidFill>
                  <a:schemeClr val="bg1"/>
                </a:solidFill>
              </a:rPr>
              <a:t>. Своевременно устранять у учащихся пробелы в </a:t>
            </a:r>
            <a:r>
              <a:rPr lang="ru-RU" sz="2000" b="1" i="1" dirty="0" smtClean="0">
                <a:solidFill>
                  <a:schemeClr val="bg1"/>
                </a:solidFill>
              </a:rPr>
              <a:t>знаниях</a:t>
            </a:r>
          </a:p>
          <a:p>
            <a:pPr marL="0" indent="0">
              <a:buNone/>
            </a:pPr>
            <a:r>
              <a:rPr lang="ru-RU" sz="2000" b="1" i="1" dirty="0" smtClean="0">
                <a:solidFill>
                  <a:schemeClr val="bg1"/>
                </a:solidFill>
              </a:rPr>
              <a:t> </a:t>
            </a:r>
            <a:r>
              <a:rPr lang="ru-RU" sz="2000" b="1" i="1" dirty="0">
                <a:solidFill>
                  <a:schemeClr val="bg1"/>
                </a:solidFill>
              </a:rPr>
              <a:t>6. Проявлять в эмоциях, в речи и в отношениях с учащимися радость от их успешности и сожаление о неуспеваемости, вселяя при этом в учащихся веру в возможности преодоления трудностей. </a:t>
            </a:r>
            <a:endParaRPr lang="ru-RU" sz="2000" b="1" i="1" dirty="0" smtClean="0">
              <a:solidFill>
                <a:schemeClr val="bg1"/>
              </a:solidFill>
            </a:endParaRPr>
          </a:p>
        </p:txBody>
      </p:sp>
    </p:spTree>
    <p:extLst>
      <p:ext uri="{BB962C8B-B14F-4D97-AF65-F5344CB8AC3E}">
        <p14:creationId xmlns:p14="http://schemas.microsoft.com/office/powerpoint/2010/main" val="177676472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Презентация для детей правила поведения в школе - Презентации и разработк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0017" y="396767"/>
            <a:ext cx="3959225" cy="3899837"/>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3685735" y="242022"/>
            <a:ext cx="8506265" cy="5934941"/>
          </a:xfrm>
        </p:spPr>
        <p:txBody>
          <a:bodyPr>
            <a:normAutofit fontScale="92500" lnSpcReduction="10000"/>
          </a:bodyPr>
          <a:lstStyle/>
          <a:p>
            <a:pPr marL="0" indent="0" algn="ctr">
              <a:buNone/>
            </a:pPr>
            <a:r>
              <a:rPr lang="ru-RU" sz="4300" b="1" i="1" dirty="0">
                <a:solidFill>
                  <a:srgbClr val="00B0F0"/>
                </a:solidFill>
              </a:rPr>
              <a:t>Вывод </a:t>
            </a:r>
            <a:endParaRPr lang="ru-RU" sz="4300" b="1" i="1" dirty="0" smtClean="0">
              <a:solidFill>
                <a:srgbClr val="00B0F0"/>
              </a:solidFill>
            </a:endParaRPr>
          </a:p>
          <a:p>
            <a:pPr marL="0" indent="0" algn="ctr">
              <a:buNone/>
            </a:pPr>
            <a:r>
              <a:rPr lang="ru-RU" sz="3600" b="1" i="1" dirty="0" smtClean="0">
                <a:solidFill>
                  <a:srgbClr val="002060"/>
                </a:solidFill>
              </a:rPr>
              <a:t>Таким </a:t>
            </a:r>
            <a:r>
              <a:rPr lang="ru-RU" sz="3600" b="1" i="1" dirty="0">
                <a:solidFill>
                  <a:srgbClr val="002060"/>
                </a:solidFill>
              </a:rPr>
              <a:t>образом, ситуация успеха в учебной деятельности – комплекс оптимальных приемов, который способствует включению каждого ученика в активную учебную деятельность на уровне его потенциальных возможностей и развивает эти возможности, воздействуя на эмоционально-волевую и интеллектуальную сферу личности </a:t>
            </a:r>
            <a:r>
              <a:rPr lang="ru-RU" sz="3600" b="1" i="1" dirty="0" smtClean="0">
                <a:solidFill>
                  <a:srgbClr val="002060"/>
                </a:solidFill>
              </a:rPr>
              <a:t>школьника.</a:t>
            </a:r>
            <a:endParaRPr lang="ru-RU" sz="3600" b="1" i="1" dirty="0">
              <a:solidFill>
                <a:srgbClr val="002060"/>
              </a:solidFill>
            </a:endParaRPr>
          </a:p>
        </p:txBody>
      </p:sp>
    </p:spTree>
    <p:extLst>
      <p:ext uri="{BB962C8B-B14F-4D97-AF65-F5344CB8AC3E}">
        <p14:creationId xmlns:p14="http://schemas.microsoft.com/office/powerpoint/2010/main" val="1447028117"/>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385</TotalTime>
  <Words>650</Words>
  <Application>Microsoft Office PowerPoint</Application>
  <PresentationFormat>Широкоэкранный</PresentationFormat>
  <Paragraphs>27</Paragraphs>
  <Slides>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vt:i4>
      </vt:variant>
    </vt:vector>
  </HeadingPairs>
  <TitlesOfParts>
    <vt:vector size="12" baseType="lpstr">
      <vt:lpstr>Arial</vt:lpstr>
      <vt:lpstr>Calibri</vt:lpstr>
      <vt:lpstr>Century Gothic</vt:lpstr>
      <vt:lpstr>Wingdings 3</vt:lpstr>
      <vt:lpstr>Легкий дым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12</cp:revision>
  <dcterms:created xsi:type="dcterms:W3CDTF">2015-03-27T17:51:55Z</dcterms:created>
  <dcterms:modified xsi:type="dcterms:W3CDTF">2015-03-29T20:44:33Z</dcterms:modified>
</cp:coreProperties>
</file>