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2" r:id="rId2"/>
    <p:sldId id="280" r:id="rId3"/>
    <p:sldId id="270" r:id="rId4"/>
    <p:sldId id="273" r:id="rId5"/>
    <p:sldId id="281" r:id="rId6"/>
    <p:sldId id="279" r:id="rId7"/>
    <p:sldId id="282" r:id="rId8"/>
    <p:sldId id="283" r:id="rId9"/>
    <p:sldId id="277" r:id="rId10"/>
    <p:sldId id="274" r:id="rId11"/>
    <p:sldId id="285" r:id="rId12"/>
    <p:sldId id="292" r:id="rId13"/>
    <p:sldId id="299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60000"/>
    <a:srgbClr val="CEEAB0"/>
    <a:srgbClr val="FF8181"/>
    <a:srgbClr val="FE0000"/>
    <a:srgbClr val="FFD1D1"/>
    <a:srgbClr val="FF9B9B"/>
    <a:srgbClr val="FFBDBD"/>
    <a:srgbClr val="FFFF66"/>
    <a:srgbClr val="BDE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0E07-A4A4-4C79-A683-8A7AA1C1B20B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Скорова Надежда Константиновна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021E2-1158-4F72-A9A6-C0A1DA4C1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A289-0F49-4733-AFCF-950C81CC7967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Скорова Надежда Константиновна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1E607-6C9C-4C0E-B749-6A47E66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7AA289-0F49-4733-AFCF-950C81CC7967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7AA289-0F49-4733-AFCF-950C81CC7967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 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FC68-84D5-43A8-9367-8F90ECAB82E8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98B6-5D0D-4F06-A404-E5C1B77E3509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9A25-C064-4638-A27A-6A5FAFC99F3D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2C59-DDFD-4276-A958-AAE0FEF7DC5C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52D-BF42-4C99-8021-7CDEFF77A245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2A7D-4BBE-444F-BEB8-3234A3F3BEFB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DDDE-7063-4256-8C58-3F1F68A4B42A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36B-C1D3-4AF7-A0AE-0475E466B47E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D367-BFEA-47D4-BEEA-DD5FBB6598F2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8103-2FCC-4D9F-8974-149178898E56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A6C3-5D54-43D6-ADFB-4AABC2E765D5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FAE003-E9D4-4B43-9270-37D202E9FE5C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062317-5D3C-446F-9807-0A58F69F8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wall.com/papel/b6df01cadc.jpg" TargetMode="External"/><Relationship Id="rId13" Type="http://schemas.openxmlformats.org/officeDocument/2006/relationships/hyperlink" Target="http://www.warrenphotographic.co.uk/photography/bigs/14824-Baby-Hermanns-Tortoise-white-background.jpg" TargetMode="External"/><Relationship Id="rId18" Type="http://schemas.openxmlformats.org/officeDocument/2006/relationships/hyperlink" Target="http://smayli.ru/data/smiles/koshkia-1477.gif" TargetMode="External"/><Relationship Id="rId26" Type="http://schemas.openxmlformats.org/officeDocument/2006/relationships/hyperlink" Target="http://groupava2.mycdn.me/getImage?photoId=313205958953&amp;photoType=5" TargetMode="External"/><Relationship Id="rId3" Type="http://schemas.openxmlformats.org/officeDocument/2006/relationships/hyperlink" Target="https://lh3.googleusercontent.com/Tf5fWAn9puFrLBMmF3t6iF6v5yOQGQnH5jzkvxXmpSLb1q3NBbH4Q9FMDtVbG_nF4IbD=s99" TargetMode="External"/><Relationship Id="rId21" Type="http://schemas.openxmlformats.org/officeDocument/2006/relationships/hyperlink" Target="http://itinerantentrepreneur.s3.amazonaws.com/journal/wp-content/uploads/2011/12/Doggy-says-hello-1024x682.jpg" TargetMode="External"/><Relationship Id="rId34" Type="http://schemas.openxmlformats.org/officeDocument/2006/relationships/hyperlink" Target="http://st-listas.20minutos.es/images/2011-11/311329/3270841_640px.jpg?1322493130" TargetMode="External"/><Relationship Id="rId7" Type="http://schemas.openxmlformats.org/officeDocument/2006/relationships/hyperlink" Target="http://www.orangedonkey.net/wp-content/uploads/2010/11/is-my-dog-normal3.jpg" TargetMode="External"/><Relationship Id="rId12" Type="http://schemas.openxmlformats.org/officeDocument/2006/relationships/hyperlink" Target="http://smayli.ru/data/smiles/serda-970.gif" TargetMode="External"/><Relationship Id="rId17" Type="http://schemas.openxmlformats.org/officeDocument/2006/relationships/hyperlink" Target="https://www.flickr.com/photos/maxmoose/4027875179/in/photostream/" TargetMode="External"/><Relationship Id="rId25" Type="http://schemas.openxmlformats.org/officeDocument/2006/relationships/hyperlink" Target="http://1.bp.blogspot.com/-0pdE3qsCBgY/Tl2Phqy596I/AAAAAAAACCA/u4VKUOEVYXc/s1600/fantasias-para-cachorros-45.jpg" TargetMode="External"/><Relationship Id="rId33" Type="http://schemas.openxmlformats.org/officeDocument/2006/relationships/hyperlink" Target="http://img.web07.cn/uploads/Photo/c100723/12OTY13M0-3PE.jpg" TargetMode="External"/><Relationship Id="rId2" Type="http://schemas.openxmlformats.org/officeDocument/2006/relationships/hyperlink" Target="http://2.fimagenes.com/i/2/9/21/am_253332_5033985_971321.jpg" TargetMode="External"/><Relationship Id="rId16" Type="http://schemas.openxmlformats.org/officeDocument/2006/relationships/hyperlink" Target="https://www.flickr.com/photos/maxmoose/4027875179" TargetMode="External"/><Relationship Id="rId20" Type="http://schemas.openxmlformats.org/officeDocument/2006/relationships/hyperlink" Target="http://smayli.ru/data/smiles/serda-1188.gif" TargetMode="External"/><Relationship Id="rId29" Type="http://schemas.openxmlformats.org/officeDocument/2006/relationships/hyperlink" Target="http://rylik.ru/uploads/posts/2010-10/1288561797_4-kopiya-kopiy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izonahappypaws.com/wp-content/themes/arizonahappypaws/images/slides/new/3.png" TargetMode="External"/><Relationship Id="rId11" Type="http://schemas.openxmlformats.org/officeDocument/2006/relationships/hyperlink" Target="http://www.scorp12on.narod.ru/images-3/wallpapers_cats_570-1.jpg" TargetMode="External"/><Relationship Id="rId24" Type="http://schemas.openxmlformats.org/officeDocument/2006/relationships/hyperlink" Target="http://t1.gstatic.com/images?q=tbn:ANd9GcTTpdQpDFwDiUG5t8yS3UYBq2HXufiuNyOjGz2oE0PoNHYrLDA9iw" TargetMode="External"/><Relationship Id="rId32" Type="http://schemas.openxmlformats.org/officeDocument/2006/relationships/hyperlink" Target="http://open.az/uploads/posts/2011-06/1309435874_1.jpg" TargetMode="External"/><Relationship Id="rId5" Type="http://schemas.openxmlformats.org/officeDocument/2006/relationships/hyperlink" Target="https://encrypted-tbn3.gstatic.com/images?q=tbn:ANd9GcRlKbff9Pwzoz7YvAlpS6nmWCOSEWrEfyETNhfO3QzKgvZTmfs0" TargetMode="External"/><Relationship Id="rId15" Type="http://schemas.openxmlformats.org/officeDocument/2006/relationships/hyperlink" Target="http://fc08.deviantart.net/fs47/i/2009/217/4/1/Dalmation_Puppy_4_by_Smartierocks.jpg" TargetMode="External"/><Relationship Id="rId23" Type="http://schemas.openxmlformats.org/officeDocument/2006/relationships/hyperlink" Target="http://media-cache-ec0.pinimg.com/736x/92/4f/c5/924fc5b6cdf11a0b34c3e8c08bb2c5ec.jpg" TargetMode="External"/><Relationship Id="rId28" Type="http://schemas.openxmlformats.org/officeDocument/2006/relationships/hyperlink" Target="http://namewoman.ru/images/stories/rat6(1).jpg" TargetMode="External"/><Relationship Id="rId10" Type="http://schemas.openxmlformats.org/officeDocument/2006/relationships/hyperlink" Target="http://4.bp.blogspot.com/-GdJzpJiHYvs/UOImrwKtFjI/AAAAAAAAApE/E4w7koQfmJ0/s1600/DogBlanket.png" TargetMode="External"/><Relationship Id="rId19" Type="http://schemas.openxmlformats.org/officeDocument/2006/relationships/hyperlink" Target="http://smayli.ru/data/smiles/serda-619.gif" TargetMode="External"/><Relationship Id="rId31" Type="http://schemas.openxmlformats.org/officeDocument/2006/relationships/hyperlink" Target="http://www.wadars.co.uk/images/Guinea%20pig%20400x250(2).jpg" TargetMode="External"/><Relationship Id="rId4" Type="http://schemas.openxmlformats.org/officeDocument/2006/relationships/hyperlink" Target="http://thumbs.dreamstime.com/thumblarge_336/1227398732C6k16D.jpg" TargetMode="External"/><Relationship Id="rId9" Type="http://schemas.openxmlformats.org/officeDocument/2006/relationships/hyperlink" Target="https://northsidewalk.files.wordpress.com/2011/07/speaking-dog.jpg" TargetMode="External"/><Relationship Id="rId14" Type="http://schemas.openxmlformats.org/officeDocument/2006/relationships/hyperlink" Target="http://99px.ru/sstorage/56/2011/09/image_561109112306594468050.jpg" TargetMode="External"/><Relationship Id="rId22" Type="http://schemas.openxmlformats.org/officeDocument/2006/relationships/hyperlink" Target="http://fotosobaki.narod.ru/images/oboi/1028fotosobaki.narod.ru.jpg" TargetMode="External"/><Relationship Id="rId27" Type="http://schemas.openxmlformats.org/officeDocument/2006/relationships/hyperlink" Target="https://lh3.googleusercontent.com/H1tItMMTvTA7Ts3TAIaqvl0s1pCAkflPVqw6ywKwk5WBTl9uUBsjgIRDCt9bggbpeX5G=s107" TargetMode="External"/><Relationship Id="rId30" Type="http://schemas.openxmlformats.org/officeDocument/2006/relationships/hyperlink" Target="http://o-poleznom.ru/wp-content/uploads/2013/12/vibor-homyaka-300x225.jpg" TargetMode="External"/><Relationship Id="rId35" Type="http://schemas.openxmlformats.org/officeDocument/2006/relationships/hyperlink" Target="http://www.puggle-dogs.net/pictures/BraxtonPuggl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620" y="1772816"/>
            <a:ext cx="6876764" cy="4339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ru-RU" sz="6000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4800" b="1" dirty="0" smtClean="0"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t 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4800" b="1" dirty="0" smtClean="0">
                <a:solidFill>
                  <a:srgbClr val="C0000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s</a:t>
            </a:r>
            <a:endParaRPr lang="ru-RU" sz="3600" b="1" dirty="0" smtClean="0">
              <a:solidFill>
                <a:srgbClr val="002060"/>
              </a:solidFill>
              <a:effectLst/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733" y="836712"/>
            <a:ext cx="2702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p</a:t>
            </a:r>
            <a:r>
              <a:rPr lang="en-US" sz="4400" b="1" dirty="0" smtClean="0">
                <a:solidFill>
                  <a:srgbClr val="00B050"/>
                </a:solidFill>
                <a:latin typeface="Calibri" pitchFamily="34" charset="0"/>
              </a:rPr>
              <a:t>o</a:t>
            </a:r>
            <a:r>
              <a:rPr lang="en-US" sz="4400" b="1" dirty="0" smtClean="0">
                <a:solidFill>
                  <a:srgbClr val="FFC000"/>
                </a:solidFill>
                <a:latin typeface="Calibri" pitchFamily="34" charset="0"/>
              </a:rPr>
              <a:t>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</a:t>
            </a:r>
            <a:r>
              <a:rPr lang="en-US" sz="4400" b="1" dirty="0" smtClean="0">
                <a:solidFill>
                  <a:srgbClr val="FF7C80"/>
                </a:solidFill>
                <a:latin typeface="Calibri" pitchFamily="34" charset="0"/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 </a:t>
            </a:r>
            <a:r>
              <a:rPr lang="en-US" sz="44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ru-RU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7644" y="522920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Calibri" pitchFamily="34" charset="0"/>
              </a:rPr>
              <a:t>Скорова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Надежда Константиновна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227398732C6k1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914400" cy="1371600"/>
          </a:xfrm>
          <a:prstGeom prst="heart">
            <a:avLst/>
          </a:prstGeom>
        </p:spPr>
      </p:pic>
      <p:pic>
        <p:nvPicPr>
          <p:cNvPr id="16" name="Рисунок 15" descr="siriyskiy_homyachok_devochka_26562393_1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55239">
            <a:off x="7657461" y="1539895"/>
            <a:ext cx="1005031" cy="816631"/>
          </a:xfrm>
          <a:prstGeom prst="heart">
            <a:avLst/>
          </a:prstGeom>
        </p:spPr>
      </p:pic>
      <p:pic>
        <p:nvPicPr>
          <p:cNvPr id="2" name="Рисунок 1" descr="siriyskiy_homyachok_devochka_26562393_1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071678"/>
            <a:ext cx="1193871" cy="922265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1309435874_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40000"/>
          </a:blip>
          <a:stretch>
            <a:fillRect/>
          </a:stretch>
        </p:blipFill>
        <p:spPr>
          <a:xfrm rot="12785721">
            <a:off x="5586169" y="2380976"/>
            <a:ext cx="1142890" cy="914312"/>
          </a:xfrm>
          <a:prstGeom prst="heart">
            <a:avLst/>
          </a:prstGeom>
        </p:spPr>
      </p:pic>
      <p:pic>
        <p:nvPicPr>
          <p:cNvPr id="5" name="Рисунок 4" descr="12OTY13M0-3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000628" y="4214818"/>
            <a:ext cx="1071546" cy="1071546"/>
          </a:xfrm>
          <a:prstGeom prst="heart">
            <a:avLst/>
          </a:prstGeom>
        </p:spPr>
      </p:pic>
      <p:pic>
        <p:nvPicPr>
          <p:cNvPr id="6" name="Рисунок 5" descr="20108311206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19600">
            <a:off x="3190860" y="4487043"/>
            <a:ext cx="1106847" cy="785818"/>
          </a:xfrm>
          <a:prstGeom prst="heart">
            <a:avLst/>
          </a:prstGeom>
        </p:spPr>
      </p:pic>
      <p:pic>
        <p:nvPicPr>
          <p:cNvPr id="7" name="Рисунок 6" descr="Guinea pig 400x250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3929066"/>
            <a:ext cx="1625594" cy="1015996"/>
          </a:xfrm>
          <a:prstGeom prst="heart">
            <a:avLst/>
          </a:prstGeom>
        </p:spPr>
      </p:pic>
      <p:pic>
        <p:nvPicPr>
          <p:cNvPr id="8" name="Рисунок 7" descr="крыс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02360" flipH="1">
            <a:off x="7577342" y="3803886"/>
            <a:ext cx="1015869" cy="676569"/>
          </a:xfrm>
          <a:prstGeom prst="heart">
            <a:avLst/>
          </a:prstGeom>
        </p:spPr>
      </p:pic>
      <p:pic>
        <p:nvPicPr>
          <p:cNvPr id="9" name="Рисунок 8" descr="tortoise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17547">
            <a:off x="2555444" y="2234621"/>
            <a:ext cx="1571636" cy="1005847"/>
          </a:xfrm>
          <a:prstGeom prst="hear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0000" y="1052736"/>
            <a:ext cx="4824000" cy="107721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Kids in Russia love animal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      Especially they love: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2010831120666.jpg"/>
          <p:cNvPicPr>
            <a:picLocks noChangeAspect="1"/>
          </p:cNvPicPr>
          <p:nvPr/>
        </p:nvPicPr>
        <p:blipFill>
          <a:blip r:embed="rId11" cstate="print">
            <a:lum bright="-10000" contrast="10000"/>
          </a:blip>
          <a:stretch>
            <a:fillRect/>
          </a:stretch>
        </p:blipFill>
        <p:spPr>
          <a:xfrm rot="20790678">
            <a:off x="3455099" y="5008772"/>
            <a:ext cx="1413514" cy="1003540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Рисунок 17" descr="tortoise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225920">
            <a:off x="2705506" y="2695023"/>
            <a:ext cx="1571636" cy="1005847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Рисунок 18" descr="1309435874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7301010">
            <a:off x="5003384" y="2275457"/>
            <a:ext cx="1237350" cy="989880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Рисунок 20" descr="1227398732C6k16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885337">
            <a:off x="872463" y="1676858"/>
            <a:ext cx="1004028" cy="1371600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Рисунок 22" descr="Guinea pig 400x250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4429132"/>
            <a:ext cx="1625594" cy="1015996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Рисунок 23" descr="крыск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19868" y="4357694"/>
            <a:ext cx="1147466" cy="871819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" name="Рисунок 24" descr="12OTY13M0-3P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3714752"/>
            <a:ext cx="1357298" cy="1357298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" name="TextBox 28"/>
          <p:cNvSpPr txBox="1"/>
          <p:nvPr/>
        </p:nvSpPr>
        <p:spPr>
          <a:xfrm>
            <a:off x="357158" y="2714620"/>
            <a:ext cx="157163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parrot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174" y="3500438"/>
            <a:ext cx="185738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tortoise</a:t>
            </a:r>
            <a:r>
              <a:rPr lang="en-US" sz="3200" b="1" dirty="0" smtClean="0">
                <a:solidFill>
                  <a:srgbClr val="FE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FE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942" y="3071810"/>
            <a:ext cx="128588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fish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es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2330" y="2786058"/>
            <a:ext cx="185738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hamster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5214950"/>
            <a:ext cx="242889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guinea pig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0430" y="5786454"/>
            <a:ext cx="150019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rabbit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0694" y="4929198"/>
            <a:ext cx="150019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lizard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86710" y="5072074"/>
            <a:ext cx="100016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rat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0000" y="262389"/>
            <a:ext cx="3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Listen and read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riyskiy_homyachok_devochka_26562393_1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071678"/>
            <a:ext cx="1193871" cy="922265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1530000" y="357166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Listen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repeat and complete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1285860"/>
            <a:ext cx="407196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My pet is a .............. 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2010831120666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 rot="20790678">
            <a:off x="3455099" y="5008772"/>
            <a:ext cx="1413514" cy="1003540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Рисунок 17" descr="tortois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25920">
            <a:off x="2634068" y="2409272"/>
            <a:ext cx="1571636" cy="1005847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Рисунок 18" descr="130943587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301010">
            <a:off x="5260812" y="2176897"/>
            <a:ext cx="1237350" cy="989880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Рисунок 20" descr="1227398732C6k16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70008">
            <a:off x="616603" y="1794488"/>
            <a:ext cx="1004028" cy="1371600"/>
          </a:xfrm>
          <a:prstGeom prst="heart">
            <a:avLst/>
          </a:prstGeom>
          <a:ln>
            <a:noFill/>
          </a:ln>
          <a:effectLst/>
        </p:spPr>
      </p:pic>
      <p:pic>
        <p:nvPicPr>
          <p:cNvPr id="23" name="Рисунок 22" descr="Guinea pig 400x250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429132"/>
            <a:ext cx="1625594" cy="1015996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Рисунок 23" descr="крыс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19868" y="4357694"/>
            <a:ext cx="1147466" cy="871819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" name="Рисунок 24" descr="12OTY13M0-3P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6" y="3714752"/>
            <a:ext cx="1357298" cy="1357298"/>
          </a:xfrm>
          <a:prstGeom prst="hear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9" name="TextBox 28"/>
          <p:cNvSpPr txBox="1"/>
          <p:nvPr/>
        </p:nvSpPr>
        <p:spPr>
          <a:xfrm>
            <a:off x="428596" y="2928934"/>
            <a:ext cx="157163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parrot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174" y="3500438"/>
            <a:ext cx="185738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tortoise</a:t>
            </a:r>
            <a:endParaRPr lang="ru-RU" sz="3200" b="1" dirty="0">
              <a:solidFill>
                <a:srgbClr val="FE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4942" y="3071810"/>
            <a:ext cx="128588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fish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2330" y="2786058"/>
            <a:ext cx="185738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hamster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5214950"/>
            <a:ext cx="242889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guinea pig</a:t>
            </a:r>
            <a:endParaRPr lang="ru-RU" sz="3200" b="1" dirty="0">
              <a:solidFill>
                <a:srgbClr val="FE0000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868" y="5786454"/>
            <a:ext cx="150019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rabbit</a:t>
            </a:r>
            <a:endParaRPr lang="ru-RU" sz="3200" b="1" dirty="0">
              <a:solidFill>
                <a:srgbClr val="FE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0694" y="4929198"/>
            <a:ext cx="150019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lizard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5013176"/>
            <a:ext cx="100016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rat</a:t>
            </a:r>
            <a:endParaRPr lang="ru-RU" sz="3200" b="1" dirty="0">
              <a:solidFill>
                <a:srgbClr val="FE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ердце 12"/>
          <p:cNvSpPr/>
          <p:nvPr/>
        </p:nvSpPr>
        <p:spPr>
          <a:xfrm>
            <a:off x="285720" y="1428736"/>
            <a:ext cx="8429684" cy="4857784"/>
          </a:xfrm>
          <a:prstGeom prst="hear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10000" y="272842"/>
            <a:ext cx="57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Read, complete and speak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          about your pet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0364" y="2357430"/>
            <a:ext cx="37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My pet is a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857496"/>
            <a:ext cx="38576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Its name’s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71670" y="4929198"/>
            <a:ext cx="3429024" cy="584775"/>
          </a:xfrm>
          <a:prstGeom prst="rect">
            <a:avLst/>
          </a:prstGeom>
          <a:gradFill flip="none" rotWithShape="1">
            <a:gsLst>
              <a:gs pos="0">
                <a:srgbClr val="FF818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 love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............ 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7422" y="3933056"/>
            <a:ext cx="432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It can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</a:rPr>
              <a:t>          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and        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4500570"/>
            <a:ext cx="4320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</a:rPr>
              <a:t>     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but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it can’t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</a:rPr>
              <a:t>            .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</a:p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</a:rPr>
              <a:t>         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I love           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</a:rPr>
              <a:t>.  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2374280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cat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pic>
        <p:nvPicPr>
          <p:cNvPr id="16" name="Рисунок 15" descr="59759c98cd45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401793">
            <a:off x="7230122" y="4270367"/>
            <a:ext cx="914402" cy="11826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016" y="2878336"/>
            <a:ext cx="11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Fluffy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391184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dance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3907656"/>
            <a:ext cx="11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 jump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160" y="4509120"/>
            <a:ext cx="12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swim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8774" y="500446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Fluffy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3356992"/>
            <a:ext cx="40005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is    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333692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Flyffy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2830" y="335699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MV Boli" pitchFamily="2" charset="0"/>
              </a:rPr>
              <a:t>white</a:t>
            </a:r>
            <a:endParaRPr lang="ru-RU" sz="3200" b="1" i="1" dirty="0">
              <a:solidFill>
                <a:srgbClr val="002060"/>
              </a:solidFill>
              <a:latin typeface="Calibri" pitchFamily="34" charset="0"/>
              <a:cs typeface="MV Boli" pitchFamily="2" charset="0"/>
            </a:endParaRPr>
          </a:p>
        </p:txBody>
      </p:sp>
      <p:pic>
        <p:nvPicPr>
          <p:cNvPr id="24" name="Рисунок 23" descr="serda-619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6296" y="4581128"/>
            <a:ext cx="1195750" cy="792088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1" grpId="0"/>
      <p:bldP spid="22" grpId="0"/>
      <p:bldP spid="23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2C59-DDFD-4276-A958-AAE0FEF7DC5C}" type="datetime1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10960" y="357166"/>
            <a:ext cx="232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References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88" y="119675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Н.И.Быкова, Дж.Дули, М.Д. Поспелова, В. Эванс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Английский в фокусе Английский язык 2 класс Учебник для общеобразовательных учреждений Москва «Просвещение» 2010 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192" y="2555612"/>
            <a:ext cx="134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"/>
              </a:rPr>
              <a:t>картинка_</a:t>
            </a:r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5076" y="5589240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картинка_32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157192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4"/>
              </a:rPr>
              <a:t>картинка_31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787860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5"/>
              </a:rPr>
              <a:t>картинка_2</a:t>
            </a:r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436510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6"/>
              </a:rPr>
              <a:t>картинка_20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00506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7"/>
              </a:rPr>
              <a:t>картинка_19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364502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8"/>
              </a:rPr>
              <a:t>картинка_18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329799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9"/>
              </a:rPr>
              <a:t>картинка_17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8351" y="2924944"/>
            <a:ext cx="148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0"/>
              </a:rPr>
              <a:t>картинка_1</a:t>
            </a:r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2915652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1"/>
              </a:rPr>
              <a:t>картинка_8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4315398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2"/>
              </a:rPr>
              <a:t>картинка_4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312" y="4005064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3"/>
              </a:rPr>
              <a:t>картинка_5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9312" y="3645024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4"/>
              </a:rPr>
              <a:t>картинка_4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9192" y="3284984"/>
            <a:ext cx="134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5"/>
              </a:rPr>
              <a:t>картинка_3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hlinkClick r:id="rId16"/>
          </p:cNvPr>
          <p:cNvSpPr txBox="1"/>
          <p:nvPr/>
        </p:nvSpPr>
        <p:spPr>
          <a:xfrm>
            <a:off x="999192" y="2924944"/>
            <a:ext cx="134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7"/>
              </a:rPr>
              <a:t>картинка_2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2564904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8"/>
              </a:rPr>
              <a:t>картинка_7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0" y="5157192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19"/>
              </a:rPr>
              <a:t>картинка_6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4725144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0"/>
              </a:rPr>
              <a:t>картинка_5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0" y="256490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1"/>
              </a:rPr>
              <a:t>картинка_15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517949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2"/>
              </a:rPr>
              <a:t>картинка_14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4787860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3"/>
              </a:rPr>
              <a:t>картинка_13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832" y="3275692"/>
            <a:ext cx="12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4"/>
              </a:rPr>
              <a:t>картинка_9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9832" y="4355812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5"/>
              </a:rPr>
              <a:t>картинка_12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832" y="4005064"/>
            <a:ext cx="14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6"/>
              </a:rPr>
              <a:t>картинка_11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364502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7"/>
              </a:rPr>
              <a:t>картинка_10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4797152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8"/>
              </a:rPr>
              <a:t>картинка_30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436510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9"/>
              </a:rPr>
              <a:t>картинка_29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2240" y="400506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0"/>
              </a:rPr>
              <a:t>картинка_28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2240" y="364502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1"/>
              </a:rPr>
              <a:t>картинка_27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2240" y="3312388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2"/>
              </a:rPr>
              <a:t>картинка_26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2240" y="292494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3"/>
              </a:rPr>
              <a:t>картинка_25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2240" y="2564904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4"/>
              </a:rPr>
              <a:t>картинка_23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8645" y="5184596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5"/>
              </a:rPr>
              <a:t>картинка_22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ердце 10"/>
          <p:cNvSpPr/>
          <p:nvPr/>
        </p:nvSpPr>
        <p:spPr>
          <a:xfrm>
            <a:off x="5357818" y="1428736"/>
            <a:ext cx="2771788" cy="2200284"/>
          </a:xfrm>
          <a:prstGeom prst="heart">
            <a:avLst/>
          </a:prstGeom>
          <a:gradFill>
            <a:gsLst>
              <a:gs pos="0">
                <a:srgbClr val="FFBDB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285860"/>
            <a:ext cx="3008313" cy="5127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New words:</a:t>
            </a:r>
            <a:endParaRPr lang="ru-RU" sz="32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928662" y="1928802"/>
            <a:ext cx="3929090" cy="1857388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solidFill>
                  <a:srgbClr val="C00000"/>
                </a:solidFill>
                <a:latin typeface="Calibri" pitchFamily="34" charset="0"/>
              </a:rPr>
              <a:t>kids</a:t>
            </a:r>
            <a:r>
              <a:rPr lang="en-US" sz="3300" b="1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дети</a:t>
            </a:r>
            <a:endParaRPr lang="en-US" sz="3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3300" b="1" dirty="0" smtClean="0">
                <a:solidFill>
                  <a:srgbClr val="C00000"/>
                </a:solidFill>
                <a:latin typeface="Calibri" pitchFamily="34" charset="0"/>
              </a:rPr>
              <a:t>love</a:t>
            </a:r>
            <a:r>
              <a:rPr lang="en-US" sz="3300" b="1" dirty="0" smtClean="0">
                <a:solidFill>
                  <a:srgbClr val="002060"/>
                </a:solidFill>
                <a:latin typeface="Calibri" pitchFamily="34" charset="0"/>
              </a:rPr>
              <a:t> -</a:t>
            </a:r>
            <a:r>
              <a:rPr lang="ru-RU" sz="33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любить</a:t>
            </a:r>
            <a:endParaRPr lang="en-US" sz="3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3300" b="1" dirty="0" smtClean="0">
                <a:solidFill>
                  <a:srgbClr val="C00000"/>
                </a:solidFill>
                <a:latin typeface="Calibri" pitchFamily="34" charset="0"/>
              </a:rPr>
              <a:t>animals </a:t>
            </a:r>
            <a:r>
              <a:rPr lang="en-US" sz="33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животные</a:t>
            </a:r>
            <a:endParaRPr lang="en-US" sz="3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3300" b="1" dirty="0" smtClean="0">
                <a:solidFill>
                  <a:srgbClr val="C00000"/>
                </a:solidFill>
                <a:latin typeface="Calibri" pitchFamily="34" charset="0"/>
              </a:rPr>
              <a:t>especially</a:t>
            </a:r>
            <a:r>
              <a:rPr lang="en-US" sz="3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особенно</a:t>
            </a:r>
            <a:endParaRPr lang="en-US" sz="3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4308486"/>
            <a:ext cx="7000924" cy="1928826"/>
          </a:xfrm>
          <a:noFill/>
          <a:effectLst>
            <a:softEdge rad="6350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People in the UK love animals.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Especially they love cats and dogs.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dogs-865.gif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643570" y="1559120"/>
            <a:ext cx="1928826" cy="1844506"/>
          </a:xfrm>
          <a:prstGeom prst="rect">
            <a:avLst/>
          </a:prstGeom>
        </p:spPr>
      </p:pic>
      <p:pic>
        <p:nvPicPr>
          <p:cNvPr id="7" name="Рисунок 6" descr="koshkia-147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643182"/>
            <a:ext cx="459120" cy="801019"/>
          </a:xfrm>
          <a:prstGeom prst="rect">
            <a:avLst/>
          </a:prstGeom>
        </p:spPr>
      </p:pic>
      <p:pic>
        <p:nvPicPr>
          <p:cNvPr id="10" name="Рисунок 9" descr="serda-118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3811">
            <a:off x="6653040" y="2386322"/>
            <a:ext cx="952500" cy="190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0000" y="357166"/>
            <a:ext cx="3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Listen and read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wallpapers_cats_57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429000"/>
            <a:ext cx="2000264" cy="15024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PersianKi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1248">
            <a:off x="5976496" y="3508555"/>
            <a:ext cx="2011300" cy="15084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image_561109112306594468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8597">
            <a:off x="825557" y="1308919"/>
            <a:ext cx="2214578" cy="15767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am_253332_5033985_971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7321">
            <a:off x="6248058" y="1239236"/>
            <a:ext cx="2076906" cy="16410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mitted-ragdoll-kitt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143116"/>
            <a:ext cx="1866896" cy="148184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 rot="19677110">
            <a:off x="357158" y="25717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 rot="21206648">
            <a:off x="3928800" y="3638818"/>
            <a:ext cx="1436089" cy="1214446"/>
          </a:xfrm>
          <a:prstGeom prst="heart">
            <a:avLst/>
          </a:prstGeom>
          <a:gradFill flip="none" rotWithShape="1">
            <a:gsLst>
              <a:gs pos="0">
                <a:srgbClr val="FF8181">
                  <a:tint val="66000"/>
                  <a:satMod val="160000"/>
                </a:srgbClr>
              </a:gs>
              <a:gs pos="50000">
                <a:srgbClr val="FF8181">
                  <a:tint val="44500"/>
                  <a:satMod val="160000"/>
                </a:srgbClr>
              </a:gs>
              <a:gs pos="100000">
                <a:srgbClr val="FF818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 rot="21027588">
            <a:off x="372017" y="2509204"/>
            <a:ext cx="1633176" cy="1177669"/>
          </a:xfrm>
          <a:prstGeom prst="heart">
            <a:avLst/>
          </a:prstGeom>
          <a:gradFill flip="none" rotWithShape="1">
            <a:gsLst>
              <a:gs pos="0">
                <a:srgbClr val="FF8181">
                  <a:tint val="66000"/>
                  <a:satMod val="160000"/>
                </a:srgbClr>
              </a:gs>
              <a:gs pos="50000">
                <a:srgbClr val="FF8181">
                  <a:tint val="44500"/>
                  <a:satMod val="160000"/>
                </a:srgbClr>
              </a:gs>
              <a:gs pos="100000">
                <a:srgbClr val="FF818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 rot="19974849">
            <a:off x="7509855" y="2447308"/>
            <a:ext cx="1339803" cy="1143396"/>
          </a:xfrm>
          <a:prstGeom prst="heart">
            <a:avLst/>
          </a:prstGeom>
          <a:gradFill flip="none" rotWithShape="1">
            <a:gsLst>
              <a:gs pos="0">
                <a:srgbClr val="FF8181">
                  <a:tint val="66000"/>
                  <a:satMod val="160000"/>
                </a:srgbClr>
              </a:gs>
              <a:gs pos="50000">
                <a:srgbClr val="FF8181">
                  <a:tint val="44500"/>
                  <a:satMod val="160000"/>
                </a:srgbClr>
              </a:gs>
              <a:gs pos="100000">
                <a:srgbClr val="FF818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 rot="21180708">
            <a:off x="6136318" y="4869808"/>
            <a:ext cx="1442124" cy="1142085"/>
          </a:xfrm>
          <a:prstGeom prst="heart">
            <a:avLst/>
          </a:prstGeom>
          <a:gradFill flip="none" rotWithShape="1">
            <a:gsLst>
              <a:gs pos="0">
                <a:srgbClr val="FF8181">
                  <a:tint val="66000"/>
                  <a:satMod val="160000"/>
                </a:srgbClr>
              </a:gs>
              <a:gs pos="50000">
                <a:srgbClr val="FF8181">
                  <a:tint val="44500"/>
                  <a:satMod val="160000"/>
                </a:srgbClr>
              </a:gs>
              <a:gs pos="100000">
                <a:srgbClr val="FF818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 rot="787805">
            <a:off x="1392617" y="4852415"/>
            <a:ext cx="1336752" cy="1093826"/>
          </a:xfrm>
          <a:prstGeom prst="heart">
            <a:avLst/>
          </a:prstGeom>
          <a:gradFill flip="none" rotWithShape="1">
            <a:gsLst>
              <a:gs pos="0">
                <a:srgbClr val="FF8181">
                  <a:tint val="66000"/>
                  <a:satMod val="160000"/>
                </a:srgbClr>
              </a:gs>
              <a:gs pos="50000">
                <a:srgbClr val="FF8181">
                  <a:tint val="44500"/>
                  <a:satMod val="160000"/>
                </a:srgbClr>
              </a:gs>
              <a:gs pos="100000">
                <a:srgbClr val="FF818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04000" y="332656"/>
            <a:ext cx="6336000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Popular  English names for cats are: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800796">
            <a:off x="458130" y="268253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Smokey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802665">
            <a:off x="7559268" y="266858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Tiger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1022" y="50006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Fluffy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1604" y="5076473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Kitty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9642" y="385762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00" y="6072206"/>
            <a:ext cx="79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smoke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дым,  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fluffy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пушистый,   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popular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любимые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antasias-para-cachorros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86124"/>
            <a:ext cx="1635762" cy="21994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images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071546"/>
            <a:ext cx="2009772" cy="1546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Dalmation_Puppy_4_by_Smartieroc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2679">
            <a:off x="485998" y="1284918"/>
            <a:ext cx="2214610" cy="1475830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694184781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tretch>
            <a:fillRect/>
          </a:stretch>
        </p:blipFill>
        <p:spPr>
          <a:xfrm>
            <a:off x="3571868" y="3643314"/>
            <a:ext cx="2190733" cy="16430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Fotolia_16189272_S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6715140" y="3429000"/>
            <a:ext cx="1804007" cy="1500174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Сердце 14"/>
          <p:cNvSpPr/>
          <p:nvPr/>
        </p:nvSpPr>
        <p:spPr>
          <a:xfrm rot="20640427">
            <a:off x="360716" y="4516047"/>
            <a:ext cx="1324958" cy="1249104"/>
          </a:xfrm>
          <a:prstGeom prst="heart">
            <a:avLst/>
          </a:prstGeom>
          <a:gradFill>
            <a:gsLst>
              <a:gs pos="0">
                <a:srgbClr val="FF9B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 rot="791188">
            <a:off x="3837284" y="2467432"/>
            <a:ext cx="1416122" cy="1079100"/>
          </a:xfrm>
          <a:prstGeom prst="heart">
            <a:avLst/>
          </a:prstGeom>
          <a:gradFill>
            <a:gsLst>
              <a:gs pos="0">
                <a:srgbClr val="FF9B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/>
          <p:cNvSpPr/>
          <p:nvPr/>
        </p:nvSpPr>
        <p:spPr>
          <a:xfrm rot="19433763">
            <a:off x="507937" y="2106972"/>
            <a:ext cx="1222933" cy="1152815"/>
          </a:xfrm>
          <a:prstGeom prst="heart">
            <a:avLst/>
          </a:prstGeom>
          <a:gradFill>
            <a:gsLst>
              <a:gs pos="0">
                <a:srgbClr val="FF9B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E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 rot="20848770">
            <a:off x="3885345" y="4999889"/>
            <a:ext cx="1428760" cy="1071570"/>
          </a:xfrm>
          <a:prstGeom prst="heart">
            <a:avLst/>
          </a:prstGeom>
          <a:gradFill>
            <a:gsLst>
              <a:gs pos="0">
                <a:srgbClr val="FF9B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E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 rot="1674078">
            <a:off x="7278103" y="4661426"/>
            <a:ext cx="1290947" cy="1200152"/>
          </a:xfrm>
          <a:prstGeom prst="heart">
            <a:avLst/>
          </a:prstGeom>
          <a:gradFill>
            <a:gsLst>
              <a:gs pos="0">
                <a:srgbClr val="FF9B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0850844">
            <a:off x="3829122" y="503618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Blackie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4" name="Рисунок 23" descr="Terrier-Pupp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626495">
            <a:off x="6457179" y="1129591"/>
            <a:ext cx="1614482" cy="20309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TextBox 24"/>
          <p:cNvSpPr txBox="1"/>
          <p:nvPr/>
        </p:nvSpPr>
        <p:spPr>
          <a:xfrm rot="581538">
            <a:off x="4042583" y="265176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Max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630165">
            <a:off x="338878" y="4759325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Prince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Сердце 26"/>
          <p:cNvSpPr/>
          <p:nvPr/>
        </p:nvSpPr>
        <p:spPr>
          <a:xfrm rot="20332352">
            <a:off x="7377961" y="2198299"/>
            <a:ext cx="1313058" cy="1147949"/>
          </a:xfrm>
          <a:prstGeom prst="heart">
            <a:avLst/>
          </a:prstGeom>
          <a:gradFill>
            <a:gsLst>
              <a:gs pos="0">
                <a:srgbClr val="FF9B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20858603">
            <a:off x="7414904" y="241680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Patch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969945">
            <a:off x="499047" y="2228927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Spot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825989">
            <a:off x="7485075" y="486798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Lucky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8000" y="332656"/>
            <a:ext cx="6408000" cy="584775"/>
          </a:xfrm>
          <a:prstGeom prst="rect">
            <a:avLst/>
          </a:prstGeom>
          <a:solidFill>
            <a:srgbClr val="FFBDBD">
              <a:alpha val="57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Popular English names for dogs are: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8000" y="6074132"/>
            <a:ext cx="69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spot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пятно,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patch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заплатка,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lucky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удачливый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 flipH="1">
            <a:off x="5072066" y="1428736"/>
            <a:ext cx="3214710" cy="1500198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20072" y="1559694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Woof!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say “Hello!”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28728" y="1428736"/>
            <a:ext cx="2071702" cy="1428760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78508" y="15716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Yip!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sit.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serda-9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556792"/>
            <a:ext cx="657222" cy="547685"/>
          </a:xfrm>
          <a:prstGeom prst="rect">
            <a:avLst/>
          </a:prstGeom>
        </p:spPr>
      </p:pic>
      <p:pic>
        <p:nvPicPr>
          <p:cNvPr id="9" name="Рисунок 8" descr="BraxtonPug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429000"/>
            <a:ext cx="3500430" cy="2625323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Рисунок 15" descr="Doggy-says-hello-1024x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86314" y="3429000"/>
            <a:ext cx="3857620" cy="2569236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serda-9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643050"/>
            <a:ext cx="523870" cy="4365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0000" y="357166"/>
            <a:ext cx="3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Listen and read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70841_64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57884" y="3286124"/>
            <a:ext cx="2643206" cy="3147066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5643570" y="1500174"/>
            <a:ext cx="3000396" cy="1571636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68144" y="1700808"/>
            <a:ext cx="231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Woof!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stand.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Рисунок 10" descr="2741653860_468fda7e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429000"/>
            <a:ext cx="3357561" cy="2918840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Скругленная прямоугольная выноска 11"/>
          <p:cNvSpPr/>
          <p:nvPr/>
        </p:nvSpPr>
        <p:spPr>
          <a:xfrm flipH="1">
            <a:off x="1000100" y="1500174"/>
            <a:ext cx="2643206" cy="1571636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1714488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Ruff!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run.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serda-9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2428868"/>
            <a:ext cx="642934" cy="535779"/>
          </a:xfrm>
          <a:prstGeom prst="rect">
            <a:avLst/>
          </a:prstGeom>
        </p:spPr>
      </p:pic>
      <p:pic>
        <p:nvPicPr>
          <p:cNvPr id="10" name="Рисунок 9" descr="serda-9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643050"/>
            <a:ext cx="571496" cy="4762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0000" y="357166"/>
            <a:ext cx="3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Listen and read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 flipV="1">
            <a:off x="5786446" y="4500570"/>
            <a:ext cx="2928958" cy="1643074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64416" y="4786322"/>
            <a:ext cx="205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Ruff!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jump.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flipH="1">
            <a:off x="500034" y="1428736"/>
            <a:ext cx="3000396" cy="1643074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65268" y="1714488"/>
            <a:ext cx="20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Woof!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swim.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serda-9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036" y="1571613"/>
            <a:ext cx="600079" cy="500066"/>
          </a:xfrm>
          <a:prstGeom prst="flowChartOnlineStorage">
            <a:avLst/>
          </a:prstGeom>
        </p:spPr>
      </p:pic>
      <p:pic>
        <p:nvPicPr>
          <p:cNvPr id="10" name="Рисунок 9" descr="holistic-pet-day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29190" y="1428736"/>
            <a:ext cx="3869031" cy="2571768"/>
          </a:xfrm>
          <a:prstGeom prst="teardrop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Рисунок 17" descr="b6df01ca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429000"/>
            <a:ext cx="3476617" cy="2861852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serda-9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4725144"/>
            <a:ext cx="571496" cy="476247"/>
          </a:xfrm>
          <a:prstGeom prst="flowChartOnlineStorag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0000" y="357166"/>
            <a:ext cx="3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Listen and read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 flipH="1">
            <a:off x="5357818" y="1357298"/>
            <a:ext cx="3000396" cy="1500198"/>
          </a:xfrm>
          <a:prstGeom prst="wedgeRoundRectCallout">
            <a:avLst/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00694" y="1500174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Au-Au!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</a:t>
            </a:r>
            <a:r>
              <a:rPr lang="en-US" sz="3200" b="1" dirty="0" err="1" smtClean="0">
                <a:solidFill>
                  <a:srgbClr val="002060"/>
                </a:solidFill>
                <a:latin typeface="Calibri" pitchFamily="34" charset="0"/>
              </a:rPr>
              <a:t>can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 sing!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flipH="1">
            <a:off x="1000100" y="1357298"/>
            <a:ext cx="2928958" cy="1428760"/>
          </a:xfrm>
          <a:prstGeom prst="wedgeRoundRectCallout">
            <a:avLst>
              <a:gd name="adj1" fmla="val -21794"/>
              <a:gd name="adj2" fmla="val 68408"/>
              <a:gd name="adj3" fmla="val 16667"/>
            </a:avLst>
          </a:prstGeom>
          <a:gradFill flip="none" rotWithShape="1">
            <a:gsLst>
              <a:gs pos="0">
                <a:srgbClr val="FF9B9B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14414" y="1500174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Bow wow!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I can dance.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Рисунок 14" descr="serda-9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1500174"/>
            <a:ext cx="571496" cy="476247"/>
          </a:xfrm>
          <a:prstGeom prst="rect">
            <a:avLst/>
          </a:prstGeom>
        </p:spPr>
      </p:pic>
      <p:pic>
        <p:nvPicPr>
          <p:cNvPr id="10" name="Рисунок 9" descr="speaking-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15008" y="3286124"/>
            <a:ext cx="2786082" cy="3075834"/>
          </a:xfrm>
          <a:prstGeom prst="teardrop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is-my-dog-norma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286124"/>
            <a:ext cx="3997650" cy="299823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Рисунок 15" descr="serda-9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857364"/>
            <a:ext cx="571496" cy="4762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0000" y="357166"/>
            <a:ext cx="32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Listen and read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df01ca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643447"/>
            <a:ext cx="1714512" cy="1269546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2741653860_468fda7e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000108"/>
            <a:ext cx="1396984" cy="1214446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 descr="3270841_64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43768" y="2643182"/>
            <a:ext cx="1285884" cy="1531006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BraxtonPuggle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 flipH="1">
            <a:off x="6715140" y="1000108"/>
            <a:ext cx="1428760" cy="1071570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speaking-dog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785786" y="2643182"/>
            <a:ext cx="1227905" cy="1355608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is-my-dog-normal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4572008"/>
            <a:ext cx="1643074" cy="1232306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holistic-pet-day-2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643702" y="4786323"/>
            <a:ext cx="1785950" cy="1187132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Doggy-says-hello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928670"/>
            <a:ext cx="1714512" cy="1141891"/>
          </a:xfrm>
          <a:prstGeom prst="flowChartOnlineStora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Двойная волна 14"/>
          <p:cNvSpPr/>
          <p:nvPr/>
        </p:nvSpPr>
        <p:spPr>
          <a:xfrm>
            <a:off x="2571736" y="2857496"/>
            <a:ext cx="4214842" cy="1285884"/>
          </a:xfrm>
          <a:prstGeom prst="doubleWav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43174" y="314324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The dog can .......... .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4000" y="142852"/>
            <a:ext cx="63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   Look at the pictures  and say 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918" y="2000240"/>
            <a:ext cx="100013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run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1928802"/>
            <a:ext cx="242889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say “Hello!’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1857364"/>
            <a:ext cx="64294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8662" y="3857628"/>
            <a:ext cx="1000132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sing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6" y="3929066"/>
            <a:ext cx="121444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stand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1538" y="5715016"/>
            <a:ext cx="121444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swim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9058" y="5786454"/>
            <a:ext cx="128588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dance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892" y="5786454"/>
            <a:ext cx="121444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jump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d7d3aecabf426c2b8ecb3a94a8f33299f0217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1747</TotalTime>
  <Words>358</Words>
  <Application>Microsoft Office PowerPoint</Application>
  <PresentationFormat>Экран (4:3)</PresentationFormat>
  <Paragraphs>145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New words: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135</cp:lastModifiedBy>
  <cp:revision>201</cp:revision>
  <dcterms:created xsi:type="dcterms:W3CDTF">2012-01-28T16:32:47Z</dcterms:created>
  <dcterms:modified xsi:type="dcterms:W3CDTF">2015-05-02T18:38:58Z</dcterms:modified>
</cp:coreProperties>
</file>