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62" r:id="rId2"/>
    <p:sldId id="381" r:id="rId3"/>
    <p:sldId id="380" r:id="rId4"/>
    <p:sldId id="382" r:id="rId5"/>
    <p:sldId id="346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00"/>
    <a:srgbClr val="A39D9B"/>
    <a:srgbClr val="6B6B6B"/>
    <a:srgbClr val="AAA4A2"/>
    <a:srgbClr val="F5F9EB"/>
    <a:srgbClr val="CCFFCC"/>
    <a:srgbClr val="FFFFCC"/>
    <a:srgbClr val="336600"/>
    <a:srgbClr val="000099"/>
    <a:srgbClr val="FFCC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6" autoAdjust="0"/>
    <p:restoredTop sz="93170" autoAdjust="0"/>
  </p:normalViewPr>
  <p:slideViewPr>
    <p:cSldViewPr snapToGrid="0">
      <p:cViewPr>
        <p:scale>
          <a:sx n="100" d="100"/>
          <a:sy n="100" d="100"/>
        </p:scale>
        <p:origin x="-78" y="13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2CF2D8-3D57-4A38-BD48-9AB20DD37EDD}" type="doc">
      <dgm:prSet loTypeId="urn:microsoft.com/office/officeart/2005/8/layout/vList4#2" loCatId="list" qsTypeId="urn:microsoft.com/office/officeart/2005/8/quickstyle/simple4" qsCatId="simple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1921966B-231D-4307-9146-8A1538F2876E}">
      <dgm:prSet custT="1"/>
      <dgm:spPr/>
      <dgm:t>
        <a:bodyPr/>
        <a:lstStyle/>
        <a:p>
          <a:pPr algn="ctr"/>
          <a:r>
            <a: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rPr>
            <a:t>Кроссворд</a:t>
          </a:r>
          <a:endParaRPr lang="ru-RU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endParaRPr>
        </a:p>
      </dgm:t>
    </dgm:pt>
    <dgm:pt modelId="{0864D4E3-21B9-4379-B7EA-681AD3218AA0}" type="parTrans" cxnId="{A6BE9E52-8019-43F1-B07C-1C166F63AFF5}">
      <dgm:prSet/>
      <dgm:spPr/>
      <dgm:t>
        <a:bodyPr/>
        <a:lstStyle/>
        <a:p>
          <a:endParaRPr lang="ru-RU"/>
        </a:p>
      </dgm:t>
    </dgm:pt>
    <dgm:pt modelId="{FC578C89-A26B-4A08-BBC0-7B173B37865E}" type="sibTrans" cxnId="{A6BE9E52-8019-43F1-B07C-1C166F63AFF5}">
      <dgm:prSet/>
      <dgm:spPr/>
      <dgm:t>
        <a:bodyPr/>
        <a:lstStyle/>
        <a:p>
          <a:endParaRPr lang="ru-RU"/>
        </a:p>
      </dgm:t>
    </dgm:pt>
    <dgm:pt modelId="{D297EDF1-9B74-42F1-AAB3-8098B9FBAC95}">
      <dgm:prSet custT="1"/>
      <dgm:spPr/>
      <dgm:t>
        <a:bodyPr/>
        <a:lstStyle/>
        <a:p>
          <a:pPr algn="ctr"/>
          <a:r>
            <a: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rPr>
            <a:t>Информационные</a:t>
          </a:r>
        </a:p>
        <a:p>
          <a:pPr algn="ctr"/>
          <a:r>
            <a: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rPr>
            <a:t>источники</a:t>
          </a:r>
          <a:endParaRPr lang="ru-RU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endParaRPr>
        </a:p>
      </dgm:t>
    </dgm:pt>
    <dgm:pt modelId="{774F4299-AB06-4CAC-A921-5D459A84C3E2}" type="parTrans" cxnId="{F73EC710-9458-42A1-A7F3-FB8EAD8FC22E}">
      <dgm:prSet/>
      <dgm:spPr/>
      <dgm:t>
        <a:bodyPr/>
        <a:lstStyle/>
        <a:p>
          <a:endParaRPr lang="ru-RU"/>
        </a:p>
      </dgm:t>
    </dgm:pt>
    <dgm:pt modelId="{9CADD65E-48EE-4865-AC99-1F964B6186EC}" type="sibTrans" cxnId="{F73EC710-9458-42A1-A7F3-FB8EAD8FC22E}">
      <dgm:prSet/>
      <dgm:spPr/>
      <dgm:t>
        <a:bodyPr/>
        <a:lstStyle/>
        <a:p>
          <a:endParaRPr lang="ru-RU"/>
        </a:p>
      </dgm:t>
    </dgm:pt>
    <dgm:pt modelId="{FEF1112E-12F0-4E10-88A1-B18319F73C21}" type="pres">
      <dgm:prSet presAssocID="{CB2CF2D8-3D57-4A38-BD48-9AB20DD37EDD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EAF510-EAAB-4479-83FE-DDDF2E4A535C}" type="pres">
      <dgm:prSet presAssocID="{1921966B-231D-4307-9146-8A1538F2876E}" presName="comp" presStyleCnt="0"/>
      <dgm:spPr/>
    </dgm:pt>
    <dgm:pt modelId="{15753C79-459B-495E-8AFC-CD3BFF026567}" type="pres">
      <dgm:prSet presAssocID="{1921966B-231D-4307-9146-8A1538F2876E}" presName="box" presStyleLbl="node1" presStyleIdx="0" presStyleCnt="2"/>
      <dgm:spPr/>
      <dgm:t>
        <a:bodyPr/>
        <a:lstStyle/>
        <a:p>
          <a:endParaRPr lang="ru-RU"/>
        </a:p>
      </dgm:t>
    </dgm:pt>
    <dgm:pt modelId="{391A8202-5480-4738-A2C0-CED64EA91357}" type="pres">
      <dgm:prSet presAssocID="{1921966B-231D-4307-9146-8A1538F2876E}" presName="img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3526F70-DA52-4B7A-A997-57460393E1BF}" type="pres">
      <dgm:prSet presAssocID="{1921966B-231D-4307-9146-8A1538F2876E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0D4B4E-42F0-4E77-9C3B-A73964A2B807}" type="pres">
      <dgm:prSet presAssocID="{FC578C89-A26B-4A08-BBC0-7B173B37865E}" presName="spacer" presStyleCnt="0"/>
      <dgm:spPr/>
    </dgm:pt>
    <dgm:pt modelId="{187CB7DC-3A10-4B3A-B49D-89CDCB61FBCE}" type="pres">
      <dgm:prSet presAssocID="{D297EDF1-9B74-42F1-AAB3-8098B9FBAC95}" presName="comp" presStyleCnt="0"/>
      <dgm:spPr/>
    </dgm:pt>
    <dgm:pt modelId="{881D30EE-1453-4548-A19C-D83A76936D3A}" type="pres">
      <dgm:prSet presAssocID="{D297EDF1-9B74-42F1-AAB3-8098B9FBAC95}" presName="box" presStyleLbl="node1" presStyleIdx="1" presStyleCnt="2"/>
      <dgm:spPr/>
      <dgm:t>
        <a:bodyPr/>
        <a:lstStyle/>
        <a:p>
          <a:endParaRPr lang="ru-RU"/>
        </a:p>
      </dgm:t>
    </dgm:pt>
    <dgm:pt modelId="{536A15CA-8215-44C9-A687-ACDB1F3D1248}" type="pres">
      <dgm:prSet presAssocID="{D297EDF1-9B74-42F1-AAB3-8098B9FBAC95}" presName="img" presStyleLbl="fgImgPlac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D1173E4-21C2-4DE9-ACCD-F71FBA55453A}" type="pres">
      <dgm:prSet presAssocID="{D297EDF1-9B74-42F1-AAB3-8098B9FBAC95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72D0F2-7F16-4063-B2C8-F5BC895E9B3F}" type="presOf" srcId="{D297EDF1-9B74-42F1-AAB3-8098B9FBAC95}" destId="{FD1173E4-21C2-4DE9-ACCD-F71FBA55453A}" srcOrd="1" destOrd="0" presId="urn:microsoft.com/office/officeart/2005/8/layout/vList4#2"/>
    <dgm:cxn modelId="{EE689E3B-B269-452C-A01C-CF80BF714279}" type="presOf" srcId="{1921966B-231D-4307-9146-8A1538F2876E}" destId="{15753C79-459B-495E-8AFC-CD3BFF026567}" srcOrd="0" destOrd="0" presId="urn:microsoft.com/office/officeart/2005/8/layout/vList4#2"/>
    <dgm:cxn modelId="{A6BE9E52-8019-43F1-B07C-1C166F63AFF5}" srcId="{CB2CF2D8-3D57-4A38-BD48-9AB20DD37EDD}" destId="{1921966B-231D-4307-9146-8A1538F2876E}" srcOrd="0" destOrd="0" parTransId="{0864D4E3-21B9-4379-B7EA-681AD3218AA0}" sibTransId="{FC578C89-A26B-4A08-BBC0-7B173B37865E}"/>
    <dgm:cxn modelId="{331EBF16-68FB-4E2B-A609-BC765E1124DC}" type="presOf" srcId="{CB2CF2D8-3D57-4A38-BD48-9AB20DD37EDD}" destId="{FEF1112E-12F0-4E10-88A1-B18319F73C21}" srcOrd="0" destOrd="0" presId="urn:microsoft.com/office/officeart/2005/8/layout/vList4#2"/>
    <dgm:cxn modelId="{5559E433-DD8D-4043-B212-ADB6A4A20FBD}" type="presOf" srcId="{1921966B-231D-4307-9146-8A1538F2876E}" destId="{D3526F70-DA52-4B7A-A997-57460393E1BF}" srcOrd="1" destOrd="0" presId="urn:microsoft.com/office/officeart/2005/8/layout/vList4#2"/>
    <dgm:cxn modelId="{F73EC710-9458-42A1-A7F3-FB8EAD8FC22E}" srcId="{CB2CF2D8-3D57-4A38-BD48-9AB20DD37EDD}" destId="{D297EDF1-9B74-42F1-AAB3-8098B9FBAC95}" srcOrd="1" destOrd="0" parTransId="{774F4299-AB06-4CAC-A921-5D459A84C3E2}" sibTransId="{9CADD65E-48EE-4865-AC99-1F964B6186EC}"/>
    <dgm:cxn modelId="{B05A17D0-DCEE-41D5-8AB2-A496593236C0}" type="presOf" srcId="{D297EDF1-9B74-42F1-AAB3-8098B9FBAC95}" destId="{881D30EE-1453-4548-A19C-D83A76936D3A}" srcOrd="0" destOrd="0" presId="urn:microsoft.com/office/officeart/2005/8/layout/vList4#2"/>
    <dgm:cxn modelId="{F92A520F-3F22-4AC4-8CC4-83193CFA9461}" type="presParOf" srcId="{FEF1112E-12F0-4E10-88A1-B18319F73C21}" destId="{A2EAF510-EAAB-4479-83FE-DDDF2E4A535C}" srcOrd="0" destOrd="0" presId="urn:microsoft.com/office/officeart/2005/8/layout/vList4#2"/>
    <dgm:cxn modelId="{CFB52946-73ED-4822-A47F-FDFAE3B6F82E}" type="presParOf" srcId="{A2EAF510-EAAB-4479-83FE-DDDF2E4A535C}" destId="{15753C79-459B-495E-8AFC-CD3BFF026567}" srcOrd="0" destOrd="0" presId="urn:microsoft.com/office/officeart/2005/8/layout/vList4#2"/>
    <dgm:cxn modelId="{B648C0D0-C91F-4885-8011-4BDF96611EF3}" type="presParOf" srcId="{A2EAF510-EAAB-4479-83FE-DDDF2E4A535C}" destId="{391A8202-5480-4738-A2C0-CED64EA91357}" srcOrd="1" destOrd="0" presId="urn:microsoft.com/office/officeart/2005/8/layout/vList4#2"/>
    <dgm:cxn modelId="{F103C67F-B593-48DF-8443-11E4DC5AF1D9}" type="presParOf" srcId="{A2EAF510-EAAB-4479-83FE-DDDF2E4A535C}" destId="{D3526F70-DA52-4B7A-A997-57460393E1BF}" srcOrd="2" destOrd="0" presId="urn:microsoft.com/office/officeart/2005/8/layout/vList4#2"/>
    <dgm:cxn modelId="{D160D374-46C0-4781-8303-78429A8CB2B5}" type="presParOf" srcId="{FEF1112E-12F0-4E10-88A1-B18319F73C21}" destId="{B50D4B4E-42F0-4E77-9C3B-A73964A2B807}" srcOrd="1" destOrd="0" presId="urn:microsoft.com/office/officeart/2005/8/layout/vList4#2"/>
    <dgm:cxn modelId="{6E5628B3-7CC9-43E6-9AA4-7452DBD64C4E}" type="presParOf" srcId="{FEF1112E-12F0-4E10-88A1-B18319F73C21}" destId="{187CB7DC-3A10-4B3A-B49D-89CDCB61FBCE}" srcOrd="2" destOrd="0" presId="urn:microsoft.com/office/officeart/2005/8/layout/vList4#2"/>
    <dgm:cxn modelId="{3BD00271-224B-4860-B629-85C0B913B476}" type="presParOf" srcId="{187CB7DC-3A10-4B3A-B49D-89CDCB61FBCE}" destId="{881D30EE-1453-4548-A19C-D83A76936D3A}" srcOrd="0" destOrd="0" presId="urn:microsoft.com/office/officeart/2005/8/layout/vList4#2"/>
    <dgm:cxn modelId="{8124AD7F-F39A-4097-972E-A9677E03F649}" type="presParOf" srcId="{187CB7DC-3A10-4B3A-B49D-89CDCB61FBCE}" destId="{536A15CA-8215-44C9-A687-ACDB1F3D1248}" srcOrd="1" destOrd="0" presId="urn:microsoft.com/office/officeart/2005/8/layout/vList4#2"/>
    <dgm:cxn modelId="{BE276D70-51B1-4A0F-9EFD-96A90B7F60E4}" type="presParOf" srcId="{187CB7DC-3A10-4B3A-B49D-89CDCB61FBCE}" destId="{FD1173E4-21C2-4DE9-ACCD-F71FBA55453A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5753C79-459B-495E-8AFC-CD3BFF026567}">
      <dsp:nvSpPr>
        <dsp:cNvPr id="0" name=""/>
        <dsp:cNvSpPr/>
      </dsp:nvSpPr>
      <dsp:spPr>
        <a:xfrm>
          <a:off x="0" y="0"/>
          <a:ext cx="7484149" cy="11933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rPr>
            <a:t>Кроссворд</a:t>
          </a:r>
          <a:endParaRPr lang="ru-RU" sz="3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endParaRPr>
        </a:p>
      </dsp:txBody>
      <dsp:txXfrm>
        <a:off x="1616168" y="0"/>
        <a:ext cx="5867980" cy="1193383"/>
      </dsp:txXfrm>
    </dsp:sp>
    <dsp:sp modelId="{391A8202-5480-4738-A2C0-CED64EA91357}">
      <dsp:nvSpPr>
        <dsp:cNvPr id="0" name=""/>
        <dsp:cNvSpPr/>
      </dsp:nvSpPr>
      <dsp:spPr>
        <a:xfrm>
          <a:off x="119338" y="119338"/>
          <a:ext cx="1496829" cy="95470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81D30EE-1453-4548-A19C-D83A76936D3A}">
      <dsp:nvSpPr>
        <dsp:cNvPr id="0" name=""/>
        <dsp:cNvSpPr/>
      </dsp:nvSpPr>
      <dsp:spPr>
        <a:xfrm>
          <a:off x="0" y="1312722"/>
          <a:ext cx="7484149" cy="11933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rPr>
            <a:t>Информационные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rPr>
            <a:t>источники</a:t>
          </a:r>
          <a:endParaRPr lang="ru-RU" sz="3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endParaRPr>
        </a:p>
      </dsp:txBody>
      <dsp:txXfrm>
        <a:off x="1616168" y="1312722"/>
        <a:ext cx="5867980" cy="1193383"/>
      </dsp:txXfrm>
    </dsp:sp>
    <dsp:sp modelId="{536A15CA-8215-44C9-A687-ACDB1F3D1248}">
      <dsp:nvSpPr>
        <dsp:cNvPr id="0" name=""/>
        <dsp:cNvSpPr/>
      </dsp:nvSpPr>
      <dsp:spPr>
        <a:xfrm>
          <a:off x="119338" y="1432060"/>
          <a:ext cx="1496829" cy="95470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7E6FA0-898C-4F7C-97C6-3413BF6C0291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09AC92-EFFB-48A2-A65E-E67E547E6D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68320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Переход к следующему слайду по щелчку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09AC92-EFFB-48A2-A65E-E67E547E6D8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Кнопка «Умножение» обеспечивает выход из презентации.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каждое изображение объекта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SmartArt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установлена гиперссылка для перехода в соответствующий блок.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09AC92-EFFB-48A2-A65E-E67E547E6D8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Триггеры: 1. «правила» для ознакомления с правилами разгадывания кроссворда», свиток для скрытия правил. 2. Изображение мальчика. 3. Цифры. </a:t>
            </a:r>
            <a:r>
              <a:rPr lang="ru-RU" smtClean="0"/>
              <a:t>4. </a:t>
            </a:r>
            <a:r>
              <a:rPr lang="ru-RU" dirty="0" smtClean="0"/>
              <a:t>Тексты.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09AC92-EFFB-48A2-A65E-E67E547E6D8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Триггер: изображение мальчика. Изображение мальчика сменится после анимации букв. Выноски появляются автоматически с задержками.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09AC92-EFFB-48A2-A65E-E67E547E6D8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Управляющая кнопка для перехода к слайду «Содержание».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09AC92-EFFB-48A2-A65E-E67E547E6D83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C93E-2E2F-43A1-8D93-0D5579AA68C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DDB772-8891-4C5D-BE60-95CE827386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C93E-2E2F-43A1-8D93-0D5579AA68C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DB772-8891-4C5D-BE60-95CE82738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C93E-2E2F-43A1-8D93-0D5579AA68C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DB772-8891-4C5D-BE60-95CE82738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461C93E-2E2F-43A1-8D93-0D5579AA68C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8DDB772-8891-4C5D-BE60-95CE827386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C93E-2E2F-43A1-8D93-0D5579AA68C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DB772-8891-4C5D-BE60-95CE827386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C93E-2E2F-43A1-8D93-0D5579AA68C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DB772-8891-4C5D-BE60-95CE827386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DB772-8891-4C5D-BE60-95CE827386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C93E-2E2F-43A1-8D93-0D5579AA68C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C93E-2E2F-43A1-8D93-0D5579AA68C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DB772-8891-4C5D-BE60-95CE827386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C93E-2E2F-43A1-8D93-0D5579AA68C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DB772-8891-4C5D-BE60-95CE82738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461C93E-2E2F-43A1-8D93-0D5579AA68C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8DDB772-8891-4C5D-BE60-95CE827386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C93E-2E2F-43A1-8D93-0D5579AA68C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DDB772-8891-4C5D-BE60-95CE827386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alphaModFix amt="97000"/>
            <a:lum/>
          </a:blip>
          <a:srcRect/>
          <a:stretch>
            <a:fillRect l="-2000" t="-4000" r="-2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461C93E-2E2F-43A1-8D93-0D5579AA68C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8DDB772-8891-4C5D-BE60-95CE827386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17986.globalmarket.com.ua/data/530378_3.jpg" TargetMode="External"/><Relationship Id="rId7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002.radikal.ru/1104/6e/b1c3ddddcf50.jpg" TargetMode="External"/><Relationship Id="rId5" Type="http://schemas.openxmlformats.org/officeDocument/2006/relationships/hyperlink" Target="http://clpdospb.narod.ru/69490753_05.png" TargetMode="External"/><Relationship Id="rId4" Type="http://schemas.openxmlformats.org/officeDocument/2006/relationships/hyperlink" Target="http://img1.liveinternet.ru/images/attach/c/2/69/490/69490747_04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14282" y="4771538"/>
            <a:ext cx="8715436" cy="785818"/>
          </a:xfrm>
        </p:spPr>
        <p:txBody>
          <a:bodyPr/>
          <a:lstStyle/>
          <a:p>
            <a:r>
              <a:rPr lang="ru-RU" sz="3200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Чернова Александра Викторовна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18363" y="1937982"/>
            <a:ext cx="8761863" cy="1410646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Tahoma" pitchFamily="34" charset="0"/>
              </a:rPr>
              <a:t>Кроссворд  к уроку</a:t>
            </a:r>
            <a:br>
              <a:rPr lang="ru-RU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Tahoma" pitchFamily="34" charset="0"/>
              </a:rPr>
            </a:br>
            <a:r>
              <a:rPr lang="ru-RU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Tahoma" pitchFamily="34" charset="0"/>
              </a:rPr>
              <a:t>по теме: «Наречие»</a:t>
            </a:r>
            <a:endParaRPr lang="ru-RU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Tahoma" pitchFamily="34" charset="0"/>
            </a:endParaRPr>
          </a:p>
        </p:txBody>
      </p:sp>
      <p:pic>
        <p:nvPicPr>
          <p:cNvPr id="12" name="Рисунок 11" descr="логот1.png">
            <a:hlinkHover r:id="" action="ppaction://macro?name=Об_авторе_ресурса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440832" y="271371"/>
            <a:ext cx="1260000" cy="106047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99090" y="0"/>
            <a:ext cx="360000" cy="1440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5785946"/>
            <a:ext cx="893904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МБОУ СОШ №7 им. О.Н. Мамченкова  г. Елизова Камчатского края,</a:t>
            </a:r>
          </a:p>
          <a:p>
            <a:pPr algn="ctr"/>
            <a:r>
              <a:rPr lang="ru-RU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учитель начальных классов</a:t>
            </a:r>
            <a:endParaRPr lang="ru-RU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773" y="152400"/>
            <a:ext cx="8802805" cy="74835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Содержание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9090" y="13648"/>
            <a:ext cx="360000" cy="1440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8496082" y="6483471"/>
            <a:ext cx="360000" cy="360000"/>
          </a:xfrm>
          <a:prstGeom prst="mathMultiply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xmlns="" val="3606025043"/>
              </p:ext>
            </p:extLst>
          </p:nvPr>
        </p:nvGraphicFramePr>
        <p:xfrm>
          <a:off x="840043" y="2207173"/>
          <a:ext cx="7484149" cy="2506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" name="Прямоугольник 19">
            <a:hlinkClick r:id="rId8" action="ppaction://hlinksldjump"/>
          </p:cNvPr>
          <p:cNvSpPr/>
          <p:nvPr/>
        </p:nvSpPr>
        <p:spPr>
          <a:xfrm>
            <a:off x="914272" y="3572863"/>
            <a:ext cx="7308000" cy="108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hlinkClick r:id="rId9" action="ppaction://hlinksldjump"/>
          </p:cNvPr>
          <p:cNvSpPr/>
          <p:nvPr/>
        </p:nvSpPr>
        <p:spPr>
          <a:xfrm>
            <a:off x="877400" y="2278660"/>
            <a:ext cx="7308000" cy="108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70"/>
          <p:cNvSpPr>
            <a:spLocks noGrp="1"/>
          </p:cNvSpPr>
          <p:nvPr>
            <p:ph type="title"/>
          </p:nvPr>
        </p:nvSpPr>
        <p:spPr>
          <a:xfrm>
            <a:off x="457200" y="73570"/>
            <a:ext cx="8229600" cy="856593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Словарные слова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37326" y="3209407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 anchorCtr="0"/>
          <a:lstStyle/>
          <a:p>
            <a:pPr algn="ctr"/>
            <a:r>
              <a:rPr lang="ru-RU" sz="2600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ш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07653" y="5081861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б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87837" y="3581458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т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84774" y="2474941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а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50232" y="2119738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н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02950" y="2117753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л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8881" y="2122852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а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37762" y="2117504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к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83887" y="2118146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р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92826" y="2120384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а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63961" y="2123307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ь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638684" y="2121584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д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76934" y="2120581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е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63073" y="1369793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к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16" name="1"/>
          <p:cNvSpPr txBox="1"/>
          <p:nvPr/>
        </p:nvSpPr>
        <p:spPr>
          <a:xfrm>
            <a:off x="3222684" y="861439"/>
            <a:ext cx="396262" cy="555331"/>
          </a:xfrm>
          <a:prstGeom prst="rect">
            <a:avLst/>
          </a:prstGeom>
          <a:noFill/>
          <a:effectLst/>
        </p:spPr>
        <p:txBody>
          <a:bodyPr wrap="none" bIns="108000" rtlCol="0" anchor="ctr">
            <a:spAutoFit/>
          </a:bodyPr>
          <a:lstStyle/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1</a:t>
            </a:r>
            <a:endParaRPr lang="ru-RU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63789" y="1748308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а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51187" y="3589223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л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51743" y="3948205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ы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51260" y="3213087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у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57111" y="2846549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к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256550" y="2480718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и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382744" y="5467909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е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385360" y="4694237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н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385330" y="4318181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я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384770" y="3960758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о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384189" y="3217717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с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378719" y="2851649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с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144558" y="5079422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 anchorCtr="0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е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517552" y="5078463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 anchorCtr="0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т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773803" y="5079448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 anchorCtr="1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л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385574" y="5079804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и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124550" y="3979130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и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130706" y="3594077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т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133728" y="3221755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е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124550" y="2847755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п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133076" y="4346622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 anchorCtr="1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т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130723" y="2481897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п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79115" y="3208711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108000" rtlCol="0" anchor="ctr" anchorCtr="0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у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13309" y="3207915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 anchorCtr="0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л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41" name="5"/>
          <p:cNvSpPr txBox="1"/>
          <p:nvPr/>
        </p:nvSpPr>
        <p:spPr>
          <a:xfrm>
            <a:off x="142129" y="3128665"/>
            <a:ext cx="396262" cy="555331"/>
          </a:xfrm>
          <a:prstGeom prst="rect">
            <a:avLst/>
          </a:prstGeom>
          <a:noFill/>
          <a:effectLst/>
        </p:spPr>
        <p:txBody>
          <a:bodyPr wrap="none" bIns="108000" rtlCol="0" anchor="ctr">
            <a:spAutoFit/>
          </a:bodyPr>
          <a:lstStyle/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5</a:t>
            </a:r>
            <a:endParaRPr lang="ru-RU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42" name="4"/>
          <p:cNvSpPr txBox="1"/>
          <p:nvPr/>
        </p:nvSpPr>
        <p:spPr>
          <a:xfrm>
            <a:off x="4353280" y="1592113"/>
            <a:ext cx="360000" cy="555331"/>
          </a:xfrm>
          <a:prstGeom prst="rect">
            <a:avLst/>
          </a:prstGeom>
          <a:noFill/>
          <a:effectLst/>
        </p:spPr>
        <p:txBody>
          <a:bodyPr wrap="square" bIns="108000" rtlCol="0" anchor="ctr">
            <a:spAutoFit/>
          </a:bodyPr>
          <a:lstStyle/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4</a:t>
            </a:r>
            <a:endParaRPr lang="ru-RU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353219" y="3207341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 anchorCtr="0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ч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44" name="6"/>
          <p:cNvSpPr txBox="1"/>
          <p:nvPr/>
        </p:nvSpPr>
        <p:spPr>
          <a:xfrm>
            <a:off x="1323431" y="2672693"/>
            <a:ext cx="396262" cy="555331"/>
          </a:xfrm>
          <a:prstGeom prst="rect">
            <a:avLst/>
          </a:prstGeom>
          <a:noFill/>
          <a:effectLst/>
        </p:spPr>
        <p:txBody>
          <a:bodyPr wrap="none" bIns="108000" rtlCol="0" anchor="ctr">
            <a:spAutoFit/>
          </a:bodyPr>
          <a:lstStyle/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6</a:t>
            </a:r>
            <a:endParaRPr lang="ru-RU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733718" y="5108187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spcCol="108000" rtlCol="0" anchor="ctr" anchorCtr="1"/>
          <a:lstStyle/>
          <a:p>
            <a:pPr algn="ctr"/>
            <a:r>
              <a:rPr lang="ru-RU" sz="2600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щ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350978" y="3592434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е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357788" y="5111893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 anchorCtr="1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е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351991" y="5489516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к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357868" y="4719346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в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357318" y="4347582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о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358130" y="3970411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л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126537" y="5108249"/>
            <a:ext cx="324000" cy="324000"/>
          </a:xfrm>
          <a:prstGeom prst="rect">
            <a:avLst/>
          </a:prstGeom>
          <a:solidFill>
            <a:srgbClr val="F5F9EB"/>
          </a:solidFill>
          <a:ln>
            <a:solidFill>
              <a:srgbClr val="A39D9B"/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ё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53" name="7"/>
          <p:cNvSpPr txBox="1"/>
          <p:nvPr/>
        </p:nvSpPr>
        <p:spPr>
          <a:xfrm>
            <a:off x="884724" y="5036984"/>
            <a:ext cx="396000" cy="540000"/>
          </a:xfrm>
          <a:prstGeom prst="rect">
            <a:avLst/>
          </a:prstGeom>
          <a:noFill/>
          <a:effectLst/>
        </p:spPr>
        <p:txBody>
          <a:bodyPr wrap="none" bIns="108000" rtlCol="0" anchor="ctr">
            <a:spAutoFit/>
          </a:bodyPr>
          <a:lstStyle/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7</a:t>
            </a:r>
            <a:endParaRPr lang="ru-RU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54" name="3"/>
          <p:cNvSpPr txBox="1"/>
          <p:nvPr/>
        </p:nvSpPr>
        <p:spPr>
          <a:xfrm>
            <a:off x="2120711" y="1598538"/>
            <a:ext cx="360000" cy="555331"/>
          </a:xfrm>
          <a:prstGeom prst="rect">
            <a:avLst/>
          </a:prstGeom>
          <a:noFill/>
          <a:effectLst/>
        </p:spPr>
        <p:txBody>
          <a:bodyPr wrap="square" bIns="108000" rtlCol="0" anchor="ctr">
            <a:spAutoFit/>
          </a:bodyPr>
          <a:lstStyle/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3</a:t>
            </a:r>
            <a:endParaRPr lang="ru-RU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55" name="прав"/>
          <p:cNvSpPr/>
          <p:nvPr/>
        </p:nvSpPr>
        <p:spPr>
          <a:xfrm>
            <a:off x="283881" y="5945130"/>
            <a:ext cx="1620000" cy="510362"/>
          </a:xfrm>
          <a:prstGeom prst="rect">
            <a:avLst/>
          </a:prstGeom>
          <a:solidFill>
            <a:schemeClr val="accent4">
              <a:lumMod val="5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правила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56" name="расс"/>
          <p:cNvSpPr txBox="1"/>
          <p:nvPr/>
        </p:nvSpPr>
        <p:spPr>
          <a:xfrm>
            <a:off x="5070277" y="2474557"/>
            <a:ext cx="3852000" cy="169277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600" dirty="0" smtClean="0">
                <a:latin typeface="Verdana" pitchFamily="34" charset="0"/>
              </a:rPr>
              <a:t>Его мы можем узнать, если скорость умножим на время</a:t>
            </a:r>
            <a:endParaRPr lang="ru-RU" sz="2600" dirty="0">
              <a:latin typeface="Verdana" pitchFamily="34" charset="0"/>
            </a:endParaRPr>
          </a:p>
        </p:txBody>
      </p:sp>
      <p:sp>
        <p:nvSpPr>
          <p:cNvPr id="57" name="апп"/>
          <p:cNvSpPr txBox="1"/>
          <p:nvPr/>
        </p:nvSpPr>
        <p:spPr>
          <a:xfrm>
            <a:off x="5067009" y="2478620"/>
            <a:ext cx="3852000" cy="169277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600" dirty="0" smtClean="0">
                <a:latin typeface="Verdana" pitchFamily="34" charset="0"/>
              </a:rPr>
              <a:t>В пословице говорится, что он приходит во время еды</a:t>
            </a:r>
            <a:endParaRPr lang="ru-RU" sz="2600" dirty="0">
              <a:latin typeface="Verdana" pitchFamily="34" charset="0"/>
            </a:endParaRPr>
          </a:p>
        </p:txBody>
      </p:sp>
      <p:sp>
        <p:nvSpPr>
          <p:cNvPr id="58" name="8"/>
          <p:cNvSpPr txBox="1"/>
          <p:nvPr/>
        </p:nvSpPr>
        <p:spPr>
          <a:xfrm>
            <a:off x="3496620" y="5031724"/>
            <a:ext cx="396262" cy="555331"/>
          </a:xfrm>
          <a:prstGeom prst="rect">
            <a:avLst/>
          </a:prstGeom>
          <a:noFill/>
          <a:effectLst/>
        </p:spPr>
        <p:txBody>
          <a:bodyPr wrap="none" bIns="108000" rtlCol="0" anchor="ctr">
            <a:spAutoFit/>
          </a:bodyPr>
          <a:lstStyle/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8</a:t>
            </a:r>
            <a:endParaRPr lang="ru-RU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59" name="бил"/>
          <p:cNvSpPr txBox="1"/>
          <p:nvPr/>
        </p:nvSpPr>
        <p:spPr>
          <a:xfrm>
            <a:off x="5075508" y="2477764"/>
            <a:ext cx="3816000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600" dirty="0" smtClean="0">
                <a:latin typeface="Verdana" pitchFamily="34" charset="0"/>
              </a:rPr>
              <a:t>Нужен для проезда в транспорте, посещения музея</a:t>
            </a:r>
            <a:endParaRPr lang="ru-RU" sz="2600" dirty="0">
              <a:latin typeface="Verdana" pitchFamily="34" charset="0"/>
            </a:endParaRPr>
          </a:p>
        </p:txBody>
      </p:sp>
      <p:pic>
        <p:nvPicPr>
          <p:cNvPr id="60" name="кален" descr="календа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984020" y="2390838"/>
            <a:ext cx="1800000" cy="1533325"/>
          </a:xfrm>
          <a:prstGeom prst="rect">
            <a:avLst/>
          </a:prstGeom>
        </p:spPr>
      </p:pic>
      <p:pic>
        <p:nvPicPr>
          <p:cNvPr id="61" name="мальчик" descr="school21096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335496" y="4081337"/>
            <a:ext cx="1620000" cy="2359125"/>
          </a:xfrm>
          <a:prstGeom prst="rect">
            <a:avLst/>
          </a:prstGeom>
        </p:spPr>
      </p:pic>
      <p:sp>
        <p:nvSpPr>
          <p:cNvPr id="62" name="чел"/>
          <p:cNvSpPr txBox="1"/>
          <p:nvPr/>
        </p:nvSpPr>
        <p:spPr>
          <a:xfrm>
            <a:off x="5063721" y="2472773"/>
            <a:ext cx="3852000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600" dirty="0" smtClean="0">
                <a:latin typeface="Verdana" pitchFamily="34" charset="0"/>
              </a:rPr>
              <a:t>Единственное число к слову «люди»</a:t>
            </a:r>
            <a:endParaRPr lang="ru-RU" sz="2600" dirty="0">
              <a:latin typeface="Verdana" pitchFamily="34" charset="0"/>
            </a:endParaRPr>
          </a:p>
        </p:txBody>
      </p:sp>
      <p:sp>
        <p:nvSpPr>
          <p:cNvPr id="63" name="ещё"/>
          <p:cNvSpPr txBox="1"/>
          <p:nvPr/>
        </p:nvSpPr>
        <p:spPr>
          <a:xfrm>
            <a:off x="5045004" y="2477743"/>
            <a:ext cx="3960000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600" dirty="0" smtClean="0">
                <a:latin typeface="Verdana" pitchFamily="34" charset="0"/>
              </a:rPr>
              <a:t>... ты дремлешь, друг прелестный </a:t>
            </a:r>
            <a:endParaRPr lang="ru-RU" sz="2600" dirty="0">
              <a:latin typeface="Verdana" pitchFamily="34" charset="0"/>
            </a:endParaRPr>
          </a:p>
        </p:txBody>
      </p:sp>
      <p:sp>
        <p:nvSpPr>
          <p:cNvPr id="64" name="лучше"/>
          <p:cNvSpPr txBox="1"/>
          <p:nvPr/>
        </p:nvSpPr>
        <p:spPr>
          <a:xfrm>
            <a:off x="5071276" y="2472483"/>
            <a:ext cx="3960000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600" dirty="0" smtClean="0">
                <a:latin typeface="Verdana" pitchFamily="34" charset="0"/>
              </a:rPr>
              <a:t>Вчера Илья работал хорошо, а сегодня  -…</a:t>
            </a:r>
            <a:endParaRPr lang="ru-RU" sz="2600" dirty="0">
              <a:latin typeface="Verdana" pitchFamily="34" charset="0"/>
            </a:endParaRPr>
          </a:p>
        </p:txBody>
      </p:sp>
      <p:sp>
        <p:nvSpPr>
          <p:cNvPr id="65" name="кани"/>
          <p:cNvSpPr txBox="1"/>
          <p:nvPr/>
        </p:nvSpPr>
        <p:spPr>
          <a:xfrm>
            <a:off x="5074227" y="2483279"/>
            <a:ext cx="3852000" cy="169277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600" dirty="0" smtClean="0">
                <a:latin typeface="Verdana" pitchFamily="34" charset="0"/>
              </a:rPr>
              <a:t>Период вас назвать прошу, </a:t>
            </a:r>
          </a:p>
          <a:p>
            <a:r>
              <a:rPr lang="ru-RU" sz="2600" dirty="0" smtClean="0">
                <a:latin typeface="Verdana" pitchFamily="34" charset="0"/>
              </a:rPr>
              <a:t>Когда я в школу не хожу</a:t>
            </a:r>
            <a:endParaRPr lang="ru-RU" sz="2600" dirty="0">
              <a:latin typeface="Verdana" pitchFamily="34" charset="0"/>
            </a:endParaRPr>
          </a:p>
        </p:txBody>
      </p:sp>
      <p:sp>
        <p:nvSpPr>
          <p:cNvPr id="66" name="2"/>
          <p:cNvSpPr txBox="1"/>
          <p:nvPr/>
        </p:nvSpPr>
        <p:spPr>
          <a:xfrm>
            <a:off x="1230987" y="2054373"/>
            <a:ext cx="396262" cy="555331"/>
          </a:xfrm>
          <a:prstGeom prst="rect">
            <a:avLst/>
          </a:prstGeom>
          <a:noFill/>
          <a:effectLst/>
        </p:spPr>
        <p:txBody>
          <a:bodyPr wrap="none" bIns="108000" rtlCol="0" anchor="ctr">
            <a:spAutoFit/>
          </a:bodyPr>
          <a:lstStyle/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>2</a:t>
            </a:r>
            <a:endParaRPr lang="ru-RU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67" name="Управляющая кнопка: далее 66">
            <a:hlinkClick r:id="" action="ppaction://hlinkshowjump?jump=nextslide" highlightClick="1"/>
          </p:cNvPr>
          <p:cNvSpPr/>
          <p:nvPr/>
        </p:nvSpPr>
        <p:spPr>
          <a:xfrm>
            <a:off x="8417490" y="6526060"/>
            <a:ext cx="360000" cy="288000"/>
          </a:xfrm>
          <a:prstGeom prst="actionButtonForwardNext">
            <a:avLst/>
          </a:prstGeom>
          <a:solidFill>
            <a:schemeClr val="accent4">
              <a:lumMod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latin typeface="Verdana" pitchFamily="34" charset="0"/>
            </a:endParaRPr>
          </a:p>
        </p:txBody>
      </p:sp>
      <p:sp>
        <p:nvSpPr>
          <p:cNvPr id="69" name="Скругленная прямоугольная выноска 68"/>
          <p:cNvSpPr/>
          <p:nvPr/>
        </p:nvSpPr>
        <p:spPr>
          <a:xfrm>
            <a:off x="5675608" y="1923397"/>
            <a:ext cx="2664000" cy="1620000"/>
          </a:xfrm>
          <a:prstGeom prst="wedgeRoundRectCallout">
            <a:avLst>
              <a:gd name="adj1" fmla="val 30603"/>
              <a:gd name="adj2" fmla="val 91849"/>
              <a:gd name="adj3" fmla="val 16667"/>
            </a:avLst>
          </a:prstGeom>
          <a:solidFill>
            <a:schemeClr val="accent1">
              <a:alpha val="10000"/>
            </a:schemeClr>
          </a:solidFill>
          <a:ln w="31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Я не могу разгадать кроссворд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70" name="Умножение 69">
            <a:hlinkClick r:id="" action="ppaction://hlinkshowjump?jump=endshow"/>
          </p:cNvPr>
          <p:cNvSpPr/>
          <p:nvPr/>
        </p:nvSpPr>
        <p:spPr>
          <a:xfrm>
            <a:off x="8070400" y="571221"/>
            <a:ext cx="360000" cy="360000"/>
          </a:xfrm>
          <a:prstGeom prst="mathMultiply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72" name="задан"/>
          <p:cNvSpPr txBox="1"/>
          <p:nvPr/>
        </p:nvSpPr>
        <p:spPr>
          <a:xfrm>
            <a:off x="5222677" y="2626957"/>
            <a:ext cx="3780000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600" dirty="0" smtClean="0">
                <a:latin typeface="Verdana" pitchFamily="34" charset="0"/>
              </a:rPr>
              <a:t>Назовите буквы в местах пересечения слов</a:t>
            </a:r>
            <a:endParaRPr lang="ru-RU" sz="2600" dirty="0">
              <a:latin typeface="Verdana" pitchFamily="34" charset="0"/>
            </a:endParaRPr>
          </a:p>
        </p:txBody>
      </p:sp>
      <p:sp>
        <p:nvSpPr>
          <p:cNvPr id="68" name="Вертикальный свиток 67"/>
          <p:cNvSpPr/>
          <p:nvPr/>
        </p:nvSpPr>
        <p:spPr>
          <a:xfrm>
            <a:off x="151641" y="177421"/>
            <a:ext cx="7200000" cy="6284013"/>
          </a:xfrm>
          <a:prstGeom prst="verticalScroll">
            <a:avLst/>
          </a:prstGeom>
          <a:solidFill>
            <a:srgbClr val="A39D9B"/>
          </a:solidFill>
          <a:ln>
            <a:solidFill>
              <a:srgbClr val="6B6B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Правила разгадывания кроссворда</a:t>
            </a:r>
          </a:p>
          <a:p>
            <a:pPr marL="342900" indent="-342900">
              <a:buFont typeface="+mj-lt"/>
              <a:buAutoNum type="arabicPeriod"/>
            </a:pPr>
            <a:endParaRPr lang="ru-RU" sz="2400" dirty="0" smtClean="0">
              <a:latin typeface="Verdana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Нажимайте на цифру,  которая обозначает номер вопроса.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После появления текста вопроса подумайте, ответьте, проверьте  нажатием на текст.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Приступите к выполнению остальных заданий (алгоритм тот же). </a:t>
            </a:r>
          </a:p>
          <a:p>
            <a:pPr marL="342900" indent="-342900">
              <a:buFont typeface="+mj-lt"/>
              <a:buAutoNum type="arabicPeriod"/>
            </a:pPr>
            <a:endParaRPr lang="ru-RU" sz="2400" dirty="0" smtClean="0">
              <a:latin typeface="Verdana" pitchFamily="34" charset="0"/>
            </a:endParaRPr>
          </a:p>
          <a:p>
            <a:pPr marL="342900" indent="-342900"/>
            <a:endParaRPr lang="ru-RU" sz="2400" dirty="0" smtClean="0">
              <a:latin typeface="Verdana" pitchFamily="34" charset="0"/>
            </a:endParaRPr>
          </a:p>
          <a:p>
            <a:pPr marL="342900" indent="-342900" algn="ctr"/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свернуть</a:t>
            </a:r>
            <a:endParaRPr lang="ru-RU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500"/>
                            </p:stCondLst>
                            <p:childTnLst>
                              <p:par>
                                <p:cTn id="12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5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0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5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00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500"/>
                            </p:stCondLst>
                            <p:childTnLst>
                              <p:par>
                                <p:cTn id="1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000"/>
                            </p:stCondLst>
                            <p:childTnLst>
                              <p:par>
                                <p:cTn id="1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500"/>
                            </p:stCondLst>
                            <p:childTnLst>
                              <p:par>
                                <p:cTn id="1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000"/>
                            </p:stCondLst>
                            <p:childTnLst>
                              <p:par>
                                <p:cTn id="1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500"/>
                            </p:stCondLst>
                            <p:childTnLst>
                              <p:par>
                                <p:cTn id="1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000"/>
                            </p:stCondLst>
                            <p:childTnLst>
                              <p:par>
                                <p:cTn id="1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4000"/>
                            </p:stCondLst>
                            <p:childTnLst>
                              <p:par>
                                <p:cTn id="2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4500"/>
                            </p:stCondLst>
                            <p:childTnLst>
                              <p:par>
                                <p:cTn id="2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500"/>
                            </p:stCondLst>
                            <p:childTnLst>
                              <p:par>
                                <p:cTn id="2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23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6" fill="hold">
                      <p:stCondLst>
                        <p:cond delay="0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500"/>
                            </p:stCondLst>
                            <p:childTnLst>
                              <p:par>
                                <p:cTn id="2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000"/>
                            </p:stCondLst>
                            <p:childTnLst>
                              <p:par>
                                <p:cTn id="2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1500"/>
                            </p:stCondLst>
                            <p:childTnLst>
                              <p:par>
                                <p:cTn id="2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2000"/>
                            </p:stCondLst>
                            <p:childTnLst>
                              <p:par>
                                <p:cTn id="2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500"/>
                            </p:stCondLst>
                            <p:childTnLst>
                              <p:par>
                                <p:cTn id="2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3000"/>
                            </p:stCondLst>
                            <p:childTnLst>
                              <p:par>
                                <p:cTn id="2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00"/>
                            </p:stCondLst>
                            <p:childTnLst>
                              <p:par>
                                <p:cTn id="2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1000"/>
                            </p:stCondLst>
                            <p:childTnLst>
                              <p:par>
                                <p:cTn id="2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86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7" fill="hold">
                      <p:stCondLst>
                        <p:cond delay="0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00"/>
                            </p:stCondLst>
                            <p:childTnLst>
                              <p:par>
                                <p:cTn id="2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1000"/>
                            </p:stCondLst>
                            <p:childTnLst>
                              <p:par>
                                <p:cTn id="2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1500"/>
                            </p:stCondLst>
                            <p:childTnLst>
                              <p:par>
                                <p:cTn id="3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2000"/>
                            </p:stCondLst>
                            <p:childTnLst>
                              <p:par>
                                <p:cTn id="3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2500"/>
                            </p:stCondLst>
                            <p:childTnLst>
                              <p:par>
                                <p:cTn id="30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3" fill="hold">
                      <p:stCondLst>
                        <p:cond delay="0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8" fill="hold">
                      <p:stCondLst>
                        <p:cond delay="0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6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3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8" fill="hold">
                      <p:stCondLst>
                        <p:cond delay="0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>
                      <p:stCondLst>
                        <p:cond delay="0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35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7" fill="hold">
                      <p:stCondLst>
                        <p:cond delay="0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17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65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6" fill="hold">
                      <p:stCondLst>
                        <p:cond delay="0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500"/>
                            </p:stCondLst>
                            <p:childTnLst>
                              <p:par>
                                <p:cTn id="372" presetID="10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38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1" fill="hold">
                      <p:stCondLst>
                        <p:cond delay="0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  <p:bldLst>
      <p:bldP spid="8" grpId="0" build="allAtOnce"/>
      <p:bldP spid="10" grpId="0" build="allAtOnce"/>
      <p:bldP spid="32" grpId="0" build="allAtOnce"/>
      <p:bldP spid="35" grpId="0" build="allAtOnce"/>
      <p:bldP spid="41" grpId="0"/>
      <p:bldP spid="42" grpId="0"/>
      <p:bldP spid="43" grpId="0" build="allAtOnce"/>
      <p:bldP spid="44" grpId="0"/>
      <p:bldP spid="47" grpId="0" build="allAtOnce"/>
      <p:bldP spid="53" grpId="0"/>
      <p:bldP spid="56" grpId="0"/>
      <p:bldP spid="56" grpId="1"/>
      <p:bldP spid="57" grpId="0"/>
      <p:bldP spid="57" grpId="1"/>
      <p:bldP spid="58" grpId="0"/>
      <p:bldP spid="59" grpId="0"/>
      <p:bldP spid="62" grpId="0"/>
      <p:bldP spid="62" grpId="1"/>
      <p:bldP spid="63" grpId="0"/>
      <p:bldP spid="63" grpId="1"/>
      <p:bldP spid="64" grpId="0"/>
      <p:bldP spid="65" grpId="0"/>
      <p:bldP spid="65" grpId="1"/>
      <p:bldP spid="66" grpId="0"/>
      <p:bldP spid="69" grpId="0" animBg="1"/>
      <p:bldP spid="69" grpId="1" animBg="1"/>
      <p:bldP spid="72" grpId="0"/>
      <p:bldP spid="72" grpId="1"/>
      <p:bldP spid="68" grpId="0" animBg="1"/>
      <p:bldP spid="6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88137" y="3256192"/>
            <a:ext cx="540000" cy="54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н</a:t>
            </a:r>
            <a:endParaRPr lang="ru-RU" sz="5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00589" y="3266870"/>
            <a:ext cx="540000" cy="54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а</a:t>
            </a:r>
            <a:endParaRPr lang="ru-RU" sz="5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88202" y="3270916"/>
            <a:ext cx="540000" cy="54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р</a:t>
            </a:r>
            <a:endParaRPr lang="ru-RU" sz="5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08293" y="3273191"/>
            <a:ext cx="540000" cy="54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е</a:t>
            </a:r>
            <a:endParaRPr lang="ru-RU" sz="5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80770" y="3260429"/>
            <a:ext cx="540000" cy="54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и</a:t>
            </a:r>
            <a:endParaRPr lang="ru-RU" sz="5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29106" y="3268294"/>
            <a:ext cx="540000" cy="54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е</a:t>
            </a:r>
            <a:endParaRPr lang="ru-RU" sz="5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76726" y="3262432"/>
            <a:ext cx="540000" cy="54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ч</a:t>
            </a:r>
            <a:endParaRPr lang="ru-RU" sz="5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1" name="Управляющая кнопка: возврат 20">
            <a:hlinkClick r:id="rId3" action="ppaction://hlinksldjump" highlightClick="1"/>
          </p:cNvPr>
          <p:cNvSpPr/>
          <p:nvPr/>
        </p:nvSpPr>
        <p:spPr>
          <a:xfrm>
            <a:off x="8453667" y="6541769"/>
            <a:ext cx="360000" cy="288000"/>
          </a:xfrm>
          <a:prstGeom prst="actionButtonReturn">
            <a:avLst/>
          </a:prstGeom>
          <a:solidFill>
            <a:schemeClr val="accent4">
              <a:lumMod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далее 21">
            <a:hlinkClick r:id="" action="ppaction://hlinkshowjump?jump=previousslide" highlightClick="1"/>
          </p:cNvPr>
          <p:cNvSpPr/>
          <p:nvPr/>
        </p:nvSpPr>
        <p:spPr>
          <a:xfrm flipH="1">
            <a:off x="1421074" y="6542704"/>
            <a:ext cx="360000" cy="288000"/>
          </a:xfrm>
          <a:prstGeom prst="actionButtonForwardNext">
            <a:avLst/>
          </a:prstGeom>
          <a:solidFill>
            <a:schemeClr val="accent4">
              <a:lumMod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мальчик" descr="school21096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335496" y="4081337"/>
            <a:ext cx="1620000" cy="2359125"/>
          </a:xfrm>
          <a:prstGeom prst="rect">
            <a:avLst/>
          </a:prstGeom>
        </p:spPr>
      </p:pic>
      <p:pic>
        <p:nvPicPr>
          <p:cNvPr id="15" name="Рисунок 14"/>
          <p:cNvPicPr preferRelativeResize="0"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1549" y="4148429"/>
            <a:ext cx="1443504" cy="2340000"/>
          </a:xfrm>
          <a:prstGeom prst="rect">
            <a:avLst/>
          </a:prstGeom>
        </p:spPr>
      </p:pic>
      <p:sp>
        <p:nvSpPr>
          <p:cNvPr id="23" name="Скругленная прямоугольная выноска 22"/>
          <p:cNvSpPr/>
          <p:nvPr/>
        </p:nvSpPr>
        <p:spPr>
          <a:xfrm>
            <a:off x="2112578" y="3153104"/>
            <a:ext cx="5123793" cy="993227"/>
          </a:xfrm>
          <a:prstGeom prst="wedgeRoundRectCallout">
            <a:avLst>
              <a:gd name="adj1" fmla="val -58716"/>
              <a:gd name="adj2" fmla="val 94246"/>
              <a:gd name="adj3" fmla="val 16667"/>
            </a:avLst>
          </a:prstGeom>
          <a:solidFill>
            <a:schemeClr val="accent1">
              <a:alpha val="10000"/>
            </a:schemeClr>
          </a:solidFill>
          <a:ln w="31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Спасибо за помощь! </a:t>
            </a:r>
          </a:p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Вы отлично потрудились!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4" name="Скругленная прямоугольная выноска 23"/>
          <p:cNvSpPr/>
          <p:nvPr/>
        </p:nvSpPr>
        <p:spPr>
          <a:xfrm>
            <a:off x="2123084" y="3132078"/>
            <a:ext cx="5123793" cy="993227"/>
          </a:xfrm>
          <a:prstGeom prst="wedgeRoundRectCallout">
            <a:avLst>
              <a:gd name="adj1" fmla="val -58716"/>
              <a:gd name="adj2" fmla="val 94246"/>
              <a:gd name="adj3" fmla="val 16667"/>
            </a:avLst>
          </a:prstGeom>
          <a:solidFill>
            <a:schemeClr val="accent1">
              <a:alpha val="10000"/>
            </a:schemeClr>
          </a:solidFill>
          <a:ln w="31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А среди слов кроссворда есть наречия?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.02107 L -0.16563 -0.1196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-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.01574 L -0.16267 -0.120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-6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.00649 L -0.43871 -0.1224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" y="-6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1 0.01805 L -0.14357 -0.1222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-7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5 0.0199 L 0.38628 -0.1224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" y="-7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4 0.02269 L -0.02604 -0.1219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-7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2 -0.00231 L 0.2809 -0.1215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-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9" grpId="0"/>
      <p:bldP spid="16" grpId="0"/>
      <p:bldP spid="17" grpId="0"/>
      <p:bldP spid="21" grpId="0" animBg="1"/>
      <p:bldP spid="22" grpId="0" animBg="1"/>
      <p:bldP spid="23" grpId="0" animBg="1"/>
      <p:bldP spid="23" grpId="1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188" y="433916"/>
            <a:ext cx="8229600" cy="682388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Информационные источники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3772" y="1485275"/>
            <a:ext cx="8712000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 smtClean="0">
                <a:latin typeface="Verdana" pitchFamily="34" charset="0"/>
                <a:cs typeface="Arial" pitchFamily="34" charset="0"/>
              </a:rPr>
              <a:t>Слайд 1 </a:t>
            </a:r>
          </a:p>
          <a:p>
            <a:pPr>
              <a:buNone/>
            </a:pPr>
            <a:r>
              <a:rPr lang="ru-RU" dirty="0" smtClean="0">
                <a:latin typeface="Verdana" pitchFamily="34" charset="0"/>
                <a:cs typeface="Arial" pitchFamily="34" charset="0"/>
                <a:hlinkClick r:id="rId3"/>
              </a:rPr>
              <a:t>школьная доска</a:t>
            </a:r>
            <a:endParaRPr lang="ru-RU" dirty="0" smtClean="0">
              <a:latin typeface="Verdana" pitchFamily="34" charset="0"/>
              <a:cs typeface="Arial" pitchFamily="34" charset="0"/>
            </a:endParaRPr>
          </a:p>
          <a:p>
            <a:endParaRPr lang="ru-RU" dirty="0" smtClean="0">
              <a:latin typeface="Verdana" pitchFamily="34" charset="0"/>
              <a:cs typeface="Arial" pitchFamily="34" charset="0"/>
            </a:endParaRPr>
          </a:p>
          <a:p>
            <a:r>
              <a:rPr lang="ru-RU" dirty="0" smtClean="0">
                <a:latin typeface="Verdana" pitchFamily="34" charset="0"/>
                <a:cs typeface="Arial" pitchFamily="34" charset="0"/>
              </a:rPr>
              <a:t>Слайд  3 </a:t>
            </a:r>
          </a:p>
          <a:p>
            <a:r>
              <a:rPr lang="ru-RU" dirty="0" smtClean="0">
                <a:latin typeface="Verdana" pitchFamily="34" charset="0"/>
                <a:cs typeface="Arial" pitchFamily="34" charset="0"/>
                <a:hlinkClick r:id="rId4"/>
              </a:rPr>
              <a:t>мальчик</a:t>
            </a:r>
            <a:endParaRPr lang="ru-RU" dirty="0" smtClean="0">
              <a:latin typeface="Verdana" pitchFamily="34" charset="0"/>
              <a:cs typeface="Arial" pitchFamily="34" charset="0"/>
            </a:endParaRPr>
          </a:p>
          <a:p>
            <a:endParaRPr lang="ru-RU" dirty="0" smtClean="0">
              <a:latin typeface="Verdana" pitchFamily="34" charset="0"/>
              <a:cs typeface="Arial" pitchFamily="34" charset="0"/>
            </a:endParaRPr>
          </a:p>
          <a:p>
            <a:r>
              <a:rPr lang="ru-RU" dirty="0" smtClean="0">
                <a:latin typeface="Verdana" pitchFamily="34" charset="0"/>
                <a:cs typeface="Arial" pitchFamily="34" charset="0"/>
              </a:rPr>
              <a:t>Слайд  4</a:t>
            </a:r>
          </a:p>
          <a:p>
            <a:r>
              <a:rPr lang="ru-RU" dirty="0" smtClean="0">
                <a:latin typeface="Verdana" pitchFamily="34" charset="0"/>
                <a:cs typeface="Arial" pitchFamily="34" charset="0"/>
                <a:hlinkClick r:id="rId5"/>
              </a:rPr>
              <a:t>мальчик  2</a:t>
            </a:r>
            <a:endParaRPr lang="ru-RU" dirty="0" smtClean="0">
              <a:latin typeface="Verdana" pitchFamily="34" charset="0"/>
              <a:cs typeface="Arial" pitchFamily="34" charset="0"/>
            </a:endParaRPr>
          </a:p>
          <a:p>
            <a:endParaRPr lang="ru-RU" dirty="0" smtClean="0">
              <a:latin typeface="Verdana" pitchFamily="34" charset="0"/>
              <a:cs typeface="Arial" pitchFamily="34" charset="0"/>
            </a:endParaRPr>
          </a:p>
          <a:p>
            <a:endParaRPr lang="ru-RU" sz="1400" dirty="0" smtClean="0">
              <a:latin typeface="Verdana" pitchFamily="34" charset="0"/>
              <a:cs typeface="Arial" pitchFamily="34" charset="0"/>
            </a:endParaRPr>
          </a:p>
          <a:p>
            <a:pPr>
              <a:buNone/>
            </a:pPr>
            <a:endParaRPr lang="ru-RU" sz="1400" dirty="0" smtClean="0">
              <a:latin typeface="Verdana" pitchFamily="34" charset="0"/>
              <a:cs typeface="Arial" pitchFamily="34" charset="0"/>
              <a:hlinkClick r:id="rId3"/>
            </a:endParaRPr>
          </a:p>
          <a:p>
            <a:pPr>
              <a:buNone/>
            </a:pPr>
            <a:endParaRPr lang="ru-RU" dirty="0" smtClean="0">
              <a:latin typeface="Verdana" pitchFamily="34" charset="0"/>
              <a:cs typeface="Arial" pitchFamily="34" charset="0"/>
              <a:hlinkClick r:id="rId6"/>
            </a:endParaRPr>
          </a:p>
          <a:p>
            <a:pPr>
              <a:buNone/>
            </a:pPr>
            <a:r>
              <a:rPr lang="ru-RU" dirty="0" smtClean="0">
                <a:latin typeface="Verdana" pitchFamily="34" charset="0"/>
                <a:cs typeface="Arial" pitchFamily="34" charset="0"/>
                <a:hlinkClick r:id="rId6"/>
              </a:rPr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99090" y="13648"/>
            <a:ext cx="360000" cy="1440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возврат 5">
            <a:hlinkClick r:id="rId7" action="ppaction://hlinksldjump" highlightClick="1"/>
          </p:cNvPr>
          <p:cNvSpPr/>
          <p:nvPr/>
        </p:nvSpPr>
        <p:spPr>
          <a:xfrm>
            <a:off x="8453667" y="6541769"/>
            <a:ext cx="360000" cy="288000"/>
          </a:xfrm>
          <a:prstGeom prst="actionButtonReturn">
            <a:avLst/>
          </a:prstGeom>
          <a:solidFill>
            <a:schemeClr val="accent4">
              <a:lumMod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10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FFF00"/>
      </a:hlink>
      <a:folHlink>
        <a:srgbClr val="FFFF0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9786</TotalTime>
  <Words>321</Words>
  <Application>Microsoft Office PowerPoint</Application>
  <PresentationFormat>Экран (4:3)</PresentationFormat>
  <Paragraphs>118</Paragraphs>
  <Slides>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Бумажная</vt:lpstr>
      <vt:lpstr>Кроссворд  к уроку по теме: «Наречие»</vt:lpstr>
      <vt:lpstr>Содержание</vt:lpstr>
      <vt:lpstr>Словарные слова</vt:lpstr>
      <vt:lpstr>Слайд 4</vt:lpstr>
      <vt:lpstr>Информационные источники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Наречие</dc:title>
  <dc:creator>Александра</dc:creator>
  <cp:lastModifiedBy>мама</cp:lastModifiedBy>
  <cp:revision>1121</cp:revision>
  <dcterms:created xsi:type="dcterms:W3CDTF">2014-05-15T05:19:18Z</dcterms:created>
  <dcterms:modified xsi:type="dcterms:W3CDTF">2014-12-07T08:52:05Z</dcterms:modified>
</cp:coreProperties>
</file>