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0" autoAdjust="0"/>
  </p:normalViewPr>
  <p:slideViewPr>
    <p:cSldViewPr>
      <p:cViewPr varScale="1">
        <p:scale>
          <a:sx n="46" d="100"/>
          <a:sy n="46" d="100"/>
        </p:scale>
        <p:origin x="-3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«Никогда не беритесь за последующее, не усвоив предыдущее».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4FBC5-F57D-4F06-BC2A-1A263A5FC55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7B000-F5C3-4F44-8DC4-2E0359BAD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2657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«Никогда не беритесь за последующее, не усвоив предыдущее».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CF83-A008-46C2-9A8C-2E6D70B9FCA1}" type="datetimeFigureOut">
              <a:rPr lang="ru-RU" smtClean="0"/>
              <a:t>15.02.2013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1AC43-6696-41A1-9504-35C05EE75C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4890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«Никогда не беритесь за последующее, не усвоив предыдущее».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28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C24F-F89E-4072-B428-E521F7D81CB5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4C4C-5F63-453D-A100-41B9944D6831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66D1-336A-4592-9D1C-130FC225E947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5B4-1AB6-4F9A-A393-98A1CBCC8B17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953A-2230-45CD-BFB7-A6632760B9B6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36B7-45F1-41CD-A1E8-B5DC90084779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94AE-D84F-4057-84E4-A03E8DD29BED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C841-1E0E-4ACD-9031-8878AB281A7B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416E-D9EB-4072-AD88-275913525246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45B5FC-F56A-40FD-B2BA-049CA2776E7E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5F89-FD73-434D-A3CE-410148C31070}" type="datetime1">
              <a:rPr lang="ru-RU" smtClean="0"/>
              <a:t>15.02.2013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A98D89-F247-46FA-95B5-FD804409CF6F}" type="datetime1">
              <a:rPr lang="ru-RU" smtClean="0"/>
              <a:t>15.02.2013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slideLayout" Target="../slideLayouts/slideLayout7.xml"/><Relationship Id="rId26" Type="http://schemas.openxmlformats.org/officeDocument/2006/relationships/image" Target="../media/image10.gif"/><Relationship Id="rId3" Type="http://schemas.openxmlformats.org/officeDocument/2006/relationships/control" Target="../activeX/activeX2.xml"/><Relationship Id="rId21" Type="http://schemas.openxmlformats.org/officeDocument/2006/relationships/image" Target="../media/image5.gi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9.gif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image" Target="../media/image4.gif"/><Relationship Id="rId29" Type="http://schemas.openxmlformats.org/officeDocument/2006/relationships/image" Target="../media/image13.gi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8.gif"/><Relationship Id="rId32" Type="http://schemas.openxmlformats.org/officeDocument/2006/relationships/image" Target="../media/image16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7.gif"/><Relationship Id="rId28" Type="http://schemas.openxmlformats.org/officeDocument/2006/relationships/image" Target="../media/image12.gif"/><Relationship Id="rId10" Type="http://schemas.openxmlformats.org/officeDocument/2006/relationships/control" Target="../activeX/activeX9.xml"/><Relationship Id="rId19" Type="http://schemas.openxmlformats.org/officeDocument/2006/relationships/hyperlink" Target="http://www.matematika-na.ru/6class/mat_6_33.php" TargetMode="External"/><Relationship Id="rId31" Type="http://schemas.openxmlformats.org/officeDocument/2006/relationships/image" Target="../media/image15.gi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image" Target="../media/image6.gif"/><Relationship Id="rId27" Type="http://schemas.openxmlformats.org/officeDocument/2006/relationships/image" Target="../media/image11.gif"/><Relationship Id="rId30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180343"/>
            <a:ext cx="47845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Сложение чисел </a:t>
            </a:r>
          </a:p>
          <a:p>
            <a:r>
              <a:rPr lang="ru-RU" sz="4400" b="1" dirty="0" smtClean="0"/>
              <a:t>                с</a:t>
            </a:r>
          </a:p>
          <a:p>
            <a:r>
              <a:rPr lang="ru-RU" sz="4400" b="1" dirty="0" smtClean="0"/>
              <a:t> разными знаками</a:t>
            </a:r>
            <a:endParaRPr lang="ru-RU" sz="4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1331640" y="5877272"/>
            <a:ext cx="7344816" cy="720080"/>
          </a:xfrm>
        </p:spPr>
        <p:txBody>
          <a:bodyPr/>
          <a:lstStyle/>
          <a:p>
            <a:pPr algn="ctr"/>
            <a:r>
              <a:rPr lang="ru-RU" sz="1800" b="1" dirty="0" smtClean="0"/>
              <a:t>Москва, </a:t>
            </a:r>
          </a:p>
          <a:p>
            <a:pPr algn="ctr"/>
            <a:r>
              <a:rPr lang="ru-RU" sz="1800" b="1" dirty="0" smtClean="0"/>
              <a:t>Зеленоград, ГБОУ СОШ № 1353</a:t>
            </a:r>
          </a:p>
          <a:p>
            <a:pPr algn="ctr"/>
            <a:r>
              <a:rPr lang="ru-RU" sz="1800" b="1" dirty="0" smtClean="0"/>
              <a:t> учитель математики Сазыкина Г.В.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7949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268760"/>
            <a:ext cx="60358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Задание на дом: п. 33, правила, </a:t>
            </a:r>
          </a:p>
          <a:p>
            <a:endParaRPr lang="ru-RU" sz="3200" dirty="0"/>
          </a:p>
          <a:p>
            <a:r>
              <a:rPr lang="ru-RU" sz="3200" dirty="0" smtClean="0"/>
              <a:t>№ 1079(2) задача на повторение,</a:t>
            </a:r>
          </a:p>
          <a:p>
            <a:endParaRPr lang="ru-RU" sz="3200" dirty="0"/>
          </a:p>
          <a:p>
            <a:r>
              <a:rPr lang="ru-RU" sz="3200" dirty="0" smtClean="0"/>
              <a:t>№ 1081(а-е), </a:t>
            </a:r>
          </a:p>
          <a:p>
            <a:endParaRPr lang="ru-RU" sz="3200" dirty="0"/>
          </a:p>
          <a:p>
            <a:r>
              <a:rPr lang="ru-RU" sz="3200" dirty="0" smtClean="0"/>
              <a:t>№ 1082,</a:t>
            </a:r>
          </a:p>
          <a:p>
            <a:endParaRPr lang="ru-RU" sz="3200" dirty="0"/>
          </a:p>
          <a:p>
            <a:r>
              <a:rPr lang="ru-RU" sz="3200" dirty="0" smtClean="0"/>
              <a:t>№ 1083.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49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26" y="599271"/>
            <a:ext cx="908242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Каким числом выражается увеличение любой величины?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/>
              <a:t>Каким числом выражается </a:t>
            </a:r>
            <a:r>
              <a:rPr lang="ru-RU" sz="2400" b="1" dirty="0" smtClean="0"/>
              <a:t>уменьшение </a:t>
            </a:r>
            <a:r>
              <a:rPr lang="ru-RU" sz="2400" b="1" dirty="0"/>
              <a:t>любой величины</a:t>
            </a:r>
            <a:r>
              <a:rPr lang="ru-RU" sz="2400" b="1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Как называются компоненты при сложении?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Какие числа называются положительными, отрицательными?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Где или как они располагаются на координатной прямой?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Как сравнить два положительных числа, отрицательных числа?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Какое число больше положительное или отрицательное?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Что меньше отрицательное число или ноль?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9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4932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Устный счет.</a:t>
            </a:r>
          </a:p>
          <a:p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5,6 + 7,7 =…   ,            - 5,6 + 7,7 =…  ,           - 5,6 + 0 = …</a:t>
            </a:r>
          </a:p>
          <a:p>
            <a:r>
              <a:rPr lang="ru-RU" sz="2400" dirty="0" smtClean="0"/>
              <a:t>   Что </a:t>
            </a:r>
            <a:r>
              <a:rPr lang="ru-RU" sz="2400" dirty="0"/>
              <a:t>значит прибавить к числу</a:t>
            </a:r>
            <a:r>
              <a:rPr lang="ru-RU" sz="2800" dirty="0"/>
              <a:t> </a:t>
            </a:r>
            <a:r>
              <a:rPr lang="ru-RU" sz="2800" b="1" i="1" dirty="0"/>
              <a:t>a</a:t>
            </a:r>
            <a:r>
              <a:rPr lang="ru-RU" sz="2800" dirty="0"/>
              <a:t> </a:t>
            </a:r>
            <a:r>
              <a:rPr lang="ru-RU" sz="2400" dirty="0"/>
              <a:t>число </a:t>
            </a:r>
            <a:r>
              <a:rPr lang="ru-RU" sz="2800" b="1" i="1" dirty="0"/>
              <a:t>b</a:t>
            </a:r>
            <a:r>
              <a:rPr lang="ru-RU" sz="2400" dirty="0"/>
              <a:t>?</a:t>
            </a:r>
          </a:p>
          <a:p>
            <a:r>
              <a:rPr lang="ru-RU" sz="2400" dirty="0" smtClean="0"/>
              <a:t>Как </a:t>
            </a:r>
            <a:r>
              <a:rPr lang="ru-RU" sz="2400" dirty="0"/>
              <a:t>может измениться число </a:t>
            </a:r>
            <a:r>
              <a:rPr lang="ru-RU" sz="2800" b="1" i="1" dirty="0"/>
              <a:t>а</a:t>
            </a:r>
            <a:r>
              <a:rPr lang="ru-RU" sz="2400" dirty="0"/>
              <a:t> </a:t>
            </a:r>
            <a:r>
              <a:rPr lang="ru-RU" sz="2400" dirty="0" smtClean="0"/>
              <a:t>от прибавления </a:t>
            </a:r>
            <a:r>
              <a:rPr lang="ru-RU" sz="2400" dirty="0"/>
              <a:t>к нему числа </a:t>
            </a:r>
            <a:r>
              <a:rPr lang="ru-RU" sz="2800" b="1" i="1" dirty="0"/>
              <a:t>b</a:t>
            </a:r>
            <a:r>
              <a:rPr lang="ru-RU" sz="2400" dirty="0"/>
              <a:t>?</a:t>
            </a:r>
          </a:p>
          <a:p>
            <a:endParaRPr lang="ru-RU" sz="2400" dirty="0" smtClean="0"/>
          </a:p>
          <a:p>
            <a:r>
              <a:rPr lang="ru-RU" sz="2400" dirty="0" smtClean="0"/>
              <a:t>- 6 + 6 = … ,     9,1 + ( - 9,1) = …</a:t>
            </a:r>
            <a:endParaRPr lang="ru-RU" sz="2400" dirty="0"/>
          </a:p>
          <a:p>
            <a:r>
              <a:rPr lang="ru-RU" sz="2400" dirty="0"/>
              <a:t>Какие числа называются противоположными?</a:t>
            </a:r>
          </a:p>
          <a:p>
            <a:r>
              <a:rPr lang="ru-RU" sz="2400" dirty="0" smtClean="0"/>
              <a:t>Чему </a:t>
            </a:r>
            <a:r>
              <a:rPr lang="ru-RU" sz="2400" dirty="0"/>
              <a:t>равна их сумма?</a:t>
            </a:r>
          </a:p>
          <a:p>
            <a:endParaRPr lang="ru-RU" sz="2400" dirty="0" smtClean="0"/>
          </a:p>
          <a:p>
            <a:r>
              <a:rPr lang="ru-RU" sz="2400" dirty="0" smtClean="0"/>
              <a:t>- 3, 2 + ( - 8, 1) = … ,    - 4,9 + ( - 3, 7) = …  </a:t>
            </a:r>
            <a:endParaRPr lang="ru-RU" sz="2400" dirty="0"/>
          </a:p>
          <a:p>
            <a:r>
              <a:rPr lang="ru-RU" sz="2400" dirty="0"/>
              <a:t>Как сложить два отрицательных числа?</a:t>
            </a:r>
          </a:p>
          <a:p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2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146" y="1855943"/>
            <a:ext cx="791986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         ( − )      +        ( − )          =        ( − )</a:t>
            </a:r>
          </a:p>
          <a:p>
            <a:r>
              <a:rPr lang="ru-RU" sz="3600" b="1" dirty="0" smtClean="0"/>
              <a:t>       ДОЛГ     +     ДОЛГ         =      ДОЛГ</a:t>
            </a:r>
          </a:p>
          <a:p>
            <a:endParaRPr lang="ru-RU" sz="3600" b="1" dirty="0"/>
          </a:p>
          <a:p>
            <a:r>
              <a:rPr lang="ru-RU" sz="3600" b="1" dirty="0" smtClean="0"/>
              <a:t>         ( + </a:t>
            </a:r>
            <a:r>
              <a:rPr lang="ru-RU" sz="3600" b="1" dirty="0"/>
              <a:t>) </a:t>
            </a:r>
            <a:r>
              <a:rPr lang="ru-RU" sz="3600" b="1" dirty="0" smtClean="0"/>
              <a:t>      </a:t>
            </a:r>
            <a:r>
              <a:rPr lang="ru-RU" sz="3600" b="1" dirty="0"/>
              <a:t>+  </a:t>
            </a:r>
            <a:r>
              <a:rPr lang="ru-RU" sz="3600" b="1" dirty="0" smtClean="0"/>
              <a:t>       </a:t>
            </a:r>
            <a:r>
              <a:rPr lang="ru-RU" sz="3600" b="1" dirty="0"/>
              <a:t>( </a:t>
            </a:r>
            <a:r>
              <a:rPr lang="ru-RU" sz="3600" b="1" dirty="0" smtClean="0"/>
              <a:t>+ </a:t>
            </a:r>
            <a:r>
              <a:rPr lang="ru-RU" sz="3600" b="1" dirty="0"/>
              <a:t>)   </a:t>
            </a:r>
            <a:r>
              <a:rPr lang="ru-RU" sz="3600" b="1" dirty="0" smtClean="0"/>
              <a:t>     </a:t>
            </a:r>
            <a:r>
              <a:rPr lang="ru-RU" sz="3600" b="1" dirty="0"/>
              <a:t>=  </a:t>
            </a:r>
            <a:r>
              <a:rPr lang="ru-RU" sz="3600" b="1" dirty="0" smtClean="0"/>
              <a:t>     </a:t>
            </a:r>
            <a:r>
              <a:rPr lang="ru-RU" sz="3600" b="1" dirty="0"/>
              <a:t>( </a:t>
            </a:r>
            <a:r>
              <a:rPr lang="ru-RU" sz="3600" b="1" dirty="0" smtClean="0"/>
              <a:t>+ )</a:t>
            </a:r>
          </a:p>
          <a:p>
            <a:r>
              <a:rPr lang="ru-RU" sz="3600" b="1" dirty="0" smtClean="0"/>
              <a:t>Имущество + </a:t>
            </a:r>
            <a:r>
              <a:rPr lang="ru-RU" sz="3600" b="1" dirty="0"/>
              <a:t>Имущество </a:t>
            </a:r>
            <a:r>
              <a:rPr lang="ru-RU" sz="3600" b="1" dirty="0" smtClean="0"/>
              <a:t>= Имущество</a:t>
            </a:r>
          </a:p>
          <a:p>
            <a:endParaRPr lang="ru-RU" sz="3600" b="1" dirty="0"/>
          </a:p>
          <a:p>
            <a:r>
              <a:rPr lang="ru-RU" sz="3600" b="1" dirty="0" smtClean="0"/>
              <a:t>              </a:t>
            </a:r>
            <a:r>
              <a:rPr lang="ru-RU" sz="3600" b="1" dirty="0" smtClean="0">
                <a:solidFill>
                  <a:srgbClr val="FF0000"/>
                </a:solidFill>
              </a:rPr>
              <a:t>ДОЛГ + Имущество = ? 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6196"/>
            <a:ext cx="2622371" cy="184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9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5" y="476672"/>
            <a:ext cx="835029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Решение задачи «Бережливый хозяин</a:t>
            </a:r>
            <a:r>
              <a:rPr lang="ru-RU" sz="2400" dirty="0"/>
              <a:t>»</a:t>
            </a:r>
          </a:p>
          <a:p>
            <a:r>
              <a:rPr lang="ru-RU" sz="2400" dirty="0"/>
              <a:t>          Бережливый хозяин должен знать как размер </a:t>
            </a:r>
            <a:r>
              <a:rPr lang="ru-RU" sz="2400" dirty="0" smtClean="0"/>
              <a:t>своего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имущества так и свои долги. </a:t>
            </a:r>
            <a:endParaRPr lang="ru-RU" sz="2400" dirty="0" smtClean="0"/>
          </a:p>
          <a:p>
            <a:r>
              <a:rPr lang="ru-RU" sz="2400" dirty="0" smtClean="0"/>
              <a:t>   И </a:t>
            </a:r>
            <a:r>
              <a:rPr lang="ru-RU" sz="2400" dirty="0"/>
              <a:t>вот однажды ростовщик решил посчитать с прибылью </a:t>
            </a:r>
            <a:r>
              <a:rPr lang="ru-RU" sz="2400" dirty="0" smtClean="0"/>
              <a:t>для</a:t>
            </a:r>
          </a:p>
          <a:p>
            <a:r>
              <a:rPr lang="ru-RU" sz="2400" dirty="0" smtClean="0"/>
              <a:t>себя </a:t>
            </a:r>
            <a:r>
              <a:rPr lang="ru-RU" sz="2400" dirty="0"/>
              <a:t>или с убытком он прожил этот месяц?</a:t>
            </a:r>
            <a:br>
              <a:rPr lang="ru-RU" sz="2400" dirty="0"/>
            </a:br>
            <a:r>
              <a:rPr lang="ru-RU" sz="2400" dirty="0"/>
              <a:t>Если:</a:t>
            </a:r>
            <a:br>
              <a:rPr lang="ru-RU" sz="2400" dirty="0"/>
            </a:br>
            <a:r>
              <a:rPr lang="ru-RU" sz="2400" dirty="0"/>
              <a:t>1) первый человек отдал ему 32,4 меры своего долга;</a:t>
            </a:r>
            <a:br>
              <a:rPr lang="ru-RU" sz="2400" dirty="0"/>
            </a:br>
            <a:r>
              <a:rPr lang="ru-RU" sz="2400" dirty="0"/>
              <a:t>2) второму отдал ему половину этих  денег;          </a:t>
            </a:r>
            <a:br>
              <a:rPr lang="ru-RU" sz="2400" dirty="0"/>
            </a:br>
            <a:r>
              <a:rPr lang="ru-RU" sz="2400" dirty="0"/>
              <a:t>3) на пожертвование башни пожертвовал 30,8 меры;</a:t>
            </a:r>
            <a:br>
              <a:rPr lang="ru-RU" sz="2400" dirty="0"/>
            </a:br>
            <a:r>
              <a:rPr lang="ru-RU" sz="2400" dirty="0"/>
              <a:t>4) третий вернул 17,6 меры;         </a:t>
            </a:r>
            <a:br>
              <a:rPr lang="ru-RU" sz="2400" dirty="0"/>
            </a:br>
            <a:r>
              <a:rPr lang="ru-RU" sz="2400" dirty="0"/>
              <a:t>5) и последняя сделка принесла доход в 10 мер.</a:t>
            </a:r>
            <a:br>
              <a:rPr lang="ru-RU" sz="2400" dirty="0"/>
            </a:br>
            <a:r>
              <a:rPr lang="ru-RU" sz="2400" dirty="0"/>
              <a:t>Составить выражение и вы узнаете в каком веке это было?</a:t>
            </a:r>
            <a:br>
              <a:rPr lang="ru-RU" sz="2400" dirty="0"/>
            </a:br>
            <a:r>
              <a:rPr lang="ru-RU" sz="2400" dirty="0"/>
              <a:t>              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589240"/>
            <a:ext cx="6330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Ответ:  32,4-32,4:2-30,8+17,6+10=13. В 13 веке.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96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60647"/>
            <a:ext cx="76431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/>
              <a:t>Классная работа.</a:t>
            </a:r>
          </a:p>
          <a:p>
            <a:r>
              <a:rPr lang="ru-RU" sz="3600" b="1" i="1" dirty="0" smtClean="0"/>
              <a:t>Сложение чисел с разными знаками.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26231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         Чтобы сложить два числа с разными знаками</a:t>
            </a:r>
            <a:r>
              <a:rPr lang="ru-RU" sz="2400" b="1" i="1" dirty="0" smtClean="0"/>
              <a:t>,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/>
              <a:t>надо: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        1) из большего модуля слагаемых </a:t>
            </a:r>
            <a:r>
              <a:rPr lang="ru-RU" sz="2400" b="1" i="1" dirty="0" smtClean="0"/>
              <a:t>вычесть </a:t>
            </a:r>
            <a:r>
              <a:rPr lang="ru-RU" sz="2400" b="1" i="1" dirty="0"/>
              <a:t>меньший;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       </a:t>
            </a:r>
            <a:r>
              <a:rPr lang="ru-RU" sz="2400" b="1" i="1" dirty="0" smtClean="0"/>
              <a:t> </a:t>
            </a:r>
            <a:r>
              <a:rPr lang="ru-RU" sz="2400" b="1" i="1" dirty="0"/>
              <a:t>2) поставить перед полученным числом </a:t>
            </a:r>
            <a:r>
              <a:rPr lang="ru-RU" sz="2400" b="1" i="1" dirty="0" smtClean="0"/>
              <a:t>знак того</a:t>
            </a:r>
          </a:p>
          <a:p>
            <a:r>
              <a:rPr lang="ru-RU" sz="2400" b="1" i="1" dirty="0" smtClean="0"/>
              <a:t>            слагаемого</a:t>
            </a:r>
            <a:r>
              <a:rPr lang="ru-RU" sz="2400" b="1" i="1" dirty="0"/>
              <a:t>, модуль которого больше.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17032"/>
            <a:ext cx="74671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      </a:t>
            </a:r>
            <a:r>
              <a:rPr lang="ru-RU" sz="3600" b="1" i="1" dirty="0"/>
              <a:t> Например: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        1) 4,1 + ( -2,3) = +(4,1 </a:t>
            </a:r>
            <a:r>
              <a:rPr lang="ru-RU" sz="3600" b="1" i="1" dirty="0" smtClean="0"/>
              <a:t>– 2,3</a:t>
            </a:r>
            <a:r>
              <a:rPr lang="ru-RU" sz="3600" b="1" i="1" dirty="0"/>
              <a:t>) = 1,8;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/>
              <a:t>        2) 1,5 + ( -3,9) = -(3,9 </a:t>
            </a:r>
            <a:r>
              <a:rPr lang="ru-RU" sz="3600" b="1" i="1" dirty="0" smtClean="0"/>
              <a:t>– 1,5</a:t>
            </a:r>
            <a:r>
              <a:rPr lang="ru-RU" sz="3600" b="1" i="1" dirty="0"/>
              <a:t>) = -2,4;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98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36022"/>
            <a:ext cx="8510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 </a:t>
            </a:r>
            <a:r>
              <a:rPr lang="ru-RU" dirty="0" smtClean="0">
                <a:hlinkClick r:id="rId19"/>
              </a:rPr>
              <a:t>Сложение чисел с разными знаками. Математика 6 класс. Задачи. Примеры. Тесты.</a:t>
            </a:r>
            <a:endParaRPr lang="ru-RU" dirty="0" smtClean="0"/>
          </a:p>
          <a:p>
            <a:r>
              <a:rPr lang="en-US" dirty="0">
                <a:hlinkClick r:id="rId19"/>
              </a:rPr>
              <a:t>http://www.matematika-na.ru/6class/mat_6_33.php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29886"/>
            <a:ext cx="630172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Найдите значение выражения: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А)     ( - 15,9 )   +   81,7     = </a:t>
            </a:r>
            <a:r>
              <a:rPr lang="ru-RU" b="1" dirty="0" smtClean="0"/>
              <a:t>…</a:t>
            </a:r>
            <a:r>
              <a:rPr lang="ru-RU" b="1" dirty="0"/>
              <a:t>   </a:t>
            </a:r>
            <a:r>
              <a:rPr lang="ru-RU" b="1" dirty="0" smtClean="0"/>
              <a:t>      </a:t>
            </a:r>
            <a:r>
              <a:rPr lang="ru-RU" b="1" dirty="0"/>
              <a:t> </a:t>
            </a:r>
            <a:r>
              <a:rPr lang="ru-RU" b="1" dirty="0"/>
              <a:t>А)     2,7   +   ( - 1,3 )     =   </a:t>
            </a:r>
            <a:r>
              <a:rPr lang="ru-RU" b="1" dirty="0" smtClean="0"/>
              <a:t>…</a:t>
            </a:r>
            <a:r>
              <a:rPr lang="ru-RU" b="1" dirty="0"/>
              <a:t> </a:t>
            </a:r>
            <a:r>
              <a:rPr lang="ru-RU" b="1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B)     34,5   +   ( - 33,6 )     =  </a:t>
            </a:r>
            <a:r>
              <a:rPr lang="ru-RU" b="1" dirty="0" smtClean="0"/>
              <a:t>… </a:t>
            </a:r>
            <a:r>
              <a:rPr lang="ru-RU" b="1" dirty="0"/>
              <a:t>        </a:t>
            </a:r>
            <a:r>
              <a:rPr lang="ru-RU" b="1" dirty="0"/>
              <a:t>B)     1,3   +   ( - 2,1 )     =  </a:t>
            </a:r>
            <a:r>
              <a:rPr lang="ru-RU" b="1" dirty="0" smtClean="0"/>
              <a:t>…</a:t>
            </a:r>
            <a:r>
              <a:rPr lang="ru-RU" b="1" dirty="0"/>
              <a:t>  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C)   ( - 75,7 )   +   74,6       = </a:t>
            </a:r>
            <a:r>
              <a:rPr lang="ru-RU" b="1" dirty="0" smtClean="0"/>
              <a:t> … </a:t>
            </a:r>
            <a:r>
              <a:rPr lang="ru-RU" b="1" dirty="0"/>
              <a:t>         </a:t>
            </a:r>
            <a:r>
              <a:rPr lang="ru-RU" b="1" dirty="0"/>
              <a:t>C)   ( - 13,6 )   +   3,9     =  </a:t>
            </a:r>
            <a:r>
              <a:rPr lang="ru-RU" b="1" dirty="0" smtClean="0"/>
              <a:t>…</a:t>
            </a:r>
            <a:r>
              <a:rPr lang="ru-RU" b="1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D)    53,3    +   ( - 77,8 )     = </a:t>
            </a:r>
            <a:r>
              <a:rPr lang="ru-RU" b="1" dirty="0" smtClean="0"/>
              <a:t>…</a:t>
            </a:r>
            <a:r>
              <a:rPr lang="ru-RU" b="1" dirty="0"/>
              <a:t>          </a:t>
            </a:r>
            <a:r>
              <a:rPr lang="ru-RU" b="1" dirty="0"/>
              <a:t> D)   11,5    +   ( - 17,6 </a:t>
            </a:r>
            <a:r>
              <a:rPr lang="ru-RU" b="1" dirty="0" smtClean="0"/>
              <a:t>) =  …</a:t>
            </a:r>
          </a:p>
          <a:p>
            <a:endParaRPr lang="ru-RU" b="1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   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      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23007"/>
              </p:ext>
            </p:extLst>
          </p:nvPr>
        </p:nvGraphicFramePr>
        <p:xfrm>
          <a:off x="608013" y="4437112"/>
          <a:ext cx="2307804" cy="1859280"/>
        </p:xfrm>
        <a:graphic>
          <a:graphicData uri="http://schemas.openxmlformats.org/drawingml/2006/table">
            <a:tbl>
              <a:tblPr/>
              <a:tblGrid>
                <a:gridCol w="769268"/>
                <a:gridCol w="769268"/>
                <a:gridCol w="76926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66" name="Picture 18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56" y="6008435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" y="4883167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92" y="4316710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7" y="5435617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55793"/>
              </p:ext>
            </p:extLst>
          </p:nvPr>
        </p:nvGraphicFramePr>
        <p:xfrm>
          <a:off x="3851920" y="4298500"/>
          <a:ext cx="2448273" cy="1859280"/>
        </p:xfrm>
        <a:graphic>
          <a:graphicData uri="http://schemas.openxmlformats.org/drawingml/2006/table">
            <a:tbl>
              <a:tblPr/>
              <a:tblGrid>
                <a:gridCol w="816091"/>
                <a:gridCol w="816091"/>
                <a:gridCol w="81609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</a:t>
                      </a:r>
                    </a:p>
                  </a:txBody>
                  <a:tcPr marT="144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77" name="Picture 29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91777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01216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35617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выражение на сложение   отрицательных   чисел (- 2/4) + (- 5/10) = 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988067"/>
            <a:ext cx="20955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886778"/>
              </p:ext>
            </p:extLst>
          </p:nvPr>
        </p:nvGraphicFramePr>
        <p:xfrm>
          <a:off x="6583362" y="4201877"/>
          <a:ext cx="1813407" cy="2560320"/>
        </p:xfrm>
        <a:graphic>
          <a:graphicData uri="http://schemas.openxmlformats.org/drawingml/2006/table">
            <a:tbl>
              <a:tblPr/>
              <a:tblGrid>
                <a:gridCol w="604469"/>
                <a:gridCol w="604469"/>
                <a:gridCol w="604469"/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ru-RU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36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36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36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</a:t>
                      </a:r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  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83" name="Picture 35" descr="выражение на сложение   отрицательных   чисел (- 0,3) + (- 1/2) = 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69" y="4365104"/>
            <a:ext cx="2095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выражение на сложение   отрицательных   чисел (- 0,6) + (- 1/3) = 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69" y="4941168"/>
            <a:ext cx="2095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" name="Picture 41" descr="выражение на сложение   отрицательных   чисел (-0,1) + (- 3/4) = 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69" y="5517232"/>
            <a:ext cx="2095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 descr="выражение на сложение   отрицательных   чисел (- 0,7) + (- 1/5) = 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69" y="6124412"/>
            <a:ext cx="2095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67" name="DefaultOcx" r:id="rId2" imgW="609480" imgH="228600"/>
        </mc:Choice>
        <mc:Fallback>
          <p:control name="DefaultOcx" r:id="rId2" imgW="60948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9" name="HTMLText1" r:id="rId3" imgW="609480" imgH="228600"/>
        </mc:Choice>
        <mc:Fallback>
          <p:control name="HTMLText1" r:id="rId3" imgW="60948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HTMLText2" r:id="rId4" imgW="609480" imgH="228600"/>
        </mc:Choice>
        <mc:Fallback>
          <p:control name="HTMLText2" r:id="rId4" imgW="60948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HTMLText3" r:id="rId5" imgW="609480" imgH="228600"/>
        </mc:Choice>
        <mc:Fallback>
          <p:control name="HTMLText3" r:id="rId5" imgW="60948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6" name="HTMLText4" r:id="rId6" imgW="609480" imgH="228600"/>
        </mc:Choice>
        <mc:Fallback>
          <p:control name="HTMLText4" r:id="rId6" imgW="60948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8" name="HTMLText5" r:id="rId7" imgW="609480" imgH="228600"/>
        </mc:Choice>
        <mc:Fallback>
          <p:control name="HTMLText5" r:id="rId7" imgW="60948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0" name="HTMLText6" r:id="rId8" imgW="609480" imgH="228600"/>
        </mc:Choice>
        <mc:Fallback>
          <p:control name="HTMLText6" r:id="rId8" imgW="60948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2" name="HTMLText7" r:id="rId9" imgW="609480" imgH="228600"/>
        </mc:Choice>
        <mc:Fallback>
          <p:control name="HTMLText7" r:id="rId9" imgW="60948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4" name="HTMLText8" r:id="rId10" imgW="609480" imgH="228600"/>
        </mc:Choice>
        <mc:Fallback>
          <p:control name="HTMLText8" r:id="rId10" imgW="60948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5" name="HTMLText9" r:id="rId11" imgW="609480" imgH="228600"/>
        </mc:Choice>
        <mc:Fallback>
          <p:control name="HTMLText9" r:id="rId11" imgW="609480" imgH="228600">
            <p:pic>
              <p:nvPicPr>
                <p:cNvPr id="0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7" name="HTMLText10" r:id="rId12" imgW="609480" imgH="228600"/>
        </mc:Choice>
        <mc:Fallback>
          <p:control name="HTMLText10" r:id="rId12" imgW="609480" imgH="228600">
            <p:pic>
              <p:nvPicPr>
                <p:cNvPr id="0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8" name="HTMLText11" r:id="rId13" imgW="609480" imgH="228600"/>
        </mc:Choice>
        <mc:Fallback>
          <p:control name="HTMLText11" r:id="rId13" imgW="609480" imgH="228600">
            <p:pic>
              <p:nvPicPr>
                <p:cNvPr id="0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0" name="HTMLText12" r:id="rId14" imgW="609480" imgH="228600"/>
        </mc:Choice>
        <mc:Fallback>
          <p:control name="HTMLText12" r:id="rId14" imgW="609480" imgH="228600">
            <p:pic>
              <p:nvPicPr>
                <p:cNvPr id="0" name="HTMLTex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1" name="HTMLText13" r:id="rId15" imgW="609480" imgH="228600"/>
        </mc:Choice>
        <mc:Fallback>
          <p:control name="HTMLText13" r:id="rId15" imgW="609480" imgH="228600">
            <p:pic>
              <p:nvPicPr>
                <p:cNvPr id="0" name="HTMLTex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3" name="HTMLText14" r:id="rId16" imgW="609480" imgH="228600"/>
        </mc:Choice>
        <mc:Fallback>
          <p:control name="HTMLText14" r:id="rId16" imgW="609480" imgH="228600">
            <p:pic>
              <p:nvPicPr>
                <p:cNvPr id="0" name="HTMLTex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4" name="HTMLText15" r:id="rId17" imgW="609480" imgH="228600"/>
        </mc:Choice>
        <mc:Fallback>
          <p:control name="HTMLText15" r:id="rId17" imgW="609480" imgH="228600">
            <p:pic>
              <p:nvPicPr>
                <p:cNvPr id="0" name="HTMLTex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327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8273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Выполнить № 1066 ( а, ж, и, о </a:t>
            </a:r>
            <a:r>
              <a:rPr lang="ru-RU" sz="2800" dirty="0"/>
              <a:t>-</a:t>
            </a:r>
            <a:r>
              <a:rPr lang="ru-RU" sz="2800" dirty="0" smtClean="0"/>
              <a:t> в парах с проверкой)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Ответы: а) 20,  ж) 0,61,  и)                        о) 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08926"/>
              </p:ext>
            </p:extLst>
          </p:nvPr>
        </p:nvGraphicFramePr>
        <p:xfrm>
          <a:off x="3491880" y="1380824"/>
          <a:ext cx="968293" cy="577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3" imgW="660240" imgH="393480" progId="Equation.3">
                  <p:embed/>
                </p:oleObj>
              </mc:Choice>
              <mc:Fallback>
                <p:oleObj name="Формула" r:id="rId3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1380824"/>
                        <a:ext cx="968293" cy="577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71281"/>
              </p:ext>
            </p:extLst>
          </p:nvPr>
        </p:nvGraphicFramePr>
        <p:xfrm>
          <a:off x="4988436" y="1317602"/>
          <a:ext cx="519668" cy="67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5" imgW="304560" imgH="393480" progId="Equation.3">
                  <p:embed/>
                </p:oleObj>
              </mc:Choice>
              <mc:Fallback>
                <p:oleObj name="Формула" r:id="rId5" imgW="304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88436" y="1317602"/>
                        <a:ext cx="519668" cy="67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005" y="2060848"/>
            <a:ext cx="8148384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/>
              <a:t>Выполнить № 1066</a:t>
            </a:r>
            <a:r>
              <a:rPr lang="ru-RU" sz="3200" dirty="0" smtClean="0"/>
              <a:t> (самостоятельная работа)</a:t>
            </a:r>
            <a:endParaRPr lang="ru-RU" sz="3200" u="sng" dirty="0" smtClean="0"/>
          </a:p>
          <a:p>
            <a:endParaRPr lang="ru-RU" sz="3200" dirty="0" smtClean="0"/>
          </a:p>
          <a:p>
            <a:r>
              <a:rPr lang="ru-RU" sz="3200" u="sng" dirty="0" smtClean="0"/>
              <a:t>1 вариант  </a:t>
            </a:r>
            <a:r>
              <a:rPr lang="ru-RU" sz="3200" dirty="0" smtClean="0"/>
              <a:t> б, з, к, н, р.</a:t>
            </a:r>
          </a:p>
          <a:p>
            <a:endParaRPr lang="ru-RU" u="sng" dirty="0"/>
          </a:p>
          <a:p>
            <a:r>
              <a:rPr lang="ru-RU" u="sng" dirty="0" smtClean="0"/>
              <a:t>Ответы: </a:t>
            </a:r>
            <a:r>
              <a:rPr lang="ru-RU" dirty="0" smtClean="0"/>
              <a:t>  б) – 20,  з)  - 0,9,  к)          ,  н)             ,  р)  0.</a:t>
            </a:r>
            <a:endParaRPr lang="ru-RU" u="sng" dirty="0" smtClean="0"/>
          </a:p>
          <a:p>
            <a:endParaRPr lang="ru-RU" sz="3200" dirty="0" smtClean="0"/>
          </a:p>
          <a:p>
            <a:r>
              <a:rPr lang="ru-RU" sz="3200" u="sng" dirty="0" smtClean="0"/>
              <a:t>2 вариант </a:t>
            </a:r>
            <a:r>
              <a:rPr lang="ru-RU" sz="3200" dirty="0" smtClean="0"/>
              <a:t>   г, е, м, п, р.</a:t>
            </a:r>
          </a:p>
          <a:p>
            <a:endParaRPr lang="ru-RU" u="sng" dirty="0"/>
          </a:p>
          <a:p>
            <a:r>
              <a:rPr lang="ru-RU" u="sng" dirty="0" smtClean="0"/>
              <a:t>Ответы: </a:t>
            </a:r>
            <a:r>
              <a:rPr lang="ru-RU" dirty="0" smtClean="0"/>
              <a:t>   г)  - 40,  е)  1,2 ,   м)           ,   п)           ,  р)  0.  </a:t>
            </a:r>
            <a:endParaRPr lang="ru-RU" u="sng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509533"/>
              </p:ext>
            </p:extLst>
          </p:nvPr>
        </p:nvGraphicFramePr>
        <p:xfrm>
          <a:off x="3563888" y="3636553"/>
          <a:ext cx="360040" cy="656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7" imgW="215640" imgH="393480" progId="Equation.3">
                  <p:embed/>
                </p:oleObj>
              </mc:Choice>
              <mc:Fallback>
                <p:oleObj name="Формула" r:id="rId7" imgW="215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63888" y="3636553"/>
                        <a:ext cx="360040" cy="656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70835"/>
              </p:ext>
            </p:extLst>
          </p:nvPr>
        </p:nvGraphicFramePr>
        <p:xfrm>
          <a:off x="4355976" y="3645024"/>
          <a:ext cx="576692" cy="68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9" imgW="330120" imgH="393480" progId="Equation.3">
                  <p:embed/>
                </p:oleObj>
              </mc:Choice>
              <mc:Fallback>
                <p:oleObj name="Формула" r:id="rId9" imgW="330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5976" y="3645024"/>
                        <a:ext cx="576692" cy="687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455459"/>
              </p:ext>
            </p:extLst>
          </p:nvPr>
        </p:nvGraphicFramePr>
        <p:xfrm>
          <a:off x="3545306" y="5229200"/>
          <a:ext cx="5226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11" imgW="317160" imgH="393480" progId="Equation.3">
                  <p:embed/>
                </p:oleObj>
              </mc:Choice>
              <mc:Fallback>
                <p:oleObj name="Формула" r:id="rId11" imgW="317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45306" y="5229200"/>
                        <a:ext cx="52263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949179"/>
              </p:ext>
            </p:extLst>
          </p:nvPr>
        </p:nvGraphicFramePr>
        <p:xfrm>
          <a:off x="4499364" y="5229200"/>
          <a:ext cx="576692" cy="68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3" imgW="330120" imgH="393480" progId="Equation.3">
                  <p:embed/>
                </p:oleObj>
              </mc:Choice>
              <mc:Fallback>
                <p:oleObj name="Формула" r:id="rId13" imgW="330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99364" y="5229200"/>
                        <a:ext cx="576692" cy="687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6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Москва,  Зеленоград, ГБОУ СОШ № 1353  учитель математики Сазыкина Г.В.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83568" y="2132856"/>
            <a:ext cx="79928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80012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51720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71800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19872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944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64288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16216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8144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5576" y="206084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88424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12360" y="21328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58346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51920" y="22768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907704" y="1556792"/>
            <a:ext cx="46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cxnSp>
        <p:nvCxnSpPr>
          <p:cNvPr id="36" name="Скругленная соединительная линия 35"/>
          <p:cNvCxnSpPr/>
          <p:nvPr/>
        </p:nvCxnSpPr>
        <p:spPr>
          <a:xfrm rot="16200000" flipH="1">
            <a:off x="3665675" y="1613863"/>
            <a:ext cx="27293" cy="30815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051720" y="2141567"/>
            <a:ext cx="0" cy="99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1" idx="0"/>
          </p:cNvCxnSpPr>
          <p:nvPr/>
        </p:nvCxnSpPr>
        <p:spPr>
          <a:xfrm flipV="1">
            <a:off x="5220072" y="2276872"/>
            <a:ext cx="6827" cy="891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76056" y="1556792"/>
            <a:ext cx="30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948264" y="155679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3203848" y="155679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cxnSp>
        <p:nvCxnSpPr>
          <p:cNvPr id="49" name="Прямая со стрелкой 48"/>
          <p:cNvCxnSpPr>
            <a:stCxn id="46" idx="2"/>
          </p:cNvCxnSpPr>
          <p:nvPr/>
        </p:nvCxnSpPr>
        <p:spPr>
          <a:xfrm flipV="1">
            <a:off x="7150403" y="908720"/>
            <a:ext cx="0" cy="1232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3419872" y="908720"/>
            <a:ext cx="37305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419872" y="908720"/>
            <a:ext cx="0" cy="1171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1520" y="3645024"/>
            <a:ext cx="881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Придумайте примеры по данным рисункам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348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162</TotalTime>
  <Words>529</Words>
  <Application>Microsoft Office PowerPoint</Application>
  <PresentationFormat>Экран (4:3)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Thermal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Сазыкина</dc:creator>
  <cp:lastModifiedBy>сакович</cp:lastModifiedBy>
  <cp:revision>14</cp:revision>
  <dcterms:created xsi:type="dcterms:W3CDTF">2013-02-15T06:29:29Z</dcterms:created>
  <dcterms:modified xsi:type="dcterms:W3CDTF">2013-02-15T09:23:07Z</dcterms:modified>
</cp:coreProperties>
</file>