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6891197628074296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Любимое занятие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Компьютерные игры</c:v>
                </c:pt>
                <c:pt idx="1">
                  <c:v>Просмотр телевизора</c:v>
                </c:pt>
                <c:pt idx="2">
                  <c:v>Развлечения в моб.телефоне</c:v>
                </c:pt>
                <c:pt idx="3">
                  <c:v>Чтение книг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27</c:v>
                </c:pt>
                <c:pt idx="2">
                  <c:v>21</c:v>
                </c:pt>
                <c:pt idx="3">
                  <c:v>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Сказки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Любимые жанры произведений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Дет.энциклопедии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Любимые жанры произведений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Стихотворения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Любимые жанры произведений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Рассказы о животных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11%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Любимые жанры произведений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axId val="87348352"/>
        <c:axId val="87349888"/>
      </c:barChart>
      <c:catAx>
        <c:axId val="87348352"/>
        <c:scaling>
          <c:orientation val="minMax"/>
        </c:scaling>
        <c:axPos val="b"/>
        <c:tickLblPos val="nextTo"/>
        <c:crossAx val="87349888"/>
        <c:crosses val="autoZero"/>
        <c:auto val="1"/>
        <c:lblAlgn val="ctr"/>
        <c:lblOffset val="100"/>
      </c:catAx>
      <c:valAx>
        <c:axId val="87349888"/>
        <c:scaling>
          <c:orientation val="minMax"/>
        </c:scaling>
        <c:axPos val="l"/>
        <c:majorGridlines/>
        <c:numFmt formatCode="General" sourceLinked="1"/>
        <c:tickLblPos val="nextTo"/>
        <c:crossAx val="873483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20979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Исследовательская работа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5400" b="1" i="1" dirty="0" smtClean="0">
                <a:solidFill>
                  <a:srgbClr val="7030A0"/>
                </a:solidFill>
                <a:latin typeface="Franklin Gothic Demi" pitchFamily="34" charset="0"/>
              </a:rPr>
              <a:t>Книга в нашей жизни.</a:t>
            </a:r>
            <a:r>
              <a:rPr lang="ru-RU" sz="5400" b="1" i="1" dirty="0" smtClean="0">
                <a:solidFill>
                  <a:srgbClr val="7030A0"/>
                </a:solidFill>
              </a:rPr>
              <a:t/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7239000" cy="4724400"/>
          </a:xfrm>
        </p:spPr>
        <p:txBody>
          <a:bodyPr/>
          <a:lstStyle/>
          <a:p>
            <a:pPr algn="r">
              <a:spcBef>
                <a:spcPts val="0"/>
              </a:spcBef>
            </a:pPr>
            <a:endParaRPr lang="ru-RU" u="sng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800" u="sng" dirty="0" smtClean="0">
                <a:solidFill>
                  <a:schemeClr val="tx1"/>
                </a:solidFill>
              </a:rPr>
              <a:t>Автор: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Чеканова Екатерина,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2 класса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Разживина Анна Викторовна,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№1»</a:t>
            </a:r>
          </a:p>
          <a:p>
            <a:pPr algn="r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Выставка рисунков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печать\IMG_2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C00000"/>
                </a:solidFill>
              </a:rPr>
              <a:t>Кл.час</a:t>
            </a:r>
            <a:r>
              <a:rPr lang="ru-RU" i="1" dirty="0" smtClean="0">
                <a:solidFill>
                  <a:srgbClr val="C00000"/>
                </a:solidFill>
              </a:rPr>
              <a:t> «По страницам книг…»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1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352800" cy="2514600"/>
          </a:xfrm>
        </p:spPr>
      </p:pic>
      <p:pic>
        <p:nvPicPr>
          <p:cNvPr id="5" name="Рисунок 4" descr="IMG_1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95400"/>
            <a:ext cx="3454400" cy="2590800"/>
          </a:xfrm>
          <a:prstGeom prst="rect">
            <a:avLst/>
          </a:prstGeom>
        </p:spPr>
      </p:pic>
      <p:pic>
        <p:nvPicPr>
          <p:cNvPr id="6" name="Рисунок 5" descr="IMG_1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886200"/>
            <a:ext cx="3556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1295401"/>
            <a:ext cx="5638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нимание!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определить роль книги и чтения в жизни  младших школьников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000" dirty="0" smtClean="0"/>
              <a:t>1.Найти в научно-популярной  литературе сведения об истории создания книги.</a:t>
            </a:r>
          </a:p>
          <a:p>
            <a:pPr>
              <a:buNone/>
            </a:pPr>
            <a:r>
              <a:rPr lang="ru-RU" sz="3000" dirty="0" smtClean="0"/>
              <a:t>2. Провести опрос и анкетирование среди одноклассников и их родителей.</a:t>
            </a:r>
          </a:p>
          <a:p>
            <a:pPr>
              <a:buNone/>
            </a:pPr>
            <a:r>
              <a:rPr lang="ru-RU" sz="3000" dirty="0" smtClean="0"/>
              <a:t>3. Выявить причины нежелания школьников читать.</a:t>
            </a:r>
          </a:p>
          <a:p>
            <a:pPr>
              <a:buNone/>
            </a:pPr>
            <a:r>
              <a:rPr lang="ru-RU" sz="3000" dirty="0" smtClean="0"/>
              <a:t>4. Привлечь внимание одноклассников к книгам и чтению.</a:t>
            </a:r>
          </a:p>
          <a:p>
            <a:pPr>
              <a:buNone/>
            </a:pPr>
            <a:r>
              <a:rPr lang="ru-RU" sz="3000" dirty="0" smtClean="0"/>
              <a:t>                     5. Сделать вывод о проделанной работе.</a:t>
            </a:r>
            <a:endParaRPr lang="ru-RU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Объект исследования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учащиеся МБОУ «СОШ №1» 2 класса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Предмет исследования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уровень читательской активности учеников.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Методы исследования: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Теоретические (анализ литературы)</a:t>
            </a:r>
          </a:p>
          <a:p>
            <a:r>
              <a:rPr lang="ru-RU" dirty="0" smtClean="0"/>
              <a:t>Практические  (анкетирование, интервьюирование)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Длительность исследования</a:t>
            </a: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dirty="0" smtClean="0"/>
              <a:t>6 месяцев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Гипотеза:</a:t>
            </a:r>
            <a:r>
              <a:rPr lang="ru-RU" dirty="0" smtClean="0"/>
              <a:t> </a:t>
            </a:r>
            <a:r>
              <a:rPr lang="ru-RU" i="1" dirty="0" smtClean="0"/>
              <a:t>исследование факторов снижения читательской активности младших школьников поможет привлечь внимание сверстников  и их родителей к проблеме  формирования читательских интересов.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Ожидаемые результаты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> 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приведенные  материалы помогут осознать,  что активное и продуктивное чтение, особенно художественной книги, – неотъемлемая часть жизни цивилизованного человека, развивающая его образное мышление и творческие возможности в любой сфере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1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3429000" cy="2571750"/>
          </a:xfrm>
        </p:spPr>
      </p:pic>
      <p:pic>
        <p:nvPicPr>
          <p:cNvPr id="5" name="Рисунок 4" descr="IMG_1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57200"/>
            <a:ext cx="3505200" cy="2628900"/>
          </a:xfrm>
          <a:prstGeom prst="rect">
            <a:avLst/>
          </a:prstGeom>
        </p:spPr>
      </p:pic>
      <p:pic>
        <p:nvPicPr>
          <p:cNvPr id="6" name="Рисунок 5" descr="IMG_16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2004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Результаты опроса: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Анкетирование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Результаты анкетирования: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У 98% опрошенных ребят дома есть детские книги.</a:t>
            </a:r>
          </a:p>
          <a:p>
            <a:pPr>
              <a:buNone/>
            </a:pPr>
            <a:r>
              <a:rPr lang="ru-RU" sz="2800" dirty="0" smtClean="0"/>
              <a:t>Но, читают эти книги лишь 53% опрошенных. </a:t>
            </a:r>
          </a:p>
          <a:p>
            <a:pPr>
              <a:buNone/>
            </a:pPr>
            <a:r>
              <a:rPr lang="ru-RU" sz="2800" dirty="0" smtClean="0"/>
              <a:t> Ежедневно читают книги -  10%</a:t>
            </a:r>
          </a:p>
          <a:p>
            <a:pPr>
              <a:buNone/>
            </a:pPr>
            <a:r>
              <a:rPr lang="ru-RU" sz="2800" dirty="0" smtClean="0"/>
              <a:t> Несколько раз в неделю - 15%,</a:t>
            </a:r>
          </a:p>
          <a:p>
            <a:pPr>
              <a:buNone/>
            </a:pPr>
            <a:r>
              <a:rPr lang="ru-RU" sz="2800" dirty="0" smtClean="0"/>
              <a:t> По выходным – 9%, </a:t>
            </a:r>
          </a:p>
          <a:p>
            <a:pPr>
              <a:buNone/>
            </a:pPr>
            <a:r>
              <a:rPr lang="ru-RU" sz="2800" dirty="0" smtClean="0"/>
              <a:t>  Иногда – 19%, остальные читают либо от случая к случаю, либо не читают вообще.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234</Words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Исследовательская работа  Книга в нашей жизни.  </vt:lpstr>
      <vt:lpstr>Цель: определить роль книги и чтения в жизни  младших школьников</vt:lpstr>
      <vt:lpstr>Слайд 3</vt:lpstr>
      <vt:lpstr>Слайд 4</vt:lpstr>
      <vt:lpstr>Слайд 5</vt:lpstr>
      <vt:lpstr>Слайд 6</vt:lpstr>
      <vt:lpstr>Результаты опроса:</vt:lpstr>
      <vt:lpstr>Анкетирование</vt:lpstr>
      <vt:lpstr>Результаты анкетирования:</vt:lpstr>
      <vt:lpstr>Слайд 10</vt:lpstr>
      <vt:lpstr>Выставка рисунков</vt:lpstr>
      <vt:lpstr>Кл.час «По страницам книг…»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W</cp:lastModifiedBy>
  <cp:revision>36</cp:revision>
  <dcterms:created xsi:type="dcterms:W3CDTF">2013-10-20T14:43:13Z</dcterms:created>
  <dcterms:modified xsi:type="dcterms:W3CDTF">2015-02-24T13:10:15Z</dcterms:modified>
</cp:coreProperties>
</file>