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77" r:id="rId12"/>
    <p:sldId id="270" r:id="rId13"/>
    <p:sldId id="268" r:id="rId14"/>
    <p:sldId id="269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8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13" autoAdjust="0"/>
    <p:restoredTop sz="89179" autoAdjust="0"/>
  </p:normalViewPr>
  <p:slideViewPr>
    <p:cSldViewPr>
      <p:cViewPr varScale="1">
        <p:scale>
          <a:sx n="96" d="100"/>
          <a:sy n="96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007F95-D854-4F3A-BE94-B6BEDC1D9DF0}" type="datetimeFigureOut">
              <a:rPr lang="ru-RU"/>
              <a:pPr>
                <a:defRPr/>
              </a:pPr>
              <a:t>18.04.2015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67D516-1DB0-4DB9-AB6E-61DCD92FD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4FBF5-0E7E-44D6-AEBD-929A7B04CAC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1A41-365D-43FA-88B5-1B6E103E823B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0CDB-B1B0-465A-8217-78AD0412D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1785D-F4F3-4DEA-9CF9-C6CB32F36892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4858-2F58-499F-BE1F-EED945515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56BA-1872-4FEC-B364-843FE974E188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C629-2514-46EE-80E0-B04ED53EC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8731F-B289-4E2F-B85B-81A6A573A073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9F9A-AF3A-4131-8625-75B27F659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401AD-279E-4EF8-B9FC-0CFF62E385AF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709FA-D293-4528-95DC-E5E747417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AA30-095F-41D9-9A78-D587C1ADC326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A06B-7B23-46D6-B2F2-2A672196D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94C7E-8EAA-40B1-A2EC-482DB37F9EDB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8F10-44AC-4FC6-8C91-9C4655CAB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1B6C-14DC-4C95-9C92-ED4427DED64E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4E78F-184B-42EE-B108-FBAD64FE9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4C5A-DF11-4A3E-9FB3-3B62724E8E89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1E68-8C78-45AB-8D97-155A8D660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6399-0165-418E-A1B7-CA1152783D96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94393-7932-4EBB-B8AE-9558BCE4A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017A8-1B2E-4A19-8DA1-ACABE3C896F9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3089C-D905-4E39-9E7B-7BC5C0A33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6FC69B-0C06-499D-B4B8-F2861AFAD30C}" type="datetimeFigureOut">
              <a:rPr lang="en-US"/>
              <a:pPr>
                <a:defRPr/>
              </a:pPr>
              <a:t>4/18/2015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0B9995-6209-4FB8-B3FA-BC1ED271F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commons.wikimedia.org/wiki/File:Order_of_Glory_3rd_class.jp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mmons.wikimedia.org/wiki/File:Order_of_Glory.jpg?uselang=r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mmons.wikimedia.org/wiki/File:OrderOfGlory1stClass.png?uselang=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4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95400" y="1905000"/>
            <a:ext cx="5715000" cy="1752600"/>
          </a:xfrm>
        </p:spPr>
        <p:txBody>
          <a:bodyPr/>
          <a:lstStyle/>
          <a:p>
            <a:pPr algn="r" eaLnBrk="1" hangingPunct="1"/>
            <a:r>
              <a:rPr lang="ru-RU" sz="4800" smtClean="0">
                <a:latin typeface="Book Antiqua" pitchFamily="18" charset="0"/>
              </a:rPr>
              <a:t>Великий человек в моей семье</a:t>
            </a:r>
            <a:br>
              <a:rPr lang="ru-RU" sz="4800" smtClean="0">
                <a:latin typeface="Book Antiqua" pitchFamily="18" charset="0"/>
              </a:rPr>
            </a:br>
            <a:endParaRPr lang="ru-RU" sz="4800" smtClean="0">
              <a:latin typeface="Book Antiqua" pitchFamily="18" charset="0"/>
              <a:ea typeface="BatangChe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3733800"/>
            <a:ext cx="2286000" cy="12954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Бричка Александра,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Бричка Анна,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Бричка Г.Б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3743325" y="6019800"/>
            <a:ext cx="2001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г. Ростов-на-Дону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2015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u="sng" smtClean="0">
                <a:latin typeface="Book Antiqua" pitchFamily="18" charset="0"/>
              </a:rPr>
              <a:t>Жизнь после войны</a:t>
            </a:r>
          </a:p>
        </p:txBody>
      </p:sp>
      <p:sp>
        <p:nvSpPr>
          <p:cNvPr id="11267" name="Прямоугольник 5"/>
          <p:cNvSpPr>
            <a:spLocks noChangeArrowheads="1"/>
          </p:cNvSpPr>
          <p:nvPr/>
        </p:nvSpPr>
        <p:spPr bwMode="auto">
          <a:xfrm>
            <a:off x="4648200" y="1066800"/>
            <a:ext cx="434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 i="1">
                <a:latin typeface="Book Antiqua" pitchFamily="18" charset="0"/>
              </a:rPr>
              <a:t>Дмитрий Кузьменко</a:t>
            </a:r>
            <a:r>
              <a:rPr lang="ru-RU" sz="1600" i="1">
                <a:latin typeface="Book Antiqua" pitchFamily="18" charset="0"/>
              </a:rPr>
              <a:t> после тяжелого ранения награжден орденом </a:t>
            </a:r>
          </a:p>
          <a:p>
            <a:pPr algn="r"/>
            <a:r>
              <a:rPr lang="ru-RU" sz="1600" i="1">
                <a:latin typeface="Book Antiqua" pitchFamily="18" charset="0"/>
              </a:rPr>
              <a:t>Красного Знамени. </a:t>
            </a:r>
          </a:p>
          <a:p>
            <a:pPr algn="r"/>
            <a:r>
              <a:rPr lang="ru-RU" sz="1600" i="1">
                <a:latin typeface="Book Antiqua" pitchFamily="18" charset="0"/>
              </a:rPr>
              <a:t>После войны работал в колхозе бригадиром, </a:t>
            </a:r>
          </a:p>
          <a:p>
            <a:pPr algn="r"/>
            <a:r>
              <a:rPr lang="ru-RU" sz="1600" i="1">
                <a:latin typeface="Book Antiqua" pitchFamily="18" charset="0"/>
              </a:rPr>
              <a:t>заведующим молочной фермой</a:t>
            </a:r>
            <a:r>
              <a:rPr lang="ru-RU" sz="1600">
                <a:latin typeface="Book Antiqua" pitchFamily="18" charset="0"/>
              </a:rPr>
              <a:t>.</a:t>
            </a:r>
            <a:r>
              <a:rPr lang="ru-RU" sz="1600" b="1" i="1">
                <a:latin typeface="Book Antiqua" pitchFamily="18" charset="0"/>
              </a:rPr>
              <a:t> </a:t>
            </a:r>
          </a:p>
          <a:p>
            <a:pPr algn="r"/>
            <a:endParaRPr lang="ru-RU" sz="1600" b="1" i="1">
              <a:latin typeface="Book Antiqua" pitchFamily="18" charset="0"/>
            </a:endParaRPr>
          </a:p>
          <a:p>
            <a:pPr algn="r"/>
            <a:r>
              <a:rPr lang="ru-RU" sz="1600" b="1" i="1">
                <a:latin typeface="Book Antiqua" pitchFamily="18" charset="0"/>
              </a:rPr>
              <a:t>Михаил Кузьменко после войны продолжил службу в</a:t>
            </a:r>
          </a:p>
          <a:p>
            <a:pPr algn="r"/>
            <a:r>
              <a:rPr lang="ru-RU" sz="1600" b="1" i="1">
                <a:latin typeface="Book Antiqua" pitchFamily="18" charset="0"/>
              </a:rPr>
              <a:t> Вооруженных Силах СССР. </a:t>
            </a:r>
          </a:p>
          <a:p>
            <a:pPr algn="r"/>
            <a:r>
              <a:rPr lang="ru-RU" sz="1600" b="1" i="1">
                <a:latin typeface="Book Antiqua" pitchFamily="18" charset="0"/>
              </a:rPr>
              <a:t>В 1947 году гвардии сержант </a:t>
            </a:r>
          </a:p>
          <a:p>
            <a:pPr algn="r"/>
            <a:r>
              <a:rPr lang="ru-RU" sz="1600" b="1" i="1">
                <a:latin typeface="Book Antiqua" pitchFamily="18" charset="0"/>
              </a:rPr>
              <a:t>М.А. Кузьменко демобилизован.</a:t>
            </a:r>
          </a:p>
          <a:p>
            <a:pPr algn="r"/>
            <a:r>
              <a:rPr lang="ru-RU" sz="1600" b="1" i="1">
                <a:latin typeface="Book Antiqua" pitchFamily="18" charset="0"/>
              </a:rPr>
              <a:t> </a:t>
            </a:r>
          </a:p>
          <a:p>
            <a:pPr algn="r"/>
            <a:r>
              <a:rPr lang="ru-RU" sz="1600" i="1">
                <a:latin typeface="Book Antiqua" pitchFamily="18" charset="0"/>
              </a:rPr>
              <a:t>Жил в селе Ново-Троицкое Россошанского района Воронежской области. </a:t>
            </a:r>
          </a:p>
          <a:p>
            <a:pPr algn="r"/>
            <a:r>
              <a:rPr lang="ru-RU" sz="1600" i="1">
                <a:latin typeface="Book Antiqua" pitchFamily="18" charset="0"/>
              </a:rPr>
              <a:t>Работал плотником при ферме в колхозе.</a:t>
            </a:r>
            <a:r>
              <a:rPr lang="ru-RU" sz="1600">
                <a:latin typeface="Book Antiqua" pitchFamily="18" charset="0"/>
              </a:rPr>
              <a:t> </a:t>
            </a:r>
            <a:r>
              <a:rPr lang="ru-RU" sz="1600" i="1">
                <a:latin typeface="Book Antiqua" pitchFamily="18" charset="0"/>
              </a:rPr>
              <a:t>После продолжительной болезни ушел из жизни 17 сентября 1983 года, на четыре года позже брата-близнеца</a:t>
            </a:r>
            <a:endParaRPr lang="ru-RU" sz="1600" b="1" i="1">
              <a:latin typeface="Book Antiqua" pitchFamily="18" charset="0"/>
            </a:endParaRPr>
          </a:p>
          <a:p>
            <a:pPr algn="r"/>
            <a:r>
              <a:rPr lang="ru-RU" b="1" i="1">
                <a:latin typeface="Book Antiqua" pitchFamily="18" charset="0"/>
              </a:rPr>
              <a:t>.</a:t>
            </a:r>
          </a:p>
        </p:txBody>
      </p:sp>
      <p:pic>
        <p:nvPicPr>
          <p:cNvPr id="11268" name="Picture 3" descr="C:\Users\1\Desktop\день победы\дедушка\скан фото+документы\фото Кузьменко М А00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600200"/>
            <a:ext cx="1676400" cy="23717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269" name="Picture 2" descr="C:\Users\1\Desktop\день победы\дедушка\скан фото+документы\фото Кузьменко М А00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95600" y="2590800"/>
            <a:ext cx="1689514" cy="2389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609600" y="5181600"/>
            <a:ext cx="358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 Antiqua" pitchFamily="18" charset="0"/>
              </a:rPr>
              <a:t>Также, как и на фронте были среди лучших, по возвращению в родное село стали передовыми работниками в колхозе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609600" y="990600"/>
            <a:ext cx="4800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 Antiqua" pitchFamily="18" charset="0"/>
              </a:rPr>
              <a:t>Михаил Андреевич часто переписывался с однополчанами и сослуживцами, к нему приходили школьники и журналисты, но о военных годах ни с кем не хотел говорить. Крайне редко он рассказывал своим дочерям и внучкам некоторые моменты долгого воинского пути. Эти истории навсегда остались в их памяти. Наши бабушки с гордостью и теплом нам рассказывают о братьях-близнецах.</a:t>
            </a:r>
          </a:p>
        </p:txBody>
      </p:sp>
      <p:pic>
        <p:nvPicPr>
          <p:cNvPr id="12291" name="Picture 2" descr="C:\Users\1\Desktop\день победы\дедушка\скан фото+документы\фото Кузьменко М А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762000"/>
            <a:ext cx="1295400" cy="18319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292" name="Picture 3" descr="C:\Users\1\Desktop\день победы\дедушка\скан фото+документы\фото Кузьменко М А0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28600"/>
            <a:ext cx="1296988" cy="18288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293" name="Picture 4" descr="C:\Users\1\Desktop\день победы\дедушка\скан фото+документы\фото Кузьменко М А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581400"/>
            <a:ext cx="1238250" cy="17526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295" name="Picture 6" descr="C:\Users\1\Desktop\день победы\дедушка\скан фото+документы\фото Кузьменко М А00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057400"/>
            <a:ext cx="2286000" cy="162718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" name="Picture 7" descr="C:\Users\1\Desktop\день победы\2015-03-16\фото Кузьменко М А0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" y="3886200"/>
            <a:ext cx="3128962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6" name="Picture 10" descr="F:\деда\getImageCAKCFA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495800"/>
            <a:ext cx="3135313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667000" y="3962400"/>
            <a:ext cx="46038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4" name="Picture 5" descr="C:\Users\1\Desktop\день победы\дедушка\скан фото+документы\фото Кузьменко М А003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3505200"/>
            <a:ext cx="1371600" cy="19431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533400" y="2286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>
                <a:latin typeface="Book Antiqua" pitchFamily="18" charset="0"/>
              </a:rPr>
              <a:t>Жизнь после войны</a:t>
            </a:r>
            <a:endParaRPr lang="ru-RU" sz="4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фото Кузьменко М А00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353853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343400" cy="914400"/>
          </a:xfrm>
        </p:spPr>
        <p:txBody>
          <a:bodyPr/>
          <a:lstStyle/>
          <a:p>
            <a:pPr eaLnBrk="1" hangingPunct="1"/>
            <a:r>
              <a:rPr lang="ru-RU" u="sng" smtClean="0">
                <a:latin typeface="Book Antiqua" pitchFamily="18" charset="0"/>
              </a:rPr>
              <a:t>Память жива</a:t>
            </a:r>
            <a:r>
              <a:rPr lang="ru-RU" smtClean="0">
                <a:latin typeface="Book Antiqua" pitchFamily="18" charset="0"/>
              </a:rPr>
              <a:t>!</a:t>
            </a:r>
          </a:p>
        </p:txBody>
      </p:sp>
      <p:pic>
        <p:nvPicPr>
          <p:cNvPr id="13317" name="Рисунок 4" descr="фото Кузьменко М А00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86400" y="3276600"/>
            <a:ext cx="3352800" cy="1661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6" descr="112901882_0_7a02e_2360b177_orig__1_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6025" y="5562600"/>
            <a:ext cx="66579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609600" y="4495800"/>
            <a:ext cx="396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 Antiqua" pitchFamily="18" charset="0"/>
              </a:rPr>
              <a:t>Документальный очерк о подвигах Михаила Андреевича написан в книге  </a:t>
            </a:r>
          </a:p>
          <a:p>
            <a:pPr algn="ctr"/>
            <a:r>
              <a:rPr lang="ru-RU">
                <a:latin typeface="Book Antiqua" pitchFamily="18" charset="0"/>
              </a:rPr>
              <a:t>«Кавалеры ордена Славы»</a:t>
            </a:r>
          </a:p>
        </p:txBody>
      </p:sp>
      <p:pic>
        <p:nvPicPr>
          <p:cNvPr id="13320" name="Рисунок 5" descr="фото Кузьменко М А0060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304800"/>
            <a:ext cx="2413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334000" y="48768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Book Antiqua" pitchFamily="18" charset="0"/>
              </a:rPr>
              <a:t>В городе Россошь чтят память земляков-героев, Михаилу Андреевичу и его брату посвящают статьи в газетах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pPr eaLnBrk="1" hangingPunct="1"/>
            <a:r>
              <a:rPr lang="ru-RU" sz="4000" u="sng" smtClean="0">
                <a:latin typeface="Book Antiqua" pitchFamily="18" charset="0"/>
              </a:rPr>
              <a:t>Память жива!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04800" y="1371600"/>
            <a:ext cx="57531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 Antiqua" pitchFamily="18" charset="0"/>
              </a:rPr>
              <a:t>В 2008 году на здании школы села Криничное Россошанского района Воронежской области, в которой учился М.А. Кузьменко, установлена мемориальная доска. В музее хранится материал о подвигах братьев Кузьменко.</a:t>
            </a:r>
          </a:p>
          <a:p>
            <a:pPr algn="ctr"/>
            <a:endParaRPr lang="ru-RU">
              <a:latin typeface="Book Antiqua" pitchFamily="18" charset="0"/>
            </a:endParaRPr>
          </a:p>
        </p:txBody>
      </p:sp>
      <p:pic>
        <p:nvPicPr>
          <p:cNvPr id="14341" name="Picture 2" descr="F:\ОТКРЫТИЕ БЮСТА 06 2011\ОТКРЫТИЕ БЮСТА 06 2011 0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6800" y="2895600"/>
            <a:ext cx="2667000" cy="2606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" name="Picture 4" descr="F:\ОТКРЫТИЕ БЮСТА 06 2011\ОТКРЫТИЕ БЮСТА 06 2011 0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1447800"/>
            <a:ext cx="240665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Рисунок 4" descr="доска КМ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33800"/>
            <a:ext cx="366395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886200" cy="1143000"/>
          </a:xfrm>
        </p:spPr>
        <p:txBody>
          <a:bodyPr/>
          <a:lstStyle/>
          <a:p>
            <a:pPr eaLnBrk="1" hangingPunct="1"/>
            <a:r>
              <a:rPr lang="ru-RU" sz="4000" u="sng" smtClean="0">
                <a:latin typeface="Book Antiqua" pitchFamily="18" charset="0"/>
              </a:rPr>
              <a:t>Память жива!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457200" y="2057400"/>
            <a:ext cx="38862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>
                <a:latin typeface="Book Antiqua" pitchFamily="18" charset="0"/>
              </a:rPr>
              <a:t>22 июня 2011года  на аллее Славы в городе Россошь Воронежской области открыты бюсты полным кавалерам ордена Славы Россошанского района, </a:t>
            </a:r>
          </a:p>
          <a:p>
            <a:pPr>
              <a:lnSpc>
                <a:spcPct val="150000"/>
              </a:lnSpc>
            </a:pPr>
            <a:r>
              <a:rPr lang="ru-RU">
                <a:latin typeface="Book Antiqua" pitchFamily="18" charset="0"/>
              </a:rPr>
              <a:t>в том числе </a:t>
            </a:r>
          </a:p>
          <a:p>
            <a:pPr>
              <a:lnSpc>
                <a:spcPct val="150000"/>
              </a:lnSpc>
            </a:pPr>
            <a:r>
              <a:rPr lang="ru-RU" u="sng">
                <a:latin typeface="Book Antiqua" pitchFamily="18" charset="0"/>
              </a:rPr>
              <a:t>Кузьменко Михаилу      Андреевичу</a:t>
            </a:r>
            <a:r>
              <a:rPr lang="ru-RU">
                <a:latin typeface="Book Antiqua" pitchFamily="18" charset="0"/>
              </a:rPr>
              <a:t>  </a:t>
            </a:r>
          </a:p>
        </p:txBody>
      </p:sp>
      <p:pic>
        <p:nvPicPr>
          <p:cNvPr id="15364" name="Рисунок 4" descr="фото Кузьменко М А0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838200"/>
            <a:ext cx="3014663" cy="2951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001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365" name="Picture 3" descr="F:\ОТКРЫТИЕ БЮСТА 06 2011\ОТКРЫТИЕ БЮСТА 06 2011 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276600"/>
            <a:ext cx="1828800" cy="312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6" name="Picture 7" descr="C:\Users\1\Desktop\день победы\дедушка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733800"/>
            <a:ext cx="3333750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u="sng" smtClean="0">
                <a:latin typeface="Book Antiqua" pitchFamily="18" charset="0"/>
              </a:rPr>
              <a:t>Память жива!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33400" y="1219200"/>
            <a:ext cx="42672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700">
                <a:latin typeface="Book Antiqua" pitchFamily="18" charset="0"/>
              </a:rPr>
              <a:t>Имя полного кавалера орденов Славы</a:t>
            </a:r>
          </a:p>
          <a:p>
            <a:pPr algn="ctr"/>
            <a:r>
              <a:rPr lang="ru-RU" sz="1700">
                <a:latin typeface="Book Antiqua" pitchFamily="18" charset="0"/>
              </a:rPr>
              <a:t> Кузьменко Михаила Андреевича</a:t>
            </a:r>
          </a:p>
          <a:p>
            <a:pPr algn="ctr"/>
            <a:r>
              <a:rPr lang="ru-RU" sz="1700">
                <a:latin typeface="Book Antiqua" pitchFamily="18" charset="0"/>
              </a:rPr>
              <a:t>в списках героев Советского Союза </a:t>
            </a:r>
          </a:p>
          <a:p>
            <a:pPr algn="ctr"/>
            <a:r>
              <a:rPr lang="ru-RU" sz="1700">
                <a:latin typeface="Book Antiqua" pitchFamily="18" charset="0"/>
              </a:rPr>
              <a:t>на колонне центрального музея</a:t>
            </a:r>
          </a:p>
          <a:p>
            <a:pPr algn="ctr"/>
            <a:r>
              <a:rPr lang="ru-RU" sz="1700">
                <a:latin typeface="Book Antiqua" pitchFamily="18" charset="0"/>
              </a:rPr>
              <a:t>Великой Отечественной войны </a:t>
            </a:r>
          </a:p>
          <a:p>
            <a:pPr algn="ctr"/>
            <a:r>
              <a:rPr lang="ru-RU" sz="1700">
                <a:latin typeface="Book Antiqua" pitchFamily="18" charset="0"/>
              </a:rPr>
              <a:t>на Поклонной горе в городе Москва </a:t>
            </a:r>
          </a:p>
        </p:txBody>
      </p:sp>
      <p:pic>
        <p:nvPicPr>
          <p:cNvPr id="16388" name="Picture 4" descr="C:\Users\1\Desktop\день победы\дедушка\музей в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124200"/>
            <a:ext cx="3505200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9" name="Picture 5" descr="C:\Users\1\Desktop\день победы\дедушка\музее В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33528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4724400" y="5029200"/>
            <a:ext cx="3886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 i="1">
                <a:latin typeface="Book Antiqua" pitchFamily="18" charset="0"/>
              </a:rPr>
              <a:t>«Отгремели давно залпы наших орудий,</a:t>
            </a:r>
            <a:br>
              <a:rPr lang="ru-RU" sz="1400" b="1" i="1">
                <a:latin typeface="Book Antiqua" pitchFamily="18" charset="0"/>
              </a:rPr>
            </a:br>
            <a:r>
              <a:rPr lang="ru-RU" sz="1400" b="1" i="1">
                <a:latin typeface="Book Antiqua" pitchFamily="18" charset="0"/>
              </a:rPr>
              <a:t>А в воронке от бомбы трава-мурава...</a:t>
            </a:r>
            <a:br>
              <a:rPr lang="ru-RU" sz="1400" b="1" i="1">
                <a:latin typeface="Book Antiqua" pitchFamily="18" charset="0"/>
              </a:rPr>
            </a:br>
            <a:r>
              <a:rPr lang="ru-RU" sz="1400" b="1" i="1">
                <a:latin typeface="Book Antiqua" pitchFamily="18" charset="0"/>
              </a:rPr>
              <a:t>Но войну не забыли суровые люди</a:t>
            </a:r>
            <a:br>
              <a:rPr lang="ru-RU" sz="1400" b="1" i="1">
                <a:latin typeface="Book Antiqua" pitchFamily="18" charset="0"/>
              </a:rPr>
            </a:br>
            <a:r>
              <a:rPr lang="ru-RU" sz="1400" b="1" i="1">
                <a:latin typeface="Book Antiqua" pitchFamily="18" charset="0"/>
              </a:rPr>
              <a:t>И смеются сквозь слезы,</a:t>
            </a:r>
            <a:br>
              <a:rPr lang="ru-RU" sz="1400" b="1" i="1">
                <a:latin typeface="Book Antiqua" pitchFamily="18" charset="0"/>
              </a:rPr>
            </a:br>
            <a:r>
              <a:rPr lang="ru-RU" sz="1400" b="1" i="1">
                <a:latin typeface="Book Antiqua" pitchFamily="18" charset="0"/>
              </a:rPr>
              <a:t>Ведь память жива!...»</a:t>
            </a:r>
          </a:p>
          <a:p>
            <a:pPr algn="r"/>
            <a:r>
              <a:rPr lang="ru-RU" sz="1400" i="1">
                <a:latin typeface="Book Antiqua" pitchFamily="18" charset="0"/>
              </a:rPr>
              <a:t>(З. Чеботарева</a:t>
            </a:r>
            <a:r>
              <a:rPr lang="ru-RU" i="1">
                <a:latin typeface="Book Antiqua" pitchFamily="18" charset="0"/>
              </a:rPr>
              <a:t>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3058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latin typeface="Book Antiqua" pitchFamily="18" charset="0"/>
              </a:rPr>
              <a:t>Никто не забыт, ничто не забыто!</a:t>
            </a:r>
            <a:endParaRPr lang="ru-RU" u="sng" dirty="0">
              <a:latin typeface="Book Antiqua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267200" y="3962400"/>
            <a:ext cx="2667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 Antiqua" pitchFamily="18" charset="0"/>
              </a:rPr>
              <a:t>Михаил Андреевич Кузьменко</a:t>
            </a:r>
          </a:p>
          <a:p>
            <a:pPr algn="ctr"/>
            <a:r>
              <a:rPr lang="ru-RU">
                <a:latin typeface="Book Antiqua" pitchFamily="18" charset="0"/>
              </a:rPr>
              <a:t>13.11.1923-17.09.1983</a:t>
            </a:r>
          </a:p>
        </p:txBody>
      </p:sp>
      <p:pic>
        <p:nvPicPr>
          <p:cNvPr id="17412" name="Рисунок 1" descr="C:\Users\Бричка Г Б\Pictures\фото Кузьм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43000"/>
            <a:ext cx="1905000" cy="2779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Рисунок 2" descr="http://www.voronezh.ru/inform/news/2008/img/crinich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43000"/>
            <a:ext cx="1828800" cy="278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1143000" y="3962400"/>
            <a:ext cx="2514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 Antiqua" pitchFamily="18" charset="0"/>
              </a:rPr>
              <a:t>Дмитрий Андреевич Кузьменко</a:t>
            </a:r>
          </a:p>
          <a:p>
            <a:pPr algn="ctr"/>
            <a:r>
              <a:rPr lang="ru-RU">
                <a:latin typeface="Book Antiqua" pitchFamily="18" charset="0"/>
              </a:rPr>
              <a:t>13.11.1923 - 01.07.1979</a:t>
            </a:r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762000" y="5486400"/>
            <a:ext cx="8153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Book Antiqua" pitchFamily="18" charset="0"/>
              </a:rPr>
              <a:t>Слава наших предков братьев- близнецов </a:t>
            </a:r>
          </a:p>
          <a:p>
            <a:pPr algn="r"/>
            <a:r>
              <a:rPr lang="ru-RU" b="1">
                <a:latin typeface="Book Antiqua" pitchFamily="18" charset="0"/>
              </a:rPr>
              <a:t>Михаила  и Дмитрия Кузьменко – великое знамя памяти, </a:t>
            </a:r>
          </a:p>
          <a:p>
            <a:pPr algn="r"/>
            <a:r>
              <a:rPr lang="ru-RU" b="1">
                <a:latin typeface="Book Antiqua" pitchFamily="18" charset="0"/>
              </a:rPr>
              <a:t>передаваемое в нашей семье из уст в уста, от потомка к потомку…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ru-RU" sz="3600" u="sng" smtClean="0">
                <a:latin typeface="Book Antiqua" pitchFamily="18" charset="0"/>
              </a:rPr>
              <a:t>Использованные источники: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876800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Литературные источники: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Book Antiqua" pitchFamily="18" charset="0"/>
              </a:rPr>
              <a:t>Кавалеры ордена Славы трёх степеней: Краткий биографический словарь / Пред. ред. коллегии Д. С. Сухоруков. — М.: Воениздат, 2000. — 703 с.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Book Antiqua" pitchFamily="18" charset="0"/>
              </a:rPr>
              <a:t>Кавалеры ордена Славы. Воронеж, 1969.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Book Antiqua" pitchFamily="18" charset="0"/>
              </a:rPr>
              <a:t>Газета «За изобилие»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Book Antiqua" pitchFamily="18" charset="0"/>
              </a:rPr>
              <a:t>Газета «Коммуна»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Интернет ресурсы: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http://www.warheroes.ru/hero/hero.asp?Hero_id=9723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http://encyclopedia.mil.ru/encyclopedia/gentlemens/hero.htm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http://www.voronezh.ru/inform/news/2008/33719287.html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https://ru.wikipedia.org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http://www.rossosh.info/city.php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http://www.voskres.ru/army/library/chliy.htm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http://indexp.ru/36028001_41.html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http://www.podvignaroda.ru/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http://www.seluk.ru/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http://www.mkommunar.ru/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http://www.communa.ru/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http://www.fio.vrn.ru/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Book Antiqua" pitchFamily="18" charset="0"/>
              </a:rPr>
              <a:t>http://www.podvignaroda.ru/</a:t>
            </a:r>
            <a:endParaRPr lang="ru-RU" dirty="0" smtClean="0">
              <a:latin typeface="Book Antiqu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Book Antiqua" pitchFamily="18" charset="0"/>
              </a:rPr>
              <a:t>Материалы семейного архива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ричка Г Б\Desktop\2015-03-16\фото Кузьменко М А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7400" y="1600200"/>
            <a:ext cx="4465763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143000" y="4572000"/>
            <a:ext cx="7620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man Old Style" pitchFamily="18" charset="0"/>
              </a:rPr>
              <a:t>Мы, сестры Бричка Анна и Александра – правнучки,</a:t>
            </a:r>
          </a:p>
          <a:p>
            <a:r>
              <a:rPr lang="ru-RU">
                <a:latin typeface="Bookman Old Style" pitchFamily="18" charset="0"/>
              </a:rPr>
              <a:t>и наша мама, Бричка Галина Борисовна – внучка, </a:t>
            </a:r>
          </a:p>
          <a:p>
            <a:r>
              <a:rPr lang="ru-RU">
                <a:latin typeface="Bookman Old Style" pitchFamily="18" charset="0"/>
              </a:rPr>
              <a:t>кавалера трех орденов Славы Кузьменко Михаила Андреевича,</a:t>
            </a:r>
          </a:p>
          <a:p>
            <a:r>
              <a:rPr lang="ru-RU">
                <a:latin typeface="Bookman Old Style" pitchFamily="18" charset="0"/>
              </a:rPr>
              <a:t>с детских лет знаем о его героических подвигах,</a:t>
            </a:r>
          </a:p>
          <a:p>
            <a:r>
              <a:rPr lang="ru-RU">
                <a:latin typeface="Bookman Old Style" pitchFamily="18" charset="0"/>
              </a:rPr>
              <a:t>приближавших советский народ к победе </a:t>
            </a:r>
          </a:p>
          <a:p>
            <a:r>
              <a:rPr lang="ru-RU">
                <a:latin typeface="Bookman Old Style" pitchFamily="18" charset="0"/>
              </a:rPr>
              <a:t>над фашистской Германией.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28600" y="2286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u="sng">
                <a:latin typeface="Book Antiqua" pitchFamily="18" charset="0"/>
              </a:rPr>
              <a:t>Братья-близнецы  Кузьменко</a:t>
            </a:r>
          </a:p>
          <a:p>
            <a:pPr algn="ctr"/>
            <a:r>
              <a:rPr lang="ru-RU" sz="3600" u="sng">
                <a:latin typeface="Book Antiqua" pitchFamily="18" charset="0"/>
              </a:rPr>
              <a:t>Михаил  и  Дмитрий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7"/>
          <p:cNvSpPr txBox="1">
            <a:spLocks noChangeArrowheads="1"/>
          </p:cNvSpPr>
          <p:nvPr/>
        </p:nvSpPr>
        <p:spPr bwMode="auto">
          <a:xfrm>
            <a:off x="0" y="4495800"/>
            <a:ext cx="91440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 Antiqua" pitchFamily="18" charset="0"/>
              </a:rPr>
              <a:t>13 ноября 1923 года в хуторе Поддубновка Россошанского района  </a:t>
            </a:r>
          </a:p>
          <a:p>
            <a:pPr algn="ctr"/>
            <a:r>
              <a:rPr lang="ru-RU">
                <a:latin typeface="Book Antiqua" pitchFamily="18" charset="0"/>
              </a:rPr>
              <a:t>Воронежской области  в семье крестьянина родились братья-близнецы </a:t>
            </a:r>
          </a:p>
          <a:p>
            <a:pPr algn="ctr"/>
            <a:r>
              <a:rPr lang="ru-RU">
                <a:latin typeface="Book Antiqua" pitchFamily="18" charset="0"/>
              </a:rPr>
              <a:t>Михаил и Дмитрий Кузьменко. </a:t>
            </a:r>
          </a:p>
          <a:p>
            <a:pPr algn="ctr"/>
            <a:r>
              <a:rPr lang="ru-RU">
                <a:latin typeface="Book Antiqua" pitchFamily="18" charset="0"/>
              </a:rPr>
              <a:t>Став подростками, по объявлению в районной газете, братья отправились  </a:t>
            </a:r>
          </a:p>
          <a:p>
            <a:pPr algn="ctr"/>
            <a:r>
              <a:rPr lang="ru-RU">
                <a:latin typeface="Book Antiqua" pitchFamily="18" charset="0"/>
              </a:rPr>
              <a:t>работать на Мариупольский военный завод.</a:t>
            </a:r>
          </a:p>
          <a:p>
            <a:pPr algn="ctr"/>
            <a:r>
              <a:rPr lang="ru-RU">
                <a:latin typeface="Book Antiqua" pitchFamily="18" charset="0"/>
              </a:rPr>
              <a:t>В сентябре 1942 года ребята были призваны в армию. </a:t>
            </a:r>
            <a:endParaRPr lang="ru-RU" sz="2000">
              <a:latin typeface="Book Antiqua" pitchFamily="18" charset="0"/>
            </a:endParaRPr>
          </a:p>
          <a:p>
            <a:pPr>
              <a:lnSpc>
                <a:spcPct val="150000"/>
              </a:lnSpc>
            </a:pPr>
            <a:endParaRPr lang="ru-RU">
              <a:solidFill>
                <a:srgbClr val="FF0000"/>
              </a:solidFill>
              <a:latin typeface="Book Antiqua" pitchFamily="18" charset="0"/>
            </a:endParaRPr>
          </a:p>
          <a:p>
            <a:pPr algn="r"/>
            <a:r>
              <a:rPr lang="ru-RU" sz="2000">
                <a:latin typeface="Book Antiqua" pitchFamily="18" charset="0"/>
              </a:rPr>
              <a:t> </a:t>
            </a:r>
          </a:p>
        </p:txBody>
      </p:sp>
      <p:pic>
        <p:nvPicPr>
          <p:cNvPr id="4099" name="Рисунок 6" descr="фото Кузьменко М А0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43200" y="1447800"/>
            <a:ext cx="3429000" cy="23744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0" y="2286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u="sng">
                <a:latin typeface="Book Antiqua" pitchFamily="18" charset="0"/>
              </a:rPr>
              <a:t>Шли братья на Берлин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85800"/>
          </a:xfrm>
        </p:spPr>
        <p:txBody>
          <a:bodyPr/>
          <a:lstStyle/>
          <a:p>
            <a:pPr eaLnBrk="1" hangingPunct="1"/>
            <a:r>
              <a:rPr lang="ru-RU" sz="4000" u="sng" smtClean="0">
                <a:latin typeface="Book Antiqua" pitchFamily="18" charset="0"/>
              </a:rPr>
              <a:t>Первая награда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838200" y="1143000"/>
            <a:ext cx="41148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Book Antiqua" pitchFamily="18" charset="0"/>
              </a:rPr>
              <a:t>Михаил Андреевич и</a:t>
            </a:r>
          </a:p>
          <a:p>
            <a:pPr algn="ctr"/>
            <a:r>
              <a:rPr lang="ru-RU" sz="1600">
                <a:latin typeface="Book Antiqua" pitchFamily="18" charset="0"/>
              </a:rPr>
              <a:t> Дмитрий Андреевич Кузьменко,</a:t>
            </a:r>
          </a:p>
          <a:p>
            <a:pPr algn="ctr"/>
            <a:r>
              <a:rPr lang="ru-RU" sz="1600">
                <a:latin typeface="Book Antiqua" pitchFamily="18" charset="0"/>
              </a:rPr>
              <a:t> были зачислены в минометчики. </a:t>
            </a:r>
          </a:p>
          <a:p>
            <a:pPr algn="ctr"/>
            <a:r>
              <a:rPr lang="ru-RU" sz="1600">
                <a:latin typeface="Book Antiqua" pitchFamily="18" charset="0"/>
              </a:rPr>
              <a:t>Учиться приходилось спешно, на ходу: враг уже стоял у стен Сталинграда.  </a:t>
            </a:r>
          </a:p>
          <a:p>
            <a:pPr algn="ctr"/>
            <a:r>
              <a:rPr lang="ru-RU" sz="1600">
                <a:latin typeface="Book Antiqua" pitchFamily="18" charset="0"/>
              </a:rPr>
              <a:t>В развернувшейся здесь еще невиданной в мире битве участвовали и братья Кузьменко. Памятью о днях, полных высокого героизма, отваги и мужества, стали для них медали</a:t>
            </a:r>
          </a:p>
          <a:p>
            <a:pPr algn="ctr"/>
            <a:r>
              <a:rPr lang="ru-RU" sz="1600" b="1">
                <a:latin typeface="Book Antiqua" pitchFamily="18" charset="0"/>
              </a:rPr>
              <a:t>«За оборону Сталинграда»</a:t>
            </a:r>
            <a:endParaRPr lang="ru-RU" sz="1600">
              <a:latin typeface="Book Antiqua" pitchFamily="18" charset="0"/>
            </a:endParaRPr>
          </a:p>
          <a:p>
            <a:pPr algn="ctr"/>
            <a:r>
              <a:rPr lang="ru-RU" sz="1600">
                <a:latin typeface="Book Antiqua" pitchFamily="18" charset="0"/>
              </a:rPr>
              <a:t> </a:t>
            </a:r>
            <a:r>
              <a:rPr lang="ru-RU" sz="1600" b="1">
                <a:latin typeface="Book Antiqua" pitchFamily="18" charset="0"/>
              </a:rPr>
              <a:t>«За отвагу».</a:t>
            </a:r>
          </a:p>
          <a:p>
            <a:pPr algn="ctr"/>
            <a:r>
              <a:rPr lang="ru-RU" sz="1600">
                <a:latin typeface="Book Antiqua" pitchFamily="18" charset="0"/>
              </a:rPr>
              <a:t>Потом - бой на Курской дуге за Белгород, Харьков. Форсировали Днепр. </a:t>
            </a:r>
          </a:p>
          <a:p>
            <a:pPr algn="ctr"/>
            <a:r>
              <a:rPr lang="ru-RU" sz="1600">
                <a:latin typeface="Book Antiqua" pitchFamily="18" charset="0"/>
              </a:rPr>
              <a:t>Все это время шли плечом к плечу. </a:t>
            </a:r>
          </a:p>
          <a:p>
            <a:pPr algn="ctr"/>
            <a:r>
              <a:rPr lang="ru-RU" sz="1600">
                <a:latin typeface="Book Antiqua" pitchFamily="18" charset="0"/>
              </a:rPr>
              <a:t>За отличие в боях по окружению и уничтожению корсунь-шевченковской группировки противника их снова наградили медалями </a:t>
            </a:r>
            <a:r>
              <a:rPr lang="ru-RU" sz="1600" b="1">
                <a:latin typeface="Book Antiqua" pitchFamily="18" charset="0"/>
              </a:rPr>
              <a:t>«За отвагу».</a:t>
            </a:r>
            <a:endParaRPr lang="ru-RU">
              <a:latin typeface="Calibri" pitchFamily="34" charset="0"/>
            </a:endParaRPr>
          </a:p>
        </p:txBody>
      </p:sp>
      <p:sp>
        <p:nvSpPr>
          <p:cNvPr id="5124" name="TextBox 12"/>
          <p:cNvSpPr txBox="1">
            <a:spLocks noChangeArrowheads="1"/>
          </p:cNvSpPr>
          <p:nvPr/>
        </p:nvSpPr>
        <p:spPr bwMode="auto">
          <a:xfrm>
            <a:off x="6248400" y="6629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5" name="TextBox 13"/>
          <p:cNvSpPr txBox="1">
            <a:spLocks noChangeArrowheads="1"/>
          </p:cNvSpPr>
          <p:nvPr/>
        </p:nvSpPr>
        <p:spPr bwMode="auto">
          <a:xfrm>
            <a:off x="6553200" y="4953000"/>
            <a:ext cx="2362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Звание сержанта присвоили на Курской дуге. </a:t>
            </a:r>
          </a:p>
          <a:p>
            <a:pPr algn="ctr"/>
            <a:r>
              <a:rPr lang="ru-RU" sz="1400">
                <a:latin typeface="Calibri" pitchFamily="34" charset="0"/>
              </a:rPr>
              <a:t>Оба стали командирами минометных расчетов</a:t>
            </a:r>
          </a:p>
        </p:txBody>
      </p:sp>
      <p:pic>
        <p:nvPicPr>
          <p:cNvPr id="7" name="Рисунок 6" descr="фото Кузьменко М А0005.JPG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257800" y="1143000"/>
            <a:ext cx="286512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</p:pic>
      <p:pic>
        <p:nvPicPr>
          <p:cNvPr id="5127" name="Рисунок 5" descr="863a3b057b720f661863ed257dbe4de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417638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8" name="Рисунок 7" descr="4(1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657600"/>
            <a:ext cx="135096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ru-RU" u="sng" smtClean="0">
                <a:latin typeface="Book Antiqua" pitchFamily="18" charset="0"/>
              </a:rPr>
              <a:t>Наводчик минометной роты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228600" y="3962400"/>
            <a:ext cx="4038600" cy="2362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</a:t>
            </a:r>
            <a:endParaRPr lang="ru-RU" sz="2000" b="1" smtClean="0">
              <a:latin typeface="Book Antiqua" pitchFamily="18" charset="0"/>
            </a:endParaRP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6148" name="Рисунок 3" descr="Order of Glory 3rd cl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371600"/>
            <a:ext cx="1428750" cy="28384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457200" y="1447800"/>
            <a:ext cx="5867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 Antiqua" pitchFamily="18" charset="0"/>
              </a:rPr>
              <a:t>После овладения городом Кривым Рогом полки 15-я гвардейская стрелковая дивизия успешно продвинулись вперед. Командир минометного отделения, наводчик минометной роты 44-го гвардейского стрелкового полка (37-я армия, 3-й Украинский фронт ) гвардии младший сержант Михаил Кузьменко 28 марта 1944 года в бою у села Ингулец (предместье города Бендеры, Молдова) при отражении вражеской контратаки из автомата поразил свыше десяти пехотинцев и подавил  пять огневых точек противника.  Не отставал от брата и Дмитрий. Оба они приказом по 15-й гвардейской стрелковой дивизии от 19 апреля 1944 года за мужество и отвагу, </a:t>
            </a:r>
          </a:p>
          <a:p>
            <a:pPr algn="ctr"/>
            <a:r>
              <a:rPr lang="ru-RU">
                <a:latin typeface="Book Antiqua" pitchFamily="18" charset="0"/>
              </a:rPr>
              <a:t>проявленные в боях от Днепра до Днестра , </a:t>
            </a:r>
          </a:p>
          <a:p>
            <a:pPr algn="ctr"/>
            <a:r>
              <a:rPr lang="ru-RU">
                <a:latin typeface="Book Antiqua" pitchFamily="18" charset="0"/>
              </a:rPr>
              <a:t>награждёны  </a:t>
            </a:r>
            <a:r>
              <a:rPr lang="ru-RU" b="1">
                <a:latin typeface="Book Antiqua" pitchFamily="18" charset="0"/>
              </a:rPr>
              <a:t>орденами Славы 3-й степени.</a:t>
            </a:r>
          </a:p>
        </p:txBody>
      </p:sp>
      <p:pic>
        <p:nvPicPr>
          <p:cNvPr id="6150" name="Picture 2" descr="C:\Users\1\Desktop\день победы\дедушка\скан фото+документы\img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572000"/>
            <a:ext cx="2438400" cy="18192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eaLnBrk="1" hangingPunct="1"/>
            <a:r>
              <a:rPr lang="ru-RU" sz="4000" u="sng" smtClean="0">
                <a:latin typeface="Book Antiqua" pitchFamily="18" charset="0"/>
              </a:rPr>
              <a:t>Вклад одного в победу многих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57200" y="762000"/>
            <a:ext cx="7086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latin typeface="Book Antiqua" pitchFamily="18" charset="0"/>
              </a:rPr>
              <a:t>В конце августа 1944 года советские войска, находившиеся на плацдарме, южнее города Сандомира, получили приказ перейти к обороне и одновременно готовиться к новой наступательной операции. </a:t>
            </a:r>
          </a:p>
          <a:p>
            <a:r>
              <a:rPr lang="ru-RU" sz="1500">
                <a:latin typeface="Book Antiqua" pitchFamily="18" charset="0"/>
              </a:rPr>
              <a:t>По замыслу советского командования Висло - Одерскую операцию должны были начать усиленные стрелковые батальоны, выделяемые от каждой дивизии первого эшелона. В 15-й гвардейской стрелковой дивизии право начать наступление заслужил 2-й батальон 44-го гвардейского стрелкового полка. Туманным утром 12 января 1945 года в районе населенного пункта Шегмен на Сандомирском плацдарме (Польша), после мощной артподготовки, стрелковые подразделения с ходу овладели первой вражеской траншеей и ворвались во вторую. В это время из глубины обороны противника ударили два пулемета. Гвардейцы залегли. Михаил Кузьменко, подвергаясь смертельной опасности, выдвинул свой пулемет вперед и открыл огонь по пулеметам врага. Один из них ему удалось подавить со второго выстрела.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7172" name="Рисунок 6" descr="Order of Glory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838200"/>
            <a:ext cx="1428750" cy="2952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457200" y="4191000"/>
            <a:ext cx="85344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>
                <a:latin typeface="Book Antiqua" pitchFamily="18" charset="0"/>
              </a:rPr>
              <a:t>Расчет второго пулемета перенес огонь на минометчиков. Кузьменко заставил умолкнуть и этот пулемет, чем обеспечил успешное продвижение стрелковых подразделений .   Командир отделения минометной роты в составе гвардии сержант Михаил Кузьменко в наступательном бою находясь в боевых порядках пехоты, уничтожил два пулемета,.</a:t>
            </a:r>
          </a:p>
          <a:p>
            <a:r>
              <a:rPr lang="ru-RU" sz="1500">
                <a:latin typeface="Book Antiqua" pitchFamily="18" charset="0"/>
              </a:rPr>
              <a:t>Преследуя отступающего противника, точным огнем накрыл четыре повозки с боеприпасами, мотоцикл, одного солдата захватил в плен. </a:t>
            </a:r>
          </a:p>
          <a:p>
            <a:r>
              <a:rPr lang="ru-RU" sz="1500">
                <a:latin typeface="Book Antiqua" pitchFamily="18" charset="0"/>
              </a:rPr>
              <a:t>Приказом по 5-й гвардейской армии (1-й Украинский фронт) от 16 февраля 1945 года за мужество и отвагу, проявленные в боях, гвардии сержант Кузьменко Михаил Андреевич награждён орденом </a:t>
            </a:r>
            <a:r>
              <a:rPr lang="ru-RU" sz="1500" b="1">
                <a:latin typeface="Book Antiqua" pitchFamily="18" charset="0"/>
              </a:rPr>
              <a:t>Славы 2-й степени</a:t>
            </a:r>
            <a:r>
              <a:rPr lang="ru-RU" sz="1500">
                <a:latin typeface="Book Antiqua" pitchFamily="18" charset="0"/>
              </a:rPr>
              <a:t>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u="sng" smtClean="0">
                <a:latin typeface="Book Antiqua" pitchFamily="18" charset="0"/>
              </a:rPr>
              <a:t>Снова в бой, снова за Родину!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533400" y="1219200"/>
            <a:ext cx="6781800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Book Antiqua" pitchFamily="18" charset="0"/>
              </a:rPr>
              <a:t>В январе  полки дивизии вышли на реку Одер. </a:t>
            </a:r>
          </a:p>
          <a:p>
            <a:r>
              <a:rPr lang="ru-RU">
                <a:latin typeface="Book Antiqua" pitchFamily="18" charset="0"/>
              </a:rPr>
              <a:t>Форсировав её, устремились вперед. </a:t>
            </a:r>
          </a:p>
          <a:p>
            <a:r>
              <a:rPr lang="ru-RU">
                <a:latin typeface="Book Antiqua" pitchFamily="18" charset="0"/>
              </a:rPr>
              <a:t>Братья Кузьменко шли в первых рядах наступающих.</a:t>
            </a:r>
          </a:p>
          <a:p>
            <a:r>
              <a:rPr lang="ru-RU">
                <a:latin typeface="Book Antiqua" pitchFamily="18" charset="0"/>
              </a:rPr>
              <a:t> Оба отличились в боях при форсировании рек Шпрее и Эльбы. </a:t>
            </a:r>
          </a:p>
          <a:p>
            <a:r>
              <a:rPr lang="ru-RU">
                <a:latin typeface="Book Antiqua" pitchFamily="18" charset="0"/>
              </a:rPr>
              <a:t>В период наступательных боев 16-24 января 1945 года в районе города Эльстерверд (Германия) Михаил Кузьменко, действуя с отделением в боевых порядках пехоты, огнем из минометов поддерживал наступающие подразделения.</a:t>
            </a:r>
          </a:p>
          <a:p>
            <a:r>
              <a:rPr lang="ru-RU">
                <a:latin typeface="Book Antiqua" pitchFamily="18" charset="0"/>
              </a:rPr>
              <a:t> За пять дней боев огнем из миномета поразил до взвода гитлеровцев и четыре пулемета. </a:t>
            </a:r>
          </a:p>
          <a:p>
            <a:pPr algn="ctr"/>
            <a:endParaRPr lang="ru-RU">
              <a:latin typeface="Book Antiqua" pitchFamily="18" charset="0"/>
            </a:endParaRPr>
          </a:p>
          <a:p>
            <a:pPr algn="ctr"/>
            <a:r>
              <a:rPr lang="ru-RU">
                <a:latin typeface="Book Antiqua" pitchFamily="18" charset="0"/>
              </a:rPr>
              <a:t>Указом Президиума Верховного Совета СССР от 27 июня 1945 года за образцовое выполнение заданий командования в боях с немецко-фашистскими захватчиками гвардии сержант Кузьменко Михаил Андреевич награждён </a:t>
            </a:r>
          </a:p>
          <a:p>
            <a:pPr algn="ctr"/>
            <a:r>
              <a:rPr lang="ru-RU" b="1">
                <a:latin typeface="Book Antiqua" pitchFamily="18" charset="0"/>
              </a:rPr>
              <a:t>орденом Славы 1-й степени </a:t>
            </a:r>
            <a:r>
              <a:rPr lang="ru-RU">
                <a:latin typeface="Book Antiqua" pitchFamily="18" charset="0"/>
              </a:rPr>
              <a:t>(№ 183), </a:t>
            </a:r>
          </a:p>
          <a:p>
            <a:pPr algn="ctr"/>
            <a:r>
              <a:rPr lang="ru-RU">
                <a:latin typeface="Book Antiqua" pitchFamily="18" charset="0"/>
              </a:rPr>
              <a:t>став полным кавалером ордена Славы</a:t>
            </a:r>
          </a:p>
          <a:p>
            <a:pPr algn="ctr"/>
            <a:endParaRPr lang="ru-RU">
              <a:latin typeface="Book Antiqua" pitchFamily="18" charset="0"/>
            </a:endParaRPr>
          </a:p>
        </p:txBody>
      </p:sp>
      <p:pic>
        <p:nvPicPr>
          <p:cNvPr id="8196" name="Рисунок 4" descr="OrderOfGlory1stClass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600200"/>
            <a:ext cx="1428750" cy="2943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2" descr="E:\Data\  4\1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5181600"/>
            <a:ext cx="1727200" cy="1295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7" descr="скачанные файлы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429000"/>
            <a:ext cx="1447800" cy="25765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19" name="Рисунок 8" descr="MOsvPrag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429000"/>
            <a:ext cx="1357313" cy="2514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0" name="Прямоугольник 10"/>
          <p:cNvSpPr>
            <a:spLocks noChangeArrowheads="1"/>
          </p:cNvSpPr>
          <p:nvPr/>
        </p:nvSpPr>
        <p:spPr bwMode="auto">
          <a:xfrm>
            <a:off x="381000" y="99060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 Antiqua" pitchFamily="18" charset="0"/>
              </a:rPr>
              <a:t>Кузьменко Михаил Андреевич принимал участие в освобождении Украины, Молдавии, Польши, Чехословакии, в боях на территории Германии. Награжден медалями</a:t>
            </a:r>
          </a:p>
          <a:p>
            <a:pPr algn="ctr"/>
            <a:r>
              <a:rPr lang="ru-RU">
                <a:latin typeface="Book Antiqua" pitchFamily="18" charset="0"/>
              </a:rPr>
              <a:t> </a:t>
            </a:r>
            <a:r>
              <a:rPr lang="ru-RU" b="1">
                <a:latin typeface="Book Antiqua" pitchFamily="18" charset="0"/>
              </a:rPr>
              <a:t>«За освобождение Варшавы»</a:t>
            </a:r>
            <a:r>
              <a:rPr lang="ru-RU">
                <a:latin typeface="Book Antiqua" pitchFamily="18" charset="0"/>
              </a:rPr>
              <a:t>, </a:t>
            </a:r>
          </a:p>
          <a:p>
            <a:pPr algn="ctr"/>
            <a:r>
              <a:rPr lang="ru-RU" b="1">
                <a:latin typeface="Book Antiqua" pitchFamily="18" charset="0"/>
              </a:rPr>
              <a:t>«За освобождению Праги»</a:t>
            </a:r>
          </a:p>
          <a:p>
            <a:pPr algn="ctr"/>
            <a:endParaRPr lang="ru-RU">
              <a:latin typeface="Book Antiqua" pitchFamily="18" charset="0"/>
            </a:endParaRPr>
          </a:p>
        </p:txBody>
      </p:sp>
      <p:pic>
        <p:nvPicPr>
          <p:cNvPr id="9221" name="Содержимое 12" descr="фото Кузьменко М А000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5000" y="838200"/>
            <a:ext cx="2405063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222" name="Прямоугольник 10"/>
          <p:cNvSpPr>
            <a:spLocks noChangeArrowheads="1"/>
          </p:cNvSpPr>
          <p:nvPr/>
        </p:nvSpPr>
        <p:spPr bwMode="auto">
          <a:xfrm>
            <a:off x="4724400" y="5105400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Book Antiqua" pitchFamily="18" charset="0"/>
              </a:rPr>
              <a:t>«И как бы ни была приятна награда, </a:t>
            </a:r>
          </a:p>
          <a:p>
            <a:pPr algn="r"/>
            <a:r>
              <a:rPr lang="ru-RU" b="1">
                <a:latin typeface="Book Antiqua" pitchFamily="18" charset="0"/>
              </a:rPr>
              <a:t>Она хранит в себе тяжкий груз воспоминаний…»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1219200"/>
          </a:xfrm>
        </p:spPr>
        <p:txBody>
          <a:bodyPr/>
          <a:lstStyle/>
          <a:p>
            <a:pPr indent="0" algn="ctr" eaLnBrk="1" hangingPunct="1"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Наш прадедушка, Михаил Андреевич Кузьменко, </a:t>
            </a:r>
          </a:p>
          <a:p>
            <a:pPr indent="0" algn="ctr" eaLnBrk="1" hangingPunct="1"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участвовал в торжественном Параде Победы </a:t>
            </a:r>
          </a:p>
          <a:p>
            <a:pPr indent="0" algn="ctr" eaLnBrk="1" hangingPunct="1"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24 июня 1945 года в Москве на Красной площади,</a:t>
            </a:r>
          </a:p>
          <a:p>
            <a:pPr indent="0" algn="ctr" eaLnBrk="1" hangingPunct="1">
              <a:buFont typeface="Arial" charset="0"/>
              <a:buNone/>
            </a:pPr>
            <a:r>
              <a:rPr lang="ru-RU" sz="1800" smtClean="0">
                <a:latin typeface="Book Antiqua" pitchFamily="18" charset="0"/>
              </a:rPr>
              <a:t> посвященном победе над фашистской Германией </a:t>
            </a:r>
            <a:endParaRPr lang="ru-RU" smtClean="0">
              <a:latin typeface="Book Antiqua" pitchFamily="18" charset="0"/>
            </a:endParaRPr>
          </a:p>
        </p:txBody>
      </p:sp>
      <p:pic>
        <p:nvPicPr>
          <p:cNvPr id="10243" name="Picture 14" descr="fash%20z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362200"/>
            <a:ext cx="3451225" cy="2667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45" name="Picture 2" descr="C:\Users\1\Desktop\день победы\дедушка\скан фото+документы\фото Кузьменко М А0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362200"/>
            <a:ext cx="1673225" cy="266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Прямоугольник 6"/>
          <p:cNvSpPr>
            <a:spLocks noChangeArrowheads="1"/>
          </p:cNvSpPr>
          <p:nvPr/>
        </p:nvSpPr>
        <p:spPr bwMode="auto">
          <a:xfrm>
            <a:off x="381000" y="5181600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Book Antiqua" pitchFamily="18" charset="0"/>
              </a:rPr>
              <a:t>И после войны не было покоя, когда во снах всплывали тяжелые моменты страшных битв и скорбных  потерь, вызывая душераздирающие слезы…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1240</Words>
  <Application>Microsoft Office PowerPoint</Application>
  <PresentationFormat>Экран (4:3)</PresentationFormat>
  <Paragraphs>135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Book Antiqua</vt:lpstr>
      <vt:lpstr>BatangChe</vt:lpstr>
      <vt:lpstr>Times New Roman</vt:lpstr>
      <vt:lpstr>Bookman Old Style</vt:lpstr>
      <vt:lpstr>Тема Office</vt:lpstr>
      <vt:lpstr>Великий человек в моей семье </vt:lpstr>
      <vt:lpstr>Слайд 2</vt:lpstr>
      <vt:lpstr>Слайд 3</vt:lpstr>
      <vt:lpstr>Первая награда</vt:lpstr>
      <vt:lpstr>Наводчик минометной роты</vt:lpstr>
      <vt:lpstr>Вклад одного в победу многих</vt:lpstr>
      <vt:lpstr>Снова в бой, снова за Родину!</vt:lpstr>
      <vt:lpstr>Слайд 8</vt:lpstr>
      <vt:lpstr>Слайд 9</vt:lpstr>
      <vt:lpstr>Жизнь после войны</vt:lpstr>
      <vt:lpstr>Слайд 11</vt:lpstr>
      <vt:lpstr>Память жива!</vt:lpstr>
      <vt:lpstr>Память жива!</vt:lpstr>
      <vt:lpstr>Память жива!</vt:lpstr>
      <vt:lpstr>Память жива!</vt:lpstr>
      <vt:lpstr>Никто не забыт, ничто не забыто!</vt:lpstr>
      <vt:lpstr>Использованные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134</cp:revision>
  <dcterms:created xsi:type="dcterms:W3CDTF">2015-03-09T17:09:55Z</dcterms:created>
  <dcterms:modified xsi:type="dcterms:W3CDTF">2015-04-18T09:56:51Z</dcterms:modified>
</cp:coreProperties>
</file>