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91" r:id="rId4"/>
    <p:sldId id="257" r:id="rId5"/>
    <p:sldId id="292" r:id="rId6"/>
    <p:sldId id="258" r:id="rId7"/>
    <p:sldId id="293" r:id="rId8"/>
    <p:sldId id="259" r:id="rId9"/>
    <p:sldId id="294" r:id="rId10"/>
    <p:sldId id="260" r:id="rId11"/>
    <p:sldId id="261" r:id="rId12"/>
    <p:sldId id="262" r:id="rId13"/>
    <p:sldId id="297" r:id="rId14"/>
    <p:sldId id="285" r:id="rId15"/>
    <p:sldId id="298" r:id="rId16"/>
    <p:sldId id="289" r:id="rId17"/>
    <p:sldId id="286" r:id="rId18"/>
    <p:sldId id="300" r:id="rId19"/>
    <p:sldId id="279" r:id="rId20"/>
    <p:sldId id="280" r:id="rId21"/>
    <p:sldId id="301" r:id="rId22"/>
    <p:sldId id="275" r:id="rId23"/>
    <p:sldId id="276" r:id="rId24"/>
    <p:sldId id="277" r:id="rId25"/>
    <p:sldId id="278" r:id="rId26"/>
    <p:sldId id="287" r:id="rId27"/>
    <p:sldId id="302" r:id="rId28"/>
    <p:sldId id="263" r:id="rId29"/>
    <p:sldId id="304" r:id="rId30"/>
    <p:sldId id="264" r:id="rId31"/>
    <p:sldId id="281" r:id="rId32"/>
    <p:sldId id="306" r:id="rId33"/>
    <p:sldId id="283" r:id="rId34"/>
    <p:sldId id="30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Великая </a:t>
            </a:r>
            <a:br>
              <a:rPr lang="ru-RU" dirty="0" smtClean="0"/>
            </a:br>
            <a:r>
              <a:rPr lang="ru-RU" dirty="0" smtClean="0"/>
              <a:t>отечественная война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152128"/>
          </a:xfrm>
        </p:spPr>
        <p:txBody>
          <a:bodyPr/>
          <a:lstStyle/>
          <a:p>
            <a:r>
              <a:rPr lang="ru-RU" dirty="0" smtClean="0"/>
              <a:t>Викторина для детей старшего дошкольного возраста</a:t>
            </a:r>
          </a:p>
          <a:p>
            <a:endParaRPr lang="ru-RU" dirty="0"/>
          </a:p>
          <a:p>
            <a:endParaRPr lang="ru-RU" dirty="0" smtClean="0"/>
          </a:p>
          <a:p>
            <a:pPr algn="r"/>
            <a:endParaRPr lang="ru-RU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96547" y="5877272"/>
            <a:ext cx="6400800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ГБОУ СОШ №236 СП №8</a:t>
            </a:r>
          </a:p>
          <a:p>
            <a:r>
              <a:rPr lang="ru-RU" sz="1400" dirty="0"/>
              <a:t>г</a:t>
            </a:r>
            <a:r>
              <a:rPr lang="ru-RU" sz="1400" dirty="0" smtClean="0"/>
              <a:t>. Москва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sz="20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294384" y="4437112"/>
            <a:ext cx="6400800" cy="72008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600" dirty="0" smtClean="0"/>
              <a:t>Авторы:</a:t>
            </a:r>
          </a:p>
          <a:p>
            <a:pPr algn="r"/>
            <a:r>
              <a:rPr lang="ru-RU" sz="2600" dirty="0"/>
              <a:t>с</a:t>
            </a:r>
            <a:r>
              <a:rPr lang="ru-RU" sz="2600" dirty="0" smtClean="0"/>
              <a:t>тарший воспитатель Астахова С.В.</a:t>
            </a:r>
          </a:p>
          <a:p>
            <a:pPr algn="r"/>
            <a:r>
              <a:rPr lang="ru-RU" sz="2600" dirty="0"/>
              <a:t>м</a:t>
            </a:r>
            <a:r>
              <a:rPr lang="ru-RU" sz="2600" dirty="0" smtClean="0"/>
              <a:t>узыкальный руководитель Прокопенко Е.В.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7827115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4. Какие рода войск принимали участие в битвах Великой Отечественной войны?</a:t>
            </a:r>
          </a:p>
        </p:txBody>
      </p:sp>
      <p:pic>
        <p:nvPicPr>
          <p:cNvPr id="4098" name="Picture 2" descr="C:\Users\ЕАИСТ_2\Documents\Е.В\15 г\9мая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816220" cy="2258008"/>
          </a:xfrm>
          <a:prstGeom prst="rect">
            <a:avLst/>
          </a:prstGeom>
          <a:noFill/>
        </p:spPr>
      </p:pic>
      <p:pic>
        <p:nvPicPr>
          <p:cNvPr id="4099" name="Picture 3" descr="C:\Users\ЕАИСТ_2\Documents\Е.В\15 г\9мая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187700" cy="2408237"/>
          </a:xfrm>
          <a:prstGeom prst="rect">
            <a:avLst/>
          </a:prstGeom>
          <a:noFill/>
        </p:spPr>
      </p:pic>
      <p:pic>
        <p:nvPicPr>
          <p:cNvPr id="4100" name="Picture 4" descr="C:\Users\ЕАИСТ_2\Documents\Е.В\15 г\9мая\Рисуно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861048"/>
            <a:ext cx="4541837" cy="2670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52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76672"/>
            <a:ext cx="4951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5. Какие использовались вооружения?</a:t>
            </a:r>
          </a:p>
        </p:txBody>
      </p:sp>
      <p:pic>
        <p:nvPicPr>
          <p:cNvPr id="5122" name="Picture 2" descr="C:\Users\ЕАИСТ_2\Documents\Е.В\15 г\9мая\Рисунок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2602992" cy="1767840"/>
          </a:xfrm>
          <a:prstGeom prst="rect">
            <a:avLst/>
          </a:prstGeom>
          <a:noFill/>
        </p:spPr>
      </p:pic>
      <p:pic>
        <p:nvPicPr>
          <p:cNvPr id="5123" name="Picture 3" descr="C:\Users\ЕАИСТ_2\Documents\Е.В\15 г\9мая\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0"/>
            <a:ext cx="2322513" cy="1725613"/>
          </a:xfrm>
          <a:prstGeom prst="rect">
            <a:avLst/>
          </a:prstGeom>
          <a:noFill/>
        </p:spPr>
      </p:pic>
      <p:pic>
        <p:nvPicPr>
          <p:cNvPr id="5124" name="Picture 4" descr="C:\Users\ЕАИСТ_2\Documents\Е.В\15 г\9мая\Рисунок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5" y="1268761"/>
            <a:ext cx="2520280" cy="1693505"/>
          </a:xfrm>
          <a:prstGeom prst="rect">
            <a:avLst/>
          </a:prstGeom>
          <a:noFill/>
        </p:spPr>
      </p:pic>
      <p:pic>
        <p:nvPicPr>
          <p:cNvPr id="5125" name="Picture 5" descr="C:\Users\ЕАИСТ_2\Documents\Е.В\15 г\9мая\Рисунок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231330"/>
            <a:ext cx="2770634" cy="1738437"/>
          </a:xfrm>
          <a:prstGeom prst="rect">
            <a:avLst/>
          </a:prstGeom>
          <a:noFill/>
        </p:spPr>
      </p:pic>
      <p:pic>
        <p:nvPicPr>
          <p:cNvPr id="5126" name="Picture 6" descr="C:\Users\ЕАИСТ_2\Documents\Е.В\15 г\9мая\Рисунок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284984"/>
            <a:ext cx="2457450" cy="1652587"/>
          </a:xfrm>
          <a:prstGeom prst="rect">
            <a:avLst/>
          </a:prstGeom>
          <a:noFill/>
        </p:spPr>
      </p:pic>
      <p:pic>
        <p:nvPicPr>
          <p:cNvPr id="5127" name="Picture 7" descr="C:\Users\ЕАИСТ_2\Documents\Е.В\15 г\9мая\Рисунок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085184"/>
            <a:ext cx="3902075" cy="1633537"/>
          </a:xfrm>
          <a:prstGeom prst="rect">
            <a:avLst/>
          </a:prstGeom>
          <a:noFill/>
        </p:spPr>
      </p:pic>
      <p:pic>
        <p:nvPicPr>
          <p:cNvPr id="5128" name="Picture 8" descr="C:\Users\ЕАИСТ_2\Documents\Е.В\15 г\9мая\Рисунок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5085184"/>
            <a:ext cx="2090737" cy="1620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99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98993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(«Наша </a:t>
            </a:r>
            <a:r>
              <a:rPr lang="ru-RU" b="1" dirty="0"/>
              <a:t>Родина сильна» </a:t>
            </a:r>
            <a:r>
              <a:rPr lang="ru-RU" b="1" dirty="0" smtClean="0"/>
              <a:t>музыка </a:t>
            </a:r>
            <a:r>
              <a:rPr lang="ru-RU" b="1" dirty="0"/>
              <a:t>А. Филиппенко, </a:t>
            </a:r>
            <a:r>
              <a:rPr lang="ru-RU" b="1" dirty="0" smtClean="0"/>
              <a:t>слова </a:t>
            </a:r>
            <a:r>
              <a:rPr lang="ru-RU" b="1" dirty="0"/>
              <a:t>Т</a:t>
            </a:r>
            <a:r>
              <a:rPr lang="ru-RU" b="1" dirty="0" smtClean="0"/>
              <a:t>. Волгиной</a:t>
            </a:r>
          </a:p>
          <a:p>
            <a:r>
              <a:rPr lang="ru-RU" b="1" dirty="0" smtClean="0"/>
              <a:t>(исполняют дети))</a:t>
            </a:r>
            <a:endParaRPr lang="ru-RU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54898" y="188640"/>
            <a:ext cx="828092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lnSpc>
                <a:spcPct val="115000"/>
              </a:lnSpc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6. В сражениях принимали участие военные различных специальностей. Каких? 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C:\Users\ЕАИСТ_2\Documents\Е.В\15 г\9мая\Рисунок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358896" cy="2249424"/>
          </a:xfrm>
          <a:prstGeom prst="rect">
            <a:avLst/>
          </a:prstGeom>
          <a:noFill/>
        </p:spPr>
      </p:pic>
      <p:pic>
        <p:nvPicPr>
          <p:cNvPr id="6147" name="Picture 3" descr="C:\Users\ЕАИСТ_2\Documents\Е.В\15 г\9мая\Рисунок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273425" cy="2389187"/>
          </a:xfrm>
          <a:prstGeom prst="rect">
            <a:avLst/>
          </a:prstGeom>
          <a:noFill/>
        </p:spPr>
      </p:pic>
      <p:pic>
        <p:nvPicPr>
          <p:cNvPr id="6148" name="Picture 4" descr="C:\Users\ЕАИСТ_2\Documents\Е.В\15 г\9мая\Рисунок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3384376" cy="2310470"/>
          </a:xfrm>
          <a:prstGeom prst="rect">
            <a:avLst/>
          </a:prstGeom>
          <a:noFill/>
        </p:spPr>
      </p:pic>
      <p:pic>
        <p:nvPicPr>
          <p:cNvPr id="6149" name="Picture 5" descr="C:\Users\ЕАИСТ_2\Documents\Е.В\15 г\9мая\Рисунок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645024"/>
            <a:ext cx="3303587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08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7992888" cy="4464496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800" dirty="0" smtClean="0">
                <a:latin typeface="Times New Roman"/>
                <a:ea typeface="Calibri"/>
                <a:cs typeface="Times New Roman"/>
              </a:rPr>
              <a:t>Фашисты </a:t>
            </a:r>
            <a:r>
              <a:rPr lang="ru-RU" sz="3800" dirty="0">
                <a:latin typeface="Times New Roman"/>
                <a:ea typeface="Calibri"/>
                <a:cs typeface="Times New Roman"/>
              </a:rPr>
              <a:t>хвастались, что Новый год они встретят в Москве, но советские войска сумели остановить их наступление. Наши танкисты под красным знаменем  на земле били фашистов. И лётчики, с красными звёздами на фюзеляжах самолётов – в небе били фашистов. И моряки в бескозырках и тельняшках на морях били фашистов. И артиллеристы меткими выстрелами били вероломных фашистов</a:t>
            </a:r>
            <a:r>
              <a:rPr lang="ru-RU" sz="38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3800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74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692696"/>
            <a:ext cx="327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7.  Кто такие партизаны?</a:t>
            </a:r>
          </a:p>
        </p:txBody>
      </p:sp>
      <p:pic>
        <p:nvPicPr>
          <p:cNvPr id="7170" name="Picture 2" descr="C:\Users\ЕАИСТ_2\Documents\Е.В\15 г\9мая\Рисунок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395216" cy="2529840"/>
          </a:xfrm>
          <a:prstGeom prst="rect">
            <a:avLst/>
          </a:prstGeom>
          <a:noFill/>
        </p:spPr>
      </p:pic>
      <p:pic>
        <p:nvPicPr>
          <p:cNvPr id="7171" name="Picture 3" descr="C:\Users\ЕАИСТ_2\Documents\Е.В\15 г\9мая\Рисунок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805237" cy="2533650"/>
          </a:xfrm>
          <a:prstGeom prst="rect">
            <a:avLst/>
          </a:prstGeom>
          <a:noFill/>
        </p:spPr>
      </p:pic>
      <p:pic>
        <p:nvPicPr>
          <p:cNvPr id="7172" name="Picture 4" descr="C:\Users\ЕАИСТ_2\Documents\Е.В\15 г\9мая\Рисунок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365104"/>
            <a:ext cx="3635375" cy="2227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81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136904" cy="5184576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Советские люди, оказавшиеся на территории, оккупированной врагом, а так же бойцы и командиры, попавшие в окружение, уходили в леса, создавали партизанские отряды и вступали в борьбу с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немецко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фашистскими захватчиками. Они всеми силами и средствами пытались помочь советскими войскам, сражавшимся на фронте. Партизаны взрывали мосты, поджигали склады, преследовали и уничтожали врагов на каждом шагу.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Calibri"/>
                <a:cs typeface="Times New Roman"/>
              </a:rPr>
              <a:t>(Слайд №16   «В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землянке</a:t>
            </a:r>
            <a:r>
              <a:rPr lang="ru-RU" u="sng" dirty="0" smtClean="0">
                <a:latin typeface="Times New Roman"/>
                <a:ea typeface="Calibri"/>
                <a:cs typeface="Times New Roman"/>
              </a:rPr>
              <a:t>» музыка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К. </a:t>
            </a:r>
            <a:r>
              <a:rPr lang="ru-RU" u="sng" dirty="0" err="1">
                <a:latin typeface="Times New Roman"/>
                <a:ea typeface="Calibri"/>
                <a:cs typeface="Times New Roman"/>
              </a:rPr>
              <a:t>Листова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u="sng" dirty="0" smtClean="0">
                <a:latin typeface="Times New Roman"/>
                <a:ea typeface="Calibri"/>
                <a:cs typeface="Times New Roman"/>
              </a:rPr>
              <a:t>слова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А. </a:t>
            </a:r>
            <a:r>
              <a:rPr lang="ru-RU" u="sng" dirty="0" smtClean="0">
                <a:latin typeface="Times New Roman"/>
                <a:ea typeface="Calibri"/>
                <a:cs typeface="Times New Roman"/>
              </a:rPr>
              <a:t>Суркова)</a:t>
            </a:r>
            <a:endParaRPr lang="ru-RU" sz="2000" u="sng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95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АИСТ_2\Documents\Е.В\15 г\9мая\Рисунок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904922" cy="470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392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2267744" y="548680"/>
            <a:ext cx="4752528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lnSpc>
                <a:spcPct val="115000"/>
              </a:lnSpc>
              <a:buClr>
                <a:srgbClr val="FFFFFF">
                  <a:shade val="95000"/>
                </a:srgbClr>
              </a:buClr>
              <a:buNone/>
            </a:pPr>
            <a:r>
              <a:rPr lang="ru-RU" sz="24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8.  Кого называют сыном полка</a:t>
            </a:r>
            <a:r>
              <a:rPr lang="ru-RU" sz="170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1400" dirty="0" smtClean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9218" name="Picture 2" descr="C:\Users\ЕАИСТ_2\Documents\Е.В\15 г\9мая\Рисунок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184" y="1622742"/>
            <a:ext cx="3913632" cy="466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18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064896" cy="3600400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Трудные, голодные, холодные военные годы. Тяжело достались они всему народу, но особенно тяжко пришлось детям. Они оказались лицом к лицу с жестокой, беспощадной силой фашизма. Многие из них встали   наравне с взрослыми плечом к плечу на защиту своей Родины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75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9.  Как называют человека, совершившего подвиг?</a:t>
            </a:r>
          </a:p>
        </p:txBody>
      </p:sp>
      <p:pic>
        <p:nvPicPr>
          <p:cNvPr id="10242" name="Picture 2" descr="C:\Users\ЕАИСТ_2\Documents\Е.В\15 г\9мая\Рисунок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355" y="1600200"/>
            <a:ext cx="5919289" cy="470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14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/>
              <a:t>Цель </a:t>
            </a:r>
            <a:r>
              <a:rPr lang="ru-RU" sz="2400" i="1" dirty="0"/>
              <a:t>викторины</a:t>
            </a:r>
            <a:r>
              <a:rPr lang="ru-RU" sz="2400" i="1" dirty="0" smtClean="0"/>
              <a:t>: </a:t>
            </a:r>
            <a:r>
              <a:rPr lang="ru-RU" sz="2400" dirty="0" smtClean="0"/>
              <a:t>привлечь </a:t>
            </a:r>
            <a:r>
              <a:rPr lang="ru-RU" sz="2400" dirty="0"/>
              <a:t>внимание </a:t>
            </a:r>
            <a:r>
              <a:rPr lang="ru-RU" sz="2400" dirty="0" smtClean="0"/>
              <a:t>старших дошкольников </a:t>
            </a:r>
            <a:r>
              <a:rPr lang="ru-RU" sz="2400" dirty="0"/>
              <a:t>к изучению истории Великой Отечественной </a:t>
            </a:r>
            <a:r>
              <a:rPr lang="ru-RU" sz="2400" dirty="0" smtClean="0"/>
              <a:t>войны, </a:t>
            </a:r>
            <a:r>
              <a:rPr lang="ru-RU" sz="2400" dirty="0"/>
              <a:t>используя </a:t>
            </a:r>
            <a:r>
              <a:rPr lang="ru-RU" sz="2400" dirty="0" smtClean="0"/>
              <a:t>занимательную  форму.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 smtClean="0">
                <a:effectLst/>
              </a:rPr>
              <a:t>Задачи</a:t>
            </a:r>
            <a:r>
              <a:rPr lang="ru-RU" sz="2400" i="1" dirty="0">
                <a:effectLst/>
              </a:rPr>
              <a:t>: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/>
              <a:t>формировать </a:t>
            </a:r>
            <a:r>
              <a:rPr lang="ru-RU" sz="2400" dirty="0"/>
              <a:t>интерес </a:t>
            </a:r>
            <a:r>
              <a:rPr lang="ru-RU" sz="2400" dirty="0" smtClean="0"/>
              <a:t>детей к </a:t>
            </a:r>
            <a:r>
              <a:rPr lang="ru-RU" sz="2400" dirty="0"/>
              <a:t>данной теме, желание больше узнать о героях и событиях </a:t>
            </a:r>
            <a:r>
              <a:rPr lang="ru-RU" sz="2400" dirty="0" smtClean="0"/>
              <a:t>Великой Отечественной войны; </a:t>
            </a:r>
            <a:br>
              <a:rPr lang="ru-RU" sz="2400" dirty="0" smtClean="0"/>
            </a:br>
            <a:r>
              <a:rPr lang="ru-RU" sz="2400" dirty="0" smtClean="0"/>
              <a:t>воспитывать </a:t>
            </a:r>
            <a:r>
              <a:rPr lang="ru-RU" sz="2400" dirty="0"/>
              <a:t>чувства признательности, уважения и памяти по отношению к участникам Великой Отечественной войны.</a:t>
            </a:r>
            <a:br>
              <a:rPr lang="ru-RU" sz="2400" dirty="0"/>
            </a:br>
            <a:r>
              <a:rPr lang="ru-RU" sz="2400" dirty="0">
                <a:effectLst/>
              </a:rPr>
              <a:t>формировать  межличностные отношения в процессе группового </a:t>
            </a:r>
            <a:r>
              <a:rPr lang="ru-RU" sz="2400" dirty="0" smtClean="0">
                <a:effectLst/>
              </a:rPr>
              <a:t>взаимодействия.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204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АИСТ_2\Documents\Е.В\15 г\9мая\Рисунок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388100" cy="405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76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064896" cy="4752528"/>
          </a:xfrm>
        </p:spPr>
        <p:txBody>
          <a:bodyPr>
            <a:normAutofit fontScale="25000" lnSpcReduction="20000"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ru-RU" sz="7400" b="1" dirty="0" smtClean="0">
                <a:latin typeface="Times New Roman"/>
                <a:ea typeface="Calibri"/>
                <a:cs typeface="Times New Roman"/>
              </a:rPr>
              <a:t>В годы великой Отечественной войны людям, отличившимся в бою, командование вручало награды – ордена и медали. Ордена и медали могли быть вручены за то, что боец, находясь в загоревшемся танке, продолжал выполнять боевую задачу; за то, что в бою вывел из строя не менее двух танков или трёх самолётов противника; за то, что первым ворвался на территорию противника; за то, что захватил в плен вражеского офицера.</a:t>
            </a:r>
            <a:endParaRPr lang="ru-RU" sz="7400" b="1" dirty="0" smtClean="0">
              <a:latin typeface="Calibri"/>
              <a:ea typeface="Calibri"/>
              <a:cs typeface="Times New Roman"/>
            </a:endParaRPr>
          </a:p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ru-RU" sz="7400" b="1" i="1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7400" b="1" dirty="0" smtClean="0">
              <a:latin typeface="Calibri"/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7400" b="1" dirty="0" smtClean="0">
                <a:latin typeface="Times New Roman"/>
                <a:ea typeface="Calibri"/>
                <a:cs typeface="Times New Roman"/>
              </a:rPr>
              <a:t>10. Какой город может называться городом-  героем?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ru-RU" sz="7400" b="1" dirty="0">
              <a:latin typeface="Times New Roman"/>
              <a:ea typeface="Calibri"/>
              <a:cs typeface="Times New Roman"/>
            </a:endParaRPr>
          </a:p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ru-RU" sz="7400" b="1" dirty="0">
                <a:latin typeface="Times New Roman"/>
                <a:ea typeface="Calibri"/>
                <a:cs typeface="Times New Roman"/>
              </a:rPr>
              <a:t>Особо отличившимся городам за проявленное мужество и героизм их защитников было присвоено высокое звание «Города-героя». В этих городах  шла героическая борьба за каждый квартал, за каждую пядь земли, что сильно  изматывало противника. Какие города – герои вы </a:t>
            </a:r>
            <a:r>
              <a:rPr lang="ru-RU" sz="7400" b="1" dirty="0" smtClean="0">
                <a:latin typeface="Times New Roman"/>
                <a:ea typeface="Calibri"/>
                <a:cs typeface="Times New Roman"/>
              </a:rPr>
              <a:t>знаете?</a:t>
            </a:r>
          </a:p>
          <a:p>
            <a:pPr indent="450215" algn="l">
              <a:lnSpc>
                <a:spcPct val="115000"/>
              </a:lnSpc>
              <a:spcAft>
                <a:spcPts val="0"/>
              </a:spcAft>
            </a:pPr>
            <a:endParaRPr lang="ru-RU" sz="7400" b="1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30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Города- герои</a:t>
            </a:r>
            <a:endParaRPr lang="ru-RU" sz="3600" dirty="0"/>
          </a:p>
        </p:txBody>
      </p:sp>
      <p:pic>
        <p:nvPicPr>
          <p:cNvPr id="12290" name="Picture 2" descr="C:\Users\ЕАИСТ_2\Documents\Е.В\15 г\9мая\Рисунок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286125" cy="2468563"/>
          </a:xfrm>
          <a:prstGeom prst="rect">
            <a:avLst/>
          </a:prstGeom>
          <a:noFill/>
        </p:spPr>
      </p:pic>
      <p:pic>
        <p:nvPicPr>
          <p:cNvPr id="12291" name="Picture 3" descr="C:\Users\ЕАИСТ_2\Documents\Е.В\15 г\9мая\Рисунок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032448" cy="3024819"/>
          </a:xfrm>
          <a:prstGeom prst="rect">
            <a:avLst/>
          </a:prstGeom>
          <a:noFill/>
        </p:spPr>
      </p:pic>
      <p:pic>
        <p:nvPicPr>
          <p:cNvPr id="12292" name="Picture 4" descr="C:\Users\ЕАИСТ_2\Documents\Е.В\15 г\9мая\Рисунок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861048"/>
            <a:ext cx="3770303" cy="2826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995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Города- герои</a:t>
            </a:r>
            <a:endParaRPr lang="ru-RU" sz="3600" dirty="0"/>
          </a:p>
        </p:txBody>
      </p:sp>
      <p:pic>
        <p:nvPicPr>
          <p:cNvPr id="13314" name="Picture 2" descr="C:\Users\ЕАИСТ_2\Documents\Е.В\15 г\9мая\Рисунок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84" y="1124744"/>
            <a:ext cx="3792300" cy="2846018"/>
          </a:xfrm>
          <a:prstGeom prst="rect">
            <a:avLst/>
          </a:prstGeom>
          <a:noFill/>
        </p:spPr>
      </p:pic>
      <p:pic>
        <p:nvPicPr>
          <p:cNvPr id="13315" name="Picture 3" descr="C:\Users\ЕАИСТ_2\Documents\Е.В\15 г\9мая\Рисунок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268760"/>
            <a:ext cx="3672408" cy="2762321"/>
          </a:xfrm>
          <a:prstGeom prst="rect">
            <a:avLst/>
          </a:prstGeom>
          <a:noFill/>
        </p:spPr>
      </p:pic>
      <p:pic>
        <p:nvPicPr>
          <p:cNvPr id="13316" name="Picture 4" descr="C:\Users\ЕАИСТ_2\Documents\Е.В\15 г\9мая\Рисунок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998330"/>
            <a:ext cx="3816424" cy="2859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95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Города- герои</a:t>
            </a:r>
            <a:endParaRPr lang="ru-RU" sz="3600" dirty="0"/>
          </a:p>
        </p:txBody>
      </p:sp>
      <p:pic>
        <p:nvPicPr>
          <p:cNvPr id="14338" name="Picture 2" descr="C:\Users\ЕАИСТ_2\Documents\Е.В\15 г\9мая\Рисунок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340100" cy="2505075"/>
          </a:xfrm>
          <a:prstGeom prst="rect">
            <a:avLst/>
          </a:prstGeom>
          <a:noFill/>
        </p:spPr>
      </p:pic>
      <p:pic>
        <p:nvPicPr>
          <p:cNvPr id="14339" name="Picture 3" descr="C:\Users\ЕАИСТ_2\Documents\Е.В\15 г\9мая\Рисунок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309937" cy="2487613"/>
          </a:xfrm>
          <a:prstGeom prst="rect">
            <a:avLst/>
          </a:prstGeom>
          <a:noFill/>
        </p:spPr>
      </p:pic>
      <p:pic>
        <p:nvPicPr>
          <p:cNvPr id="14340" name="Picture 4" descr="C:\Users\ЕАИСТ_2\Documents\Е.В\15 г\9мая\Рисунок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33056"/>
            <a:ext cx="3578225" cy="268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27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Города- герои</a:t>
            </a:r>
            <a:endParaRPr lang="ru-RU" sz="3600" dirty="0"/>
          </a:p>
        </p:txBody>
      </p:sp>
      <p:pic>
        <p:nvPicPr>
          <p:cNvPr id="15362" name="Picture 2" descr="C:\Users\ЕАИСТ_2\Documents\Е.В\15 г\9мая\Рисунок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048000" cy="2292350"/>
          </a:xfrm>
          <a:prstGeom prst="rect">
            <a:avLst/>
          </a:prstGeom>
          <a:noFill/>
        </p:spPr>
      </p:pic>
      <p:pic>
        <p:nvPicPr>
          <p:cNvPr id="15363" name="Picture 3" descr="C:\Users\ЕАИСТ_2\Documents\Е.В\15 г\9мая\Рисунок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048000" cy="2292350"/>
          </a:xfrm>
          <a:prstGeom prst="rect">
            <a:avLst/>
          </a:prstGeom>
          <a:noFill/>
        </p:spPr>
      </p:pic>
      <p:pic>
        <p:nvPicPr>
          <p:cNvPr id="15364" name="Picture 4" descr="C:\Users\ЕАИСТ_2\Documents\Е.В\15 г\9мая\Рисунок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3219450" cy="2414587"/>
          </a:xfrm>
          <a:prstGeom prst="rect">
            <a:avLst/>
          </a:prstGeom>
          <a:noFill/>
        </p:spPr>
      </p:pic>
      <p:pic>
        <p:nvPicPr>
          <p:cNvPr id="15365" name="Picture 5" descr="C:\Users\ЕАИСТ_2\Documents\Е.В\15 г\9мая\Рисунок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933056"/>
            <a:ext cx="3108325" cy="2335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114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4355976" y="836712"/>
            <a:ext cx="4608512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buClr>
                <a:srgbClr val="FFFFFF">
                  <a:shade val="95000"/>
                </a:srgbClr>
              </a:buClr>
              <a:buNone/>
            </a:pPr>
            <a:r>
              <a:rPr lang="ru-RU" sz="2400" dirty="0" smtClean="0">
                <a:solidFill>
                  <a:srgbClr val="FFFFFF"/>
                </a:solidFill>
                <a:latin typeface="Times New Roman"/>
                <a:ea typeface="Calibri"/>
              </a:rPr>
              <a:t>11. Когда закончилась ВОВ?</a:t>
            </a:r>
            <a:endParaRPr lang="ru-RU" sz="2400" dirty="0" smtClean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6386" name="Picture 2" descr="C:\Users\ЕАИСТ_2\Documents\Е.В\15 г\9мая\Рисунок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3401568" cy="3066288"/>
          </a:xfrm>
          <a:prstGeom prst="rect">
            <a:avLst/>
          </a:prstGeom>
          <a:noFill/>
        </p:spPr>
      </p:pic>
      <p:pic>
        <p:nvPicPr>
          <p:cNvPr id="16387" name="Picture 3" descr="C:\Users\ЕАИСТ_2\Documents\Е.В\15 г\9мая\Рисунок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17032"/>
            <a:ext cx="2987675" cy="2987675"/>
          </a:xfrm>
          <a:prstGeom prst="rect">
            <a:avLst/>
          </a:prstGeom>
          <a:noFill/>
        </p:spPr>
      </p:pic>
      <p:pic>
        <p:nvPicPr>
          <p:cNvPr id="16388" name="Picture 4" descr="C:\Users\ЕАИСТ_2\Documents\Е.В\15 г\9мая\Рисунок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92896"/>
            <a:ext cx="3906837" cy="2951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13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3816424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Народ ликовал и пел, люди смеялись и плакали, незнакомые обнимали друг друга. Это был праздник всего народа со слезами на глазах. Все поздравляли друг друга с Великой Победой. Над городами нашей великой Родины зазвучал праздничный салют!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Calibri"/>
                <a:cs typeface="Times New Roman"/>
              </a:rPr>
              <a:t>(Слайд № 26   звуки салюта)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u="sng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49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12. Как  мы сейчас называем людей, прошедших войну и доживших до наших дней? Как можно узнать ветерана?</a:t>
            </a:r>
          </a:p>
          <a:p>
            <a:r>
              <a:rPr lang="ru-RU" b="1" dirty="0"/>
              <a:t>(Д. Трубачев «День Победы») </a:t>
            </a:r>
          </a:p>
        </p:txBody>
      </p:sp>
      <p:pic>
        <p:nvPicPr>
          <p:cNvPr id="17410" name="Picture 2" descr="C:\Users\ЕАИСТ_2\Documents\Е.В\15 г\9мая\Рисунок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2743200" cy="2724912"/>
          </a:xfrm>
          <a:prstGeom prst="rect">
            <a:avLst/>
          </a:prstGeom>
          <a:noFill/>
        </p:spPr>
      </p:pic>
      <p:pic>
        <p:nvPicPr>
          <p:cNvPr id="17411" name="Picture 3" descr="C:\Users\ЕАИСТ_2\Documents\Е.В\15 г\9мая\Рисунок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3533775" cy="2397125"/>
          </a:xfrm>
          <a:prstGeom prst="rect">
            <a:avLst/>
          </a:prstGeom>
          <a:noFill/>
        </p:spPr>
      </p:pic>
      <p:pic>
        <p:nvPicPr>
          <p:cNvPr id="17412" name="Picture 4" descr="C:\Users\ЕАИСТ_2\Documents\Е.В\15 г\9мая\Рисунок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09120"/>
            <a:ext cx="3041650" cy="2176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80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6408712"/>
          </a:xfrm>
        </p:spPr>
        <p:txBody>
          <a:bodyPr>
            <a:normAutofit fontScale="62500" lnSpcReduction="20000"/>
          </a:bodyPr>
          <a:lstStyle/>
          <a:p>
            <a:pPr marR="142875" indent="450215">
              <a:spcAft>
                <a:spcPts val="0"/>
              </a:spcAft>
            </a:pPr>
            <a:r>
              <a:rPr lang="ru-RU" sz="3800" dirty="0">
                <a:latin typeface="Times New Roman"/>
                <a:ea typeface="Times New Roman"/>
              </a:rPr>
              <a:t>Слава ветеранам 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/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Сколько лет уж прошло, с той поры,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Как горела земля под ногами,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Многих нет ветеранов войны,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Но, мы помним о них, они с нами.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/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И, листая альбомы в семье,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Вдруг заметит нечаянно кто-то,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Притаилась война в уголке,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В пожелтевшем от времени фото.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/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С фотографий с улыбкой глядят,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Те, кто жизни своей не щадил,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В тех далёких жестоких боях,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От фашистов страну защитил.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/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Не померкнет их слава в сердцах.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Укрепляется память с годами,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У народа жить будет в веках,</a:t>
            </a:r>
            <a:br>
              <a:rPr lang="ru-RU" sz="3800" dirty="0">
                <a:latin typeface="Times New Roman"/>
                <a:ea typeface="Times New Roman"/>
              </a:rPr>
            </a:br>
            <a:r>
              <a:rPr lang="ru-RU" sz="3800" dirty="0">
                <a:latin typeface="Times New Roman"/>
                <a:ea typeface="Times New Roman"/>
              </a:rPr>
              <a:t>Тот, кто бился жестоко с врагами</a:t>
            </a:r>
            <a:r>
              <a:rPr lang="ru-RU" sz="3800" dirty="0" smtClean="0">
                <a:latin typeface="Times New Roman"/>
                <a:ea typeface="Times New Roman"/>
              </a:rPr>
              <a:t>.</a:t>
            </a:r>
            <a:endParaRPr lang="ru-RU" sz="3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0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064896" cy="5544616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Дети заходят в зал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под</a:t>
            </a:r>
            <a:endParaRPr lang="ru-RU" sz="3200" u="sng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«Триумфальный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марш императорской </a:t>
            </a: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армии»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(автор не известен).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Ребята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, скоро наступит день, когда мы будем отмечать большой праздник. Мы сегодня собрались поговорить об этом празднике, о нашей победе и узнать, кто же из вас знает больше обо всём, что связано с этим праздником. Я буду задавать вам вопросы. Тот, кто правильно ответит, получит вот такую звёздочку. Посмотрите, на солдатской пилотке вы видите  такую же звезду. Для военных звезда является знаком отличия и наградой. Вот и вы сегодня будете получать награду за правильные ответы.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 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Как называется война, победу которой мы празднуем 9 Мая?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98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АИСТ_2\Documents\Е.В\15 г\9мая\Рисунок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541837" cy="3103563"/>
          </a:xfrm>
          <a:prstGeom prst="rect">
            <a:avLst/>
          </a:prstGeom>
          <a:noFill/>
        </p:spPr>
      </p:pic>
      <p:pic>
        <p:nvPicPr>
          <p:cNvPr id="18435" name="Picture 3" descr="C:\Users\ЕАИСТ_2\Documents\Е.В\15 г\9мая\Рисунок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4368800" cy="3217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23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71800" y="500762"/>
            <a:ext cx="3416424" cy="7453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13. Что такое парад? </a:t>
            </a:r>
            <a:endParaRPr lang="ru-RU" sz="2400" dirty="0"/>
          </a:p>
        </p:txBody>
      </p:sp>
      <p:pic>
        <p:nvPicPr>
          <p:cNvPr id="19458" name="Picture 2" descr="C:\Users\ЕАИСТ_2\Documents\Е.В\15 г\9мая\Рисунок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3553968" cy="2407920"/>
          </a:xfrm>
          <a:prstGeom prst="rect">
            <a:avLst/>
          </a:prstGeom>
          <a:noFill/>
        </p:spPr>
      </p:pic>
      <p:pic>
        <p:nvPicPr>
          <p:cNvPr id="19459" name="Picture 3" descr="C:\Users\ЕАИСТ_2\Documents\Е.В\15 г\9мая\Рисунок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133725" cy="2371725"/>
          </a:xfrm>
          <a:prstGeom prst="rect">
            <a:avLst/>
          </a:prstGeom>
          <a:noFill/>
        </p:spPr>
      </p:pic>
      <p:pic>
        <p:nvPicPr>
          <p:cNvPr id="19460" name="Picture 4" descr="C:\Users\ЕАИСТ_2\Documents\Е.В\15 г\9мая\Рисунок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221088"/>
            <a:ext cx="4357687" cy="2468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406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136904" cy="3888432"/>
          </a:xfrm>
        </p:spPr>
        <p:txBody>
          <a:bodyPr>
            <a:normAutofit fontScale="250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9600" dirty="0">
                <a:latin typeface="Times New Roman"/>
                <a:ea typeface="Calibri"/>
                <a:cs typeface="Times New Roman"/>
              </a:rPr>
              <a:t>Посмотрите, какие стройные ряды солдат, как они чеканят шаг, какая у них гордая выправка, какие они бравые. </a:t>
            </a:r>
            <a:endParaRPr lang="ru-RU" sz="9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(Слайд № 31 «Бравые 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солдаты» </a:t>
            </a: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музыка 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А.Филиппенко, </a:t>
            </a:r>
            <a:endParaRPr lang="ru-RU" sz="9600" u="sng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слова 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Т. </a:t>
            </a: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Волгиной  (исполняют 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дети</a:t>
            </a: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)).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9600" u="sng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9600" dirty="0" smtClean="0">
                <a:latin typeface="Times New Roman"/>
                <a:ea typeface="Calibri"/>
                <a:cs typeface="Times New Roman"/>
              </a:rPr>
              <a:t>14.  Где </a:t>
            </a:r>
            <a:r>
              <a:rPr lang="ru-RU" sz="9600" dirty="0">
                <a:latin typeface="Times New Roman"/>
                <a:ea typeface="Calibri"/>
                <a:cs typeface="Times New Roman"/>
              </a:rPr>
              <a:t>проходят парады?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 </a:t>
            </a:r>
            <a:endParaRPr lang="ru-RU" sz="9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600" dirty="0">
                <a:latin typeface="Times New Roman"/>
                <a:ea typeface="Calibri"/>
                <a:cs typeface="Times New Roman"/>
              </a:rPr>
              <a:t> </a:t>
            </a:r>
            <a:endParaRPr lang="ru-RU" sz="9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9600" dirty="0">
                <a:latin typeface="Times New Roman"/>
                <a:ea typeface="Calibri"/>
                <a:cs typeface="Times New Roman"/>
              </a:rPr>
              <a:t>В честь Дня Победы каждый год 9 мая во всех городах России проходят торжества. В столице нашей родины – Москве на Красной площади проходит военный парад. Улицы расцветают улыбками радости, пышными букетами цветов, яркими шарами, звучит торжественная музыка</a:t>
            </a:r>
            <a:r>
              <a:rPr lang="ru-RU" sz="96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 algn="just">
              <a:lnSpc>
                <a:spcPct val="115000"/>
              </a:lnSpc>
            </a:pP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(Слайд № 33  «День 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победы»</a:t>
            </a:r>
            <a:endParaRPr lang="ru-RU" sz="2000" u="sng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музыка 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Д. </a:t>
            </a:r>
            <a:r>
              <a:rPr lang="ru-RU" sz="9600" u="sng" dirty="0" err="1">
                <a:latin typeface="Times New Roman"/>
                <a:ea typeface="Calibri"/>
                <a:cs typeface="Times New Roman"/>
              </a:rPr>
              <a:t>Тухманова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слова </a:t>
            </a:r>
            <a:r>
              <a:rPr lang="ru-RU" sz="9600" u="sng" dirty="0">
                <a:latin typeface="Times New Roman"/>
                <a:ea typeface="Calibri"/>
                <a:cs typeface="Times New Roman"/>
              </a:rPr>
              <a:t>В. </a:t>
            </a:r>
            <a:r>
              <a:rPr lang="ru-RU" sz="9600" u="sng" dirty="0" smtClean="0">
                <a:latin typeface="Times New Roman"/>
                <a:ea typeface="Calibri"/>
                <a:cs typeface="Times New Roman"/>
              </a:rPr>
              <a:t>Харитонова)</a:t>
            </a:r>
            <a:endParaRPr lang="ru-RU" u="sng" dirty="0"/>
          </a:p>
        </p:txBody>
      </p:sp>
    </p:spTree>
    <p:extLst>
      <p:ext uri="{BB962C8B-B14F-4D97-AF65-F5344CB8AC3E}">
        <p14:creationId xmlns="" xmlns:p14="http://schemas.microsoft.com/office/powerpoint/2010/main" val="21838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ЕАИСТ_2\Documents\Е.В\15 г\9мая\Рисунок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002900" cy="470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07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848872" cy="2448272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Вот и закончилась наша беседа. Пришло время выяснить, кто же больше знает о ВОВ.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Совсем скоро наступит 9 мая, мы с вами выйдем на улицу, будем поздравлять ветеранов войны и радоваться миру.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25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АИСТ_2\Documents\Е.В\15 г\9мая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1911350"/>
            <a:ext cx="6019800" cy="408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95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136904" cy="5112568"/>
          </a:xfrm>
        </p:spPr>
        <p:txBody>
          <a:bodyPr>
            <a:normAutofit fontScale="925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Война захватила огромные территории нашей страны, в ней участвовали десятки миллионов людей, она длилась долгие четыре года, участие в ней потребовало от нашего народа громадного напряжения всех физических и духовных сил. Отечественной войной она называется потому, что эта война - справедливая, направленная на защиту Отечества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600" dirty="0">
              <a:latin typeface="Times New Roman"/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2"/>
            </a:pPr>
            <a:r>
              <a:rPr lang="ru-RU" sz="2600" dirty="0" smtClean="0">
                <a:latin typeface="Times New Roman"/>
                <a:ea typeface="Calibri"/>
                <a:cs typeface="Times New Roman"/>
              </a:rPr>
              <a:t>Когда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началась Великая Отечественная 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война?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2"/>
            </a:pPr>
            <a:endParaRPr lang="ru-RU" sz="2600" u="sng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600" u="sng" dirty="0" smtClean="0">
                <a:latin typeface="Times New Roman"/>
                <a:ea typeface="Calibri"/>
                <a:cs typeface="Times New Roman"/>
              </a:rPr>
              <a:t>(Слайд № 6      «Священная </a:t>
            </a:r>
            <a:r>
              <a:rPr lang="ru-RU" sz="2600" u="sng" dirty="0">
                <a:latin typeface="Times New Roman"/>
                <a:ea typeface="Calibri"/>
                <a:cs typeface="Times New Roman"/>
              </a:rPr>
              <a:t>война»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600" u="sng" dirty="0" smtClean="0">
                <a:latin typeface="Times New Roman"/>
                <a:ea typeface="Calibri"/>
                <a:cs typeface="Times New Roman"/>
              </a:rPr>
              <a:t>музыка А . Александрова, слова В. И. Лебедева-Кумача)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55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АИСТ_2\Documents\Е.В\15 г\9мая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652" y="1600200"/>
            <a:ext cx="6248696" cy="470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06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80920" cy="4392488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На рассвете 22 июня 1941 года, когда города и сёла нашей Родины спали мирным сном, с аэродромов поднялись в воздух немецкие самолёты с бомбами. Громом по всей нашей западной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границе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прокатились орудийные залпы.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3. Кто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напал на нашу любимую Родину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?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(Слайд № 8  Д.Д. </a:t>
            </a:r>
            <a:r>
              <a:rPr lang="ru-RU" sz="2400" u="sng" dirty="0" smtClean="0">
                <a:latin typeface="Times New Roman"/>
                <a:ea typeface="Calibri"/>
                <a:cs typeface="Times New Roman"/>
              </a:rPr>
              <a:t>Шостакович  </a:t>
            </a:r>
            <a:r>
              <a:rPr lang="ru-RU" sz="2400" u="sng" dirty="0">
                <a:latin typeface="Times New Roman"/>
                <a:ea typeface="Calibri"/>
                <a:cs typeface="Times New Roman"/>
              </a:rPr>
              <a:t>- Симфония № 7  ор. 60 «Ленинградская» </a:t>
            </a:r>
            <a:r>
              <a:rPr lang="ru-RU" sz="2400" u="sng" dirty="0" smtClean="0"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2400" u="sng" dirty="0">
                <a:latin typeface="Times New Roman"/>
                <a:ea typeface="Calibri"/>
                <a:cs typeface="Times New Roman"/>
              </a:rPr>
              <a:t>мажор </a:t>
            </a:r>
            <a:r>
              <a:rPr lang="ru-RU" sz="2400" u="sng" dirty="0" smtClean="0">
                <a:latin typeface="Times New Roman"/>
                <a:ea typeface="Calibri"/>
                <a:cs typeface="Times New Roman"/>
              </a:rPr>
              <a:t>(«Тема нашествия»))</a:t>
            </a:r>
            <a:endParaRPr lang="ru-RU" sz="2400" u="sng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3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АИСТ_2\Documents\Е.В\15 г\9мая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578" y="1600200"/>
            <a:ext cx="6200844" cy="470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7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920880" cy="3887546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Да, это была фашистская Германия. Её правители  пытались лишить наш народ свободы, захватить земли и города. Враги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расчитывали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расправиться с нами быстро, одним ударом. Но им противостояли защитники нашей Родины.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   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Calibri"/>
                <a:cs typeface="Times New Roman"/>
              </a:rPr>
              <a:t>4. Какие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рода войск принимали участие в битвах Великой Отечественной войны?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94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851</Words>
  <Application>Microsoft Office PowerPoint</Application>
  <PresentationFormat>Экран (4:3)</PresentationFormat>
  <Paragraphs>77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Великая  отечественная война</vt:lpstr>
      <vt:lpstr>Цель викторины: привлечь внимание старших дошкольников к изучению истории Великой Отечественной войны, используя занимательную  форму.   Задачи:  формировать интерес детей к данной теме, желание больше узнать о героях и событиях Великой Отечественной войны;  воспитывать чувства признательности, уважения и памяти по отношению к участникам Великой Отечественной войны. формировать  межличностные отношения в процессе группового взаимодействия.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Города- герои</vt:lpstr>
      <vt:lpstr>Города- герои</vt:lpstr>
      <vt:lpstr>Города- герои</vt:lpstr>
      <vt:lpstr>Города- герои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пользователь</dc:creator>
  <cp:lastModifiedBy>ЕАИСТ_2</cp:lastModifiedBy>
  <cp:revision>130</cp:revision>
  <dcterms:created xsi:type="dcterms:W3CDTF">2015-04-13T14:55:53Z</dcterms:created>
  <dcterms:modified xsi:type="dcterms:W3CDTF">2015-05-05T16:20:04Z</dcterms:modified>
</cp:coreProperties>
</file>