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6" r:id="rId22"/>
    <p:sldId id="281" r:id="rId23"/>
    <p:sldId id="282" r:id="rId24"/>
    <p:sldId id="283" r:id="rId25"/>
    <p:sldId id="284" r:id="rId26"/>
    <p:sldId id="285" r:id="rId27"/>
    <p:sldId id="258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CCFF"/>
    <a:srgbClr val="FFFF00"/>
    <a:srgbClr val="FFFF99"/>
    <a:srgbClr val="CCFFFF"/>
    <a:srgbClr val="CCFF99"/>
    <a:srgbClr val="FF7C8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70A7F8-5374-4061-AC5B-8C1578CFB43E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F48360-1657-44F1-AA7D-B215C47C1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0B75-9D74-42D3-871A-E5364FF70E61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8D77-8C4E-4A5F-A257-D088A5A8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E2C0-4E9A-4E4E-8AB4-CF603757413A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4466-6760-4604-9AA6-173A65DD9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C3A5-CDDD-46DC-9D68-EEE6D09488FE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F2F7-74E5-4C9B-BE1B-CBC81C7D8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3DDB-7DFE-477F-8375-98FDD7311FDC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64A0-5541-44CB-A2BA-423331B7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02B-3FCD-45D0-B3ED-3E0DE19FA08C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8626-708E-49DF-A9F6-EE303A833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5AA4-BF73-4F4B-9AFA-1331AD284AF4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2462-89FB-42A0-B07C-194DC4DB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60CB-0F53-43E5-9477-10975D019809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1900-2A3A-4985-9BB2-DA927D152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A37C-F6A3-4E1A-B409-D5CE1117AC8B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127D-D2D5-48C1-897B-128182C28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87C3-02BB-479F-ADCE-EAA9E2DA1E6D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8DF6-EAD2-4291-82DB-F6C451EDC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E080-2B16-4774-BD0D-DAB01291EC59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A3E4-FA5E-4338-BA38-260ED435B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A63A-489C-4652-8A3E-2B165053AC2F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90B8-7AAB-4D4D-B52A-A63C5660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8EA98-709F-4E71-9F69-D1596E64AC6A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D0067-B738-4AF3-90D6-F8C1DB26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oroleva_-_&#1052;alen'kaya_strana_(basemp3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pictures.ucoz.ru/_ph/3/2/534585152.png" TargetMode="External"/><Relationship Id="rId13" Type="http://schemas.openxmlformats.org/officeDocument/2006/relationships/hyperlink" Target="http://st.free-lance.ru/users/VivaVera/upload/f_4b7eb955056e6.jpg" TargetMode="External"/><Relationship Id="rId18" Type="http://schemas.openxmlformats.org/officeDocument/2006/relationships/hyperlink" Target="http://mediamemo.allthingsd.com/files/2009/06/genie.gif" TargetMode="External"/><Relationship Id="rId26" Type="http://schemas.openxmlformats.org/officeDocument/2006/relationships/hyperlink" Target="http://m2.vgorode.ru/1592075/61394265/6.jpeg" TargetMode="External"/><Relationship Id="rId3" Type="http://schemas.openxmlformats.org/officeDocument/2006/relationships/hyperlink" Target="http://www.mirgaero.ru/download/14_detskie/fon-zamok.jpg" TargetMode="External"/><Relationship Id="rId21" Type="http://schemas.openxmlformats.org/officeDocument/2006/relationships/hyperlink" Target="http://a17006.rimg.info/icon/1861787000a9c676c166f27d34ccf916905dca1f97.jpg" TargetMode="External"/><Relationship Id="rId7" Type="http://schemas.openxmlformats.org/officeDocument/2006/relationships/hyperlink" Target="http://pictures.ucoz.ru/_ph/3/2/982049551.png" TargetMode="External"/><Relationship Id="rId12" Type="http://schemas.openxmlformats.org/officeDocument/2006/relationships/hyperlink" Target="http://ann-pages.narod.ru/cl34.gif" TargetMode="External"/><Relationship Id="rId17" Type="http://schemas.openxmlformats.org/officeDocument/2006/relationships/hyperlink" Target="http://www.3rm.info/20513-andersen-zagadka-snezhnoj-korolevy-video.html" TargetMode="External"/><Relationship Id="rId25" Type="http://schemas.openxmlformats.org/officeDocument/2006/relationships/hyperlink" Target="http://i035.radikal.ru/0911/4f/111a44b4e274.png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://www.proza.ru/pics/2009/04/12/641.jpg" TargetMode="External"/><Relationship Id="rId20" Type="http://schemas.openxmlformats.org/officeDocument/2006/relationships/hyperlink" Target="http://img0.liveinternet.ru/images/attach/c/2/68/707/68707605_44859331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1.mojageneracja.pl/oieoutyeow/mediuml0xjku554bc7555e6c51493867.jpg" TargetMode="External"/><Relationship Id="rId11" Type="http://schemas.openxmlformats.org/officeDocument/2006/relationships/hyperlink" Target="http://images.wikia.com/disney/images/d/d2/599936-snow_white1_large.jpg" TargetMode="External"/><Relationship Id="rId24" Type="http://schemas.openxmlformats.org/officeDocument/2006/relationships/hyperlink" Target="http://www.alviv.okis.ru/file/alviv/1186330404_7.gif" TargetMode="External"/><Relationship Id="rId5" Type="http://schemas.openxmlformats.org/officeDocument/2006/relationships/hyperlink" Target="http://luntiki.ru/uploads/images/e/d/c/b/5/ad80a29225.jpg" TargetMode="External"/><Relationship Id="rId15" Type="http://schemas.openxmlformats.org/officeDocument/2006/relationships/hyperlink" Target="http://www.cwer.ru/files/u5/November07/two-mice.jpg" TargetMode="External"/><Relationship Id="rId23" Type="http://schemas.openxmlformats.org/officeDocument/2006/relationships/hyperlink" Target="http://img-fotki.yandex.ru/get/5505/natali73123.29e/0_515c8_991af0df_L.jpg" TargetMode="External"/><Relationship Id="rId10" Type="http://schemas.openxmlformats.org/officeDocument/2006/relationships/hyperlink" Target="http://souzmultdesign.ru/upload/portfolio/f19193687bcfe4a3a45d82701d15a3a1/Chipol%20eggs%20avatar.jpg" TargetMode="External"/><Relationship Id="rId19" Type="http://schemas.openxmlformats.org/officeDocument/2006/relationships/hyperlink" Target="http://www.giftguru.ru/img/dar/4077_big.jpg" TargetMode="External"/><Relationship Id="rId4" Type="http://schemas.openxmlformats.org/officeDocument/2006/relationships/hyperlink" Target="http://www.bankreceptov.ru/pict/cokotuha-01.gif" TargetMode="External"/><Relationship Id="rId9" Type="http://schemas.openxmlformats.org/officeDocument/2006/relationships/hyperlink" Target="http://www.gorod.cn.ua/image/users/11846/blog_00000061.gif" TargetMode="External"/><Relationship Id="rId14" Type="http://schemas.openxmlformats.org/officeDocument/2006/relationships/hyperlink" Target="http://trus.imageg.net/graphics/product_images/pTRU1-5969496dt.jpg" TargetMode="External"/><Relationship Id="rId22" Type="http://schemas.openxmlformats.org/officeDocument/2006/relationships/hyperlink" Target="http://cs5295.vkontakte.ru/u45848593/-14/x_dfa755d0.jpg" TargetMode="External"/><Relationship Id="rId27" Type="http://schemas.openxmlformats.org/officeDocument/2006/relationships/hyperlink" Target="http://www.xrest.ru/images/collection/00542/540/original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5/876/65876510_2e010e5cd0c0.jpg" TargetMode="External"/><Relationship Id="rId7" Type="http://schemas.openxmlformats.org/officeDocument/2006/relationships/hyperlink" Target="http://ra.foto.radikal.ru/0708/f7/5eb658705b05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etaskazok.ru/images/stories/marshak/rasseiany/i_006.jpg" TargetMode="External"/><Relationship Id="rId5" Type="http://schemas.openxmlformats.org/officeDocument/2006/relationships/hyperlink" Target="http://dokudaedem.ru/files/imgs/24703-0_7bd52_44af8398_XL" TargetMode="External"/><Relationship Id="rId4" Type="http://schemas.openxmlformats.org/officeDocument/2006/relationships/hyperlink" Target="http://i.i.ua/cards/pic/9/0/17280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00113" y="1354138"/>
            <a:ext cx="705643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C0000"/>
                </a:solidFill>
              </a:rPr>
              <a:t>       </a:t>
            </a:r>
          </a:p>
          <a:p>
            <a:r>
              <a:rPr lang="ru-RU" sz="4800" b="1">
                <a:solidFill>
                  <a:srgbClr val="CC0000"/>
                </a:solidFill>
              </a:rPr>
              <a:t>      </a:t>
            </a:r>
            <a:r>
              <a:rPr lang="ru-RU" sz="5400" b="1">
                <a:solidFill>
                  <a:srgbClr val="CC0000"/>
                </a:solidFill>
              </a:rPr>
              <a:t>СКАЗОЧНАЯ </a:t>
            </a:r>
          </a:p>
          <a:p>
            <a:r>
              <a:rPr lang="ru-RU" sz="5400" b="1">
                <a:solidFill>
                  <a:srgbClr val="CC0000"/>
                </a:solidFill>
              </a:rPr>
              <a:t>      ВИКТОРИНА</a:t>
            </a:r>
            <a:endParaRPr lang="ru-RU" sz="5400" b="1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14340" name="Кoroleva_-_Мalen'kaya_strana_(basemp3.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333375"/>
            <a:ext cx="42545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4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188913"/>
            <a:ext cx="6480175" cy="2376487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6434775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Кого позвал Петушок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из сказки «Колосок»,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когда нашел колосок?</a:t>
            </a:r>
          </a:p>
        </p:txBody>
      </p:sp>
      <p:pic>
        <p:nvPicPr>
          <p:cNvPr id="32772" name="Picture 4" descr="C:\Documents and Settings\Ирина\Рабочий стол\0_75393_5a56a99f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2849562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87675" y="3284538"/>
            <a:ext cx="5910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курицу с цыплятами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4076700"/>
            <a:ext cx="461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Мурку и Бобика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1638" y="4941888"/>
            <a:ext cx="40370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Круть и Верть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59338" y="5805488"/>
            <a:ext cx="240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хозяйку</a:t>
            </a:r>
          </a:p>
        </p:txBody>
      </p:sp>
      <p:pic>
        <p:nvPicPr>
          <p:cNvPr id="1028" name="Picture 4" descr="C:\Documents and Settings\Ирина\Рабочий стол\two-mic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492375"/>
            <a:ext cx="32702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9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624637" cy="2016125"/>
          </a:xfrm>
          <a:prstGeom prst="wedgeRoundRectCallout">
            <a:avLst>
              <a:gd name="adj1" fmla="val -56614"/>
              <a:gd name="adj2" fmla="val -17827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93864"/>
            <a:ext cx="6408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Какой музыкальный инструмент был у Свинопаса?</a:t>
            </a: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088" y="2276475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горшочек с бубенчиками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313" y="2997200"/>
            <a:ext cx="2217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флейта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1550" y="3716338"/>
            <a:ext cx="6719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latin typeface="Georgia" pitchFamily="18" charset="0"/>
              </a:rPr>
              <a:t>музыкальная шкатулка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64163" y="2997200"/>
            <a:ext cx="3109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шарманка</a:t>
            </a:r>
            <a:endParaRPr lang="ru-RU">
              <a:latin typeface="Calibri" pitchFamily="34" charset="0"/>
            </a:endParaRPr>
          </a:p>
        </p:txBody>
      </p:sp>
      <p:pic>
        <p:nvPicPr>
          <p:cNvPr id="5122" name="Picture 2" descr="C:\Documents and Settings\Ирина\Рабочий стол\6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221163"/>
            <a:ext cx="48641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292600"/>
            <a:ext cx="35274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532813" y="6192838"/>
            <a:ext cx="611187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971550" y="188913"/>
            <a:ext cx="5761038" cy="1655762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473559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Где жил Джинн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тысячу лет?</a:t>
            </a: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989138"/>
            <a:ext cx="28575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4581525"/>
            <a:ext cx="2906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во дворце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3500438"/>
            <a:ext cx="2339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 лампе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2420938"/>
            <a:ext cx="3551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за границей</a:t>
            </a:r>
          </a:p>
        </p:txBody>
      </p:sp>
      <p:pic>
        <p:nvPicPr>
          <p:cNvPr id="6145" name="Picture 1" descr="C:\Documents and Settings\Ирина\Рабочий стол\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4221163"/>
            <a:ext cx="32162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532813" y="6165850"/>
            <a:ext cx="611187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4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337300" cy="2663825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6309741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 кого превращалась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Лягушка ночью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сказке «Царевна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лягушка»?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0350" y="2997200"/>
            <a:ext cx="683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 Василису Прекрасную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3644900"/>
            <a:ext cx="4656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 Варвару Красу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4221163"/>
            <a:ext cx="5883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 Елену Прекрасную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4797425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 лебедя</a:t>
            </a:r>
          </a:p>
        </p:txBody>
      </p:sp>
      <p:pic>
        <p:nvPicPr>
          <p:cNvPr id="3073" name="Picture 1" descr="C:\Documents and Settings\Ирина\Рабочий стол\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554538"/>
            <a:ext cx="2195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Ирина\Рабочий стол\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205038"/>
            <a:ext cx="23034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3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696075" cy="2016125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3" name="Picture 1" descr="C:\Documents and Settings\Ирина\Рабочий стол\к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450056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6192688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Какой цветок больше всего любил Чудовище?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48263" y="2276475"/>
            <a:ext cx="261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тюльпан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76825" y="3068638"/>
            <a:ext cx="268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ромашка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80063" y="4005263"/>
            <a:ext cx="1430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роза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19700" y="4868863"/>
            <a:ext cx="2986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аленький </a:t>
            </a:r>
          </a:p>
          <a:p>
            <a:r>
              <a:rPr lang="ru-RU" sz="4000" b="1">
                <a:latin typeface="Georgia" pitchFamily="18" charset="0"/>
              </a:rPr>
              <a:t>цветочек</a:t>
            </a:r>
          </a:p>
        </p:txBody>
      </p:sp>
      <p:pic>
        <p:nvPicPr>
          <p:cNvPr id="4099" name="Picture 3" descr="C:\Documents and Settings\Ирина\Рабочий стол\цв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3495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71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336704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Какому сказочному персонажу принадлежит эта одежда?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179388" y="188913"/>
            <a:ext cx="6553200" cy="2663825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3357563"/>
            <a:ext cx="87852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eorgia" pitchFamily="18" charset="0"/>
              </a:rPr>
              <a:t>Самый добрый и бесстрашный человек носил докторский белый халат, белую шапочку, на носу очки. </a:t>
            </a:r>
          </a:p>
        </p:txBody>
      </p:sp>
      <p:pic>
        <p:nvPicPr>
          <p:cNvPr id="28676" name="Picture 4" descr="C:\Documents and Settings\Ирина\Рабочий стол\а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924175"/>
            <a:ext cx="3455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140200" y="5229225"/>
            <a:ext cx="4711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Доктор Айболит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732587" cy="4535487"/>
          </a:xfrm>
          <a:prstGeom prst="wedgeRoundRectCallout">
            <a:avLst>
              <a:gd name="adj1" fmla="val -54086"/>
              <a:gd name="adj2" fmla="val -3806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6462464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Какой персонаж ходит в красной (или голубой) шубе с белым воротником, носит валенки и шапку, а нос и щеки у него всегда красные?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5454650"/>
            <a:ext cx="37766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latin typeface="Georgia" pitchFamily="18" charset="0"/>
              </a:rPr>
              <a:t>Дед Мороз</a:t>
            </a:r>
            <a:endParaRPr lang="ru-RU" dirty="0">
              <a:latin typeface="+mn-lt"/>
            </a:endParaRPr>
          </a:p>
        </p:txBody>
      </p:sp>
      <p:pic>
        <p:nvPicPr>
          <p:cNvPr id="29701" name="Picture 5" descr="C:\Documents and Settings\Ирина\Рабочий стол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65175"/>
            <a:ext cx="3744913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95288" y="188913"/>
            <a:ext cx="6121400" cy="6480175"/>
          </a:xfrm>
          <a:prstGeom prst="wedgeRoundRectCallout">
            <a:avLst>
              <a:gd name="adj1" fmla="val -56921"/>
              <a:gd name="adj2" fmla="val -3499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16632"/>
            <a:ext cx="59766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Одет он был прелестно - в шелковый кафтан, только нельзя сказать, какого цвета этот кафтан: он отливал то синим, то зеленым, то красным, смотря куда он повернется.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775" y="5661025"/>
            <a:ext cx="3460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Оле </a:t>
            </a:r>
            <a:r>
              <a:rPr lang="ru-RU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Лукойе</a:t>
            </a:r>
            <a:endParaRPr lang="ru-RU" dirty="0">
              <a:latin typeface="+mn-lt"/>
            </a:endParaRPr>
          </a:p>
        </p:txBody>
      </p:sp>
      <p:pic>
        <p:nvPicPr>
          <p:cNvPr id="34818" name="Picture 2" descr="C:\Documents and Settings\Ирина\Рабочий стол\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188913"/>
            <a:ext cx="4622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07950" y="188913"/>
            <a:ext cx="6624638" cy="4679950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6804248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Какой сказочный герой любил яркие краски и потому носил желтые канареечные брюки и оранжевую рубашку с зеленым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галстуком?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5157788"/>
            <a:ext cx="289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Незнайка</a:t>
            </a:r>
          </a:p>
        </p:txBody>
      </p:sp>
      <p:pic>
        <p:nvPicPr>
          <p:cNvPr id="33793" name="Picture 1" descr="C:\Documents and Settings\Ирина\Рабочий стол\н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26" b="3139"/>
          <a:stretch>
            <a:fillRect/>
          </a:stretch>
        </p:blipFill>
        <p:spPr bwMode="auto">
          <a:xfrm>
            <a:off x="1258888" y="692150"/>
            <a:ext cx="40576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404813"/>
            <a:ext cx="6408738" cy="2087562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5644494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Кто был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обладателем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лягушачьей кожи? </a:t>
            </a:r>
          </a:p>
        </p:txBody>
      </p:sp>
      <p:pic>
        <p:nvPicPr>
          <p:cNvPr id="7" name="Picture 3" descr="C:\Documents and Settings\Ирина\Рабочий стол\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76250"/>
            <a:ext cx="25209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5661025"/>
            <a:ext cx="6267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Василиса Прекрасная</a:t>
            </a:r>
            <a:endParaRPr lang="ru-RU" sz="4000">
              <a:latin typeface="Georgia" pitchFamily="18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179512" y="1484784"/>
            <a:ext cx="3240360" cy="935335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7DDEE"/>
              </a:gs>
              <a:gs pos="50000">
                <a:schemeClr val="bg1"/>
              </a:gs>
              <a:gs pos="100000">
                <a:srgbClr val="F7DDEE"/>
              </a:gs>
            </a:gsLst>
            <a:lin ang="5400000" scaled="1"/>
          </a:gradFill>
          <a:ln w="9525">
            <a:solidFill>
              <a:srgbClr val="C43293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Загадки 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сказочных героях</a:t>
            </a: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179512" y="2780928"/>
            <a:ext cx="3240360" cy="936303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DEB40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Знаете ли вы? </a:t>
            </a: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251520" y="4077072"/>
            <a:ext cx="3168352" cy="936253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rgbClr val="B9FFB9"/>
              </a:gs>
              <a:gs pos="50000">
                <a:schemeClr val="bg1"/>
              </a:gs>
              <a:gs pos="100000">
                <a:srgbClr val="B9FFB9"/>
              </a:gs>
            </a:gsLst>
            <a:lin ang="5400000" scaled="1"/>
          </a:gradFill>
          <a:ln w="12700">
            <a:solidFill>
              <a:srgbClr val="006C31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Сказочная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одежда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3635375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3" action="ppaction://hlinksldjump"/>
              </a:rPr>
              <a:t>1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1" name="AutoShape 3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27538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4" action="ppaction://hlinksldjump"/>
              </a:rPr>
              <a:t>2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5219700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5" action="ppaction://hlinksldjump"/>
              </a:rPr>
              <a:t>3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3" name="AutoShape 3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11863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7" action="ppaction://hlinksldjump"/>
              </a:rPr>
              <a:t>4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4" name="AutoShape 4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04025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8" action="ppaction://hlinksldjump"/>
              </a:rPr>
              <a:t>5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7596188" y="15573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D200D2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A0054"/>
                </a:solidFill>
                <a:latin typeface="Georgia" pitchFamily="18" charset="0"/>
                <a:hlinkClick r:id="rId9" action="ppaction://hlinksldjump"/>
              </a:rPr>
              <a:t>6</a:t>
            </a:r>
            <a:endParaRPr lang="ru-RU" sz="3200" b="1" dirty="0">
              <a:solidFill>
                <a:srgbClr val="7A0054"/>
              </a:solidFill>
              <a:latin typeface="Georgia" pitchFamily="18" charset="0"/>
            </a:endParaRPr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3563938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0" action="ppaction://hlinksldjump"/>
              </a:rPr>
              <a:t>1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4427538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1" action="ppaction://hlinksldjump"/>
              </a:rPr>
              <a:t>2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89" name="AutoShape 4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92725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2" action="ppaction://hlinksldjump"/>
              </a:rPr>
              <a:t>3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>
            <a:off x="6084888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3" action="ppaction://hlinksldjump"/>
              </a:rPr>
              <a:t>4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6875463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4" action="ppaction://hlinksldjump"/>
              </a:rPr>
              <a:t>5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>
            <a:off x="7667625" y="2852738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42100"/>
                </a:solidFill>
                <a:latin typeface="Georgia" pitchFamily="18" charset="0"/>
                <a:hlinkClick r:id="rId15" action="ppaction://hlinksldjump"/>
              </a:rPr>
              <a:t>6</a:t>
            </a:r>
            <a:endParaRPr lang="ru-RU" sz="3200" b="1" dirty="0">
              <a:solidFill>
                <a:srgbClr val="642100"/>
              </a:solidFill>
              <a:latin typeface="Georgia" pitchFamily="18" charset="0"/>
            </a:endParaRPr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>
            <a:off x="3635375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16" action="ppaction://hlinksldjump"/>
              </a:rPr>
              <a:t>1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6205" name="AutoShape 61"/>
          <p:cNvSpPr>
            <a:spLocks noChangeArrowheads="1"/>
          </p:cNvSpPr>
          <p:nvPr/>
        </p:nvSpPr>
        <p:spPr bwMode="auto">
          <a:xfrm>
            <a:off x="4500563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17" action="ppaction://hlinksldjump"/>
              </a:rPr>
              <a:t>2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6206" name="AutoShape 62"/>
          <p:cNvSpPr>
            <a:spLocks noChangeArrowheads="1"/>
          </p:cNvSpPr>
          <p:nvPr/>
        </p:nvSpPr>
        <p:spPr bwMode="auto">
          <a:xfrm>
            <a:off x="5364163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18" action="ppaction://hlinksldjump"/>
              </a:rPr>
              <a:t>3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6207" name="AutoShape 63"/>
          <p:cNvSpPr>
            <a:spLocks noChangeArrowheads="1"/>
          </p:cNvSpPr>
          <p:nvPr/>
        </p:nvSpPr>
        <p:spPr bwMode="auto">
          <a:xfrm>
            <a:off x="6156325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19" action="ppaction://hlinksldjump"/>
              </a:rPr>
              <a:t>4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6208" name="AutoShape 64"/>
          <p:cNvSpPr>
            <a:spLocks noChangeArrowheads="1"/>
          </p:cNvSpPr>
          <p:nvPr/>
        </p:nvSpPr>
        <p:spPr bwMode="auto">
          <a:xfrm>
            <a:off x="6948488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20" action="ppaction://hlinksldjump"/>
              </a:rPr>
              <a:t>5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6209" name="AutoShape 65"/>
          <p:cNvSpPr>
            <a:spLocks noChangeArrowheads="1"/>
          </p:cNvSpPr>
          <p:nvPr/>
        </p:nvSpPr>
        <p:spPr bwMode="auto">
          <a:xfrm>
            <a:off x="7740650" y="41497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9FFB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C31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5426"/>
                </a:solidFill>
                <a:latin typeface="Georgia" pitchFamily="18" charset="0"/>
                <a:hlinkClick r:id="rId21" action="ppaction://hlinksldjump"/>
              </a:rPr>
              <a:t>6</a:t>
            </a:r>
            <a:endParaRPr lang="ru-RU" sz="3200" b="1" dirty="0">
              <a:solidFill>
                <a:srgbClr val="005426"/>
              </a:solidFill>
              <a:latin typeface="Georgia" pitchFamily="18" charset="0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250825" y="5300663"/>
            <a:ext cx="3241675" cy="936625"/>
          </a:xfrm>
          <a:prstGeom prst="roundRect">
            <a:avLst>
              <a:gd name="adj" fmla="val 3456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>
            <a:outerShdw dist="125724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Сказочная обувь</a:t>
            </a: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>
            <a:off x="3635375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2" action="ppaction://hlinksldjump"/>
              </a:rPr>
              <a:t>1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29" name="AutoShape 67"/>
          <p:cNvSpPr>
            <a:spLocks noChangeArrowheads="1"/>
          </p:cNvSpPr>
          <p:nvPr/>
        </p:nvSpPr>
        <p:spPr bwMode="auto">
          <a:xfrm>
            <a:off x="4500563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3" action="ppaction://hlinksldjump"/>
              </a:rPr>
              <a:t>2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30" name="AutoShape 68"/>
          <p:cNvSpPr>
            <a:spLocks noChangeArrowheads="1"/>
          </p:cNvSpPr>
          <p:nvPr/>
        </p:nvSpPr>
        <p:spPr bwMode="auto">
          <a:xfrm>
            <a:off x="5364163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4" action="ppaction://hlinksldjump"/>
              </a:rPr>
              <a:t>3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31" name="AutoShape 69"/>
          <p:cNvSpPr>
            <a:spLocks noChangeArrowheads="1"/>
          </p:cNvSpPr>
          <p:nvPr/>
        </p:nvSpPr>
        <p:spPr bwMode="auto">
          <a:xfrm>
            <a:off x="6156325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5" action="ppaction://hlinksldjump"/>
              </a:rPr>
              <a:t>4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32" name="AutoShape 70"/>
          <p:cNvSpPr>
            <a:spLocks noChangeArrowheads="1"/>
          </p:cNvSpPr>
          <p:nvPr/>
        </p:nvSpPr>
        <p:spPr bwMode="auto">
          <a:xfrm>
            <a:off x="6948488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6" action="ppaction://hlinksldjump"/>
              </a:rPr>
              <a:t>5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33" name="AutoShape 71"/>
          <p:cNvSpPr>
            <a:spLocks noChangeArrowheads="1"/>
          </p:cNvSpPr>
          <p:nvPr/>
        </p:nvSpPr>
        <p:spPr bwMode="auto">
          <a:xfrm>
            <a:off x="7740650" y="5445125"/>
            <a:ext cx="7207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2592FF"/>
            </a:solidFill>
            <a:round/>
            <a:headEnd/>
            <a:tailEnd/>
          </a:ln>
          <a:effectLst>
            <a:outerShdw dist="99190" dir="77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31339"/>
                </a:solidFill>
                <a:latin typeface="Georgia" pitchFamily="18" charset="0"/>
                <a:hlinkClick r:id="rId27" action="ppaction://hlinksldjump"/>
              </a:rPr>
              <a:t>6</a:t>
            </a:r>
            <a:endParaRPr lang="ru-RU" sz="3200" b="1" dirty="0">
              <a:solidFill>
                <a:srgbClr val="131339"/>
              </a:solidFill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332656"/>
            <a:ext cx="849694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Сказочная викторина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"/>
                  </p:tgtEl>
                </p:cond>
              </p:nextCondLst>
            </p:seq>
          </p:childTnLst>
        </p:cTn>
      </p:par>
    </p:tnLst>
    <p:bldLst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985000" cy="4464050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260648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Какая  сказочная </a:t>
            </a:r>
          </a:p>
          <a:p>
            <a:pPr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героиня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носила одежду из тончайшего</a:t>
            </a:r>
          </a:p>
          <a:p>
            <a:pPr marL="742950" indent="-742950" eaLnBrk="0" hangingPunct="0"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белого тюля который, </a:t>
            </a:r>
          </a:p>
          <a:p>
            <a:pPr marL="742950" indent="-742950" eaLnBrk="0" hangingPunct="0"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казалось, был соткан из</a:t>
            </a:r>
          </a:p>
          <a:p>
            <a:pPr marL="742950" indent="-742950" eaLnBrk="0" hangingPunct="0"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миллионов снежных звездочек. </a:t>
            </a:r>
            <a:endParaRPr lang="ru-RU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250" y="5732463"/>
            <a:ext cx="5364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Снежная королева</a:t>
            </a:r>
          </a:p>
        </p:txBody>
      </p:sp>
      <p:pic>
        <p:nvPicPr>
          <p:cNvPr id="31746" name="Picture 2" descr="C:\Documents and Settings\Ирина\Рабочий стол\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76250"/>
            <a:ext cx="39608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5688" y="6264275"/>
            <a:ext cx="504825" cy="620713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50825" y="188913"/>
            <a:ext cx="6408738" cy="5040312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2442"/>
            <a:ext cx="6048672" cy="50167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одной стране для установления личности стали специальной меркой измерять ногу. Что эта за мерка</a:t>
            </a:r>
            <a:r>
              <a:rPr lang="ru-RU" sz="4000" dirty="0">
                <a:latin typeface="+mn-lt"/>
              </a:rPr>
              <a:t> </a:t>
            </a:r>
            <a:r>
              <a:rPr lang="ru-RU" sz="4000" b="1" dirty="0">
                <a:latin typeface="Georgia" pitchFamily="18" charset="0"/>
              </a:rPr>
              <a:t>и кого искали</a:t>
            </a:r>
            <a:r>
              <a:rPr lang="ru-RU" sz="4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 </a:t>
            </a:r>
          </a:p>
        </p:txBody>
      </p:sp>
      <p:pic>
        <p:nvPicPr>
          <p:cNvPr id="5" name="Picture 6" descr="http://mult-pict.narod.ru/BLESK/mult-pict.narod.ru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2060575"/>
            <a:ext cx="4933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mult-pict.narod.ru/BLESK/mult-pict.narod.ru1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509120"/>
            <a:ext cx="3672408" cy="213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39552" y="1988840"/>
            <a:ext cx="656942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Хрустальная туфелька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Золушка</a:t>
            </a: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115888"/>
            <a:ext cx="6551613" cy="5473700"/>
          </a:xfrm>
          <a:prstGeom prst="wedgeRoundRectCallout">
            <a:avLst>
              <a:gd name="adj1" fmla="val -57173"/>
              <a:gd name="adj2" fmla="val -1687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519064"/>
            <a:ext cx="767761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Сообразительное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домашнее животное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выводит в люди своего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хозяина-простака.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Какую обувь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предпочитает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носить этот зверь?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0962" name="Picture 2" descr="C:\Documents and Settings\Ирина\Рабочий стол\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196975"/>
            <a:ext cx="34559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5534561"/>
            <a:ext cx="6785224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Сапоги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«Кот в сапогах»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404813"/>
            <a:ext cx="6408738" cy="4464050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857037"/>
            <a:ext cx="727280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Лихо мерили шаги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Две огромные ноги.  </a:t>
            </a:r>
          </a:p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Сорок пятого размера 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Покупал он сапоги.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8" name="Picture 2" descr="C:\Documents and Settings\Ирина\Рабочий стол\д.h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76250"/>
            <a:ext cx="29940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43808" y="5805264"/>
            <a:ext cx="336823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Дядя Степа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404813"/>
            <a:ext cx="6408738" cy="3311525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27584" y="856457"/>
            <a:ext cx="55081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Какой герой вместо валенок перчатки натянул себе на пятки»? 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8914" name="Picture 2" descr="C:\Documents and Settings\Ирина\Рабочий стол\в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476250"/>
            <a:ext cx="39211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941168"/>
            <a:ext cx="7991872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Человек рассеянный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850" y="404813"/>
            <a:ext cx="6408738" cy="3671887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548680"/>
            <a:ext cx="662473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Кому принадлежали волшебные туфли-скороходы и тросточка, которая умела искать клады? 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7890" name="Picture 2" descr="C:\Documents and Settings\Ирина\Рабочий стол\м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620713"/>
            <a:ext cx="41767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5301208"/>
            <a:ext cx="55018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Маленькому Муку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179388" y="404813"/>
            <a:ext cx="7056437" cy="5040312"/>
          </a:xfrm>
          <a:prstGeom prst="wedgeRoundRectCallout">
            <a:avLst>
              <a:gd name="adj1" fmla="val -54471"/>
              <a:gd name="adj2" fmla="val -2509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456928"/>
            <a:ext cx="763284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Приходили к Мухе блошки,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Приносили ей сапожки,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 сапожки не простые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 них застежки золотые.</a:t>
            </a:r>
          </a:p>
          <a:p>
            <a:pPr eaLnBrk="0" hangingPunct="0">
              <a:defRPr/>
            </a:pP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Кому их подарили? </a:t>
            </a:r>
            <a:endParaRPr lang="ru-RU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2124075" y="1412875"/>
            <a:ext cx="37433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50" y="6192838"/>
            <a:ext cx="576263" cy="69215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5661248"/>
            <a:ext cx="46506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Мухе-Цокотухе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395288" y="847725"/>
            <a:ext cx="8497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3"/>
              </a:rPr>
              <a:t>http://www.mirgaero.ru/download/14_detskie/fon-zamok.jpg</a:t>
            </a:r>
            <a:r>
              <a:rPr lang="ru-RU" sz="1200">
                <a:latin typeface="Georgia" pitchFamily="18" charset="0"/>
              </a:rPr>
              <a:t> фон титульного слайда</a:t>
            </a:r>
          </a:p>
        </p:txBody>
      </p:sp>
      <p:sp>
        <p:nvSpPr>
          <p:cNvPr id="67587" name="Прямоугольник 3"/>
          <p:cNvSpPr>
            <a:spLocks noChangeArrowheads="1"/>
          </p:cNvSpPr>
          <p:nvPr/>
        </p:nvSpPr>
        <p:spPr bwMode="auto">
          <a:xfrm>
            <a:off x="395288" y="1052513"/>
            <a:ext cx="856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4"/>
              </a:rPr>
              <a:t>http://www.bankreceptov.ru/pict/cokotuha-01.gif</a:t>
            </a:r>
            <a:r>
              <a:rPr lang="ru-RU" sz="1200">
                <a:latin typeface="Georgia" pitchFamily="18" charset="0"/>
              </a:rPr>
              <a:t> Муха-цокотуха</a:t>
            </a:r>
          </a:p>
        </p:txBody>
      </p:sp>
      <p:sp>
        <p:nvSpPr>
          <p:cNvPr id="67588" name="Прямоугольник 4"/>
          <p:cNvSpPr>
            <a:spLocks noChangeArrowheads="1"/>
          </p:cNvSpPr>
          <p:nvPr/>
        </p:nvSpPr>
        <p:spPr bwMode="auto">
          <a:xfrm>
            <a:off x="395288" y="1268413"/>
            <a:ext cx="8748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5"/>
              </a:rPr>
              <a:t>http://luntiki.ru/uploads/images/e/d/c/b/5/ad80a29225.jpg</a:t>
            </a:r>
            <a:r>
              <a:rPr lang="ru-RU" sz="1200">
                <a:latin typeface="Georgia" pitchFamily="18" charset="0"/>
              </a:rPr>
              <a:t> комар и паук</a:t>
            </a:r>
          </a:p>
        </p:txBody>
      </p:sp>
      <p:sp>
        <p:nvSpPr>
          <p:cNvPr id="67589" name="Прямоугольник 6"/>
          <p:cNvSpPr>
            <a:spLocks noChangeArrowheads="1"/>
          </p:cNvSpPr>
          <p:nvPr/>
        </p:nvSpPr>
        <p:spPr bwMode="auto">
          <a:xfrm>
            <a:off x="395288" y="1484313"/>
            <a:ext cx="8497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6"/>
              </a:rPr>
              <a:t>http://media1.mojageneracja.pl/oieoutyeow/mediuml0xjku554bc7555e6c51493867.jpg</a:t>
            </a:r>
            <a:r>
              <a:rPr lang="ru-RU" sz="1200">
                <a:latin typeface="Georgia" pitchFamily="18" charset="0"/>
              </a:rPr>
              <a:t> гномик</a:t>
            </a:r>
          </a:p>
        </p:txBody>
      </p:sp>
      <p:sp>
        <p:nvSpPr>
          <p:cNvPr id="67590" name="Прямоугольник 7"/>
          <p:cNvSpPr>
            <a:spLocks noChangeArrowheads="1"/>
          </p:cNvSpPr>
          <p:nvPr/>
        </p:nvSpPr>
        <p:spPr bwMode="auto">
          <a:xfrm>
            <a:off x="395288" y="1700213"/>
            <a:ext cx="8424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7"/>
              </a:rPr>
              <a:t>http://pictures.ucoz.ru/_ph/3/2/982049551.png</a:t>
            </a:r>
            <a:r>
              <a:rPr lang="ru-RU" sz="1200">
                <a:latin typeface="Georgia" pitchFamily="18" charset="0"/>
              </a:rPr>
              <a:t> Конёк-горбунок</a:t>
            </a:r>
          </a:p>
        </p:txBody>
      </p:sp>
      <p:sp>
        <p:nvSpPr>
          <p:cNvPr id="67591" name="Прямоугольник 8"/>
          <p:cNvSpPr>
            <a:spLocks noChangeArrowheads="1"/>
          </p:cNvSpPr>
          <p:nvPr/>
        </p:nvSpPr>
        <p:spPr bwMode="auto">
          <a:xfrm>
            <a:off x="395288" y="1916113"/>
            <a:ext cx="8280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8"/>
              </a:rPr>
              <a:t>http://pictures.ucoz.ru/_ph/3/2/534585152.png</a:t>
            </a:r>
            <a:r>
              <a:rPr lang="ru-RU" sz="1200">
                <a:latin typeface="Georgia" pitchFamily="18" charset="0"/>
              </a:rPr>
              <a:t> пудель Артемон</a:t>
            </a:r>
          </a:p>
        </p:txBody>
      </p:sp>
      <p:sp>
        <p:nvSpPr>
          <p:cNvPr id="67592" name="Прямоугольник 9"/>
          <p:cNvSpPr>
            <a:spLocks noChangeArrowheads="1"/>
          </p:cNvSpPr>
          <p:nvPr/>
        </p:nvSpPr>
        <p:spPr bwMode="auto">
          <a:xfrm>
            <a:off x="395288" y="2133600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9"/>
              </a:rPr>
              <a:t>http://www.gorod.cn.ua/image/users/11846/blog_00000061.gif</a:t>
            </a:r>
            <a:r>
              <a:rPr lang="ru-RU" sz="1200">
                <a:latin typeface="Georgia" pitchFamily="18" charset="0"/>
              </a:rPr>
              <a:t>  Карлсон</a:t>
            </a:r>
          </a:p>
        </p:txBody>
      </p:sp>
      <p:sp>
        <p:nvSpPr>
          <p:cNvPr id="67593" name="Прямоугольник 10"/>
          <p:cNvSpPr>
            <a:spLocks noChangeArrowheads="1"/>
          </p:cNvSpPr>
          <p:nvPr/>
        </p:nvSpPr>
        <p:spPr bwMode="auto">
          <a:xfrm>
            <a:off x="395288" y="2349500"/>
            <a:ext cx="8424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0"/>
              </a:rPr>
              <a:t>http://souzmultdesign.ru/upload/portfolio/f19193687bcfe4a3a45d82701d15a3a1/Chipol%20eggs%20avatar.jpg</a:t>
            </a:r>
            <a:r>
              <a:rPr lang="ru-RU" sz="1200">
                <a:latin typeface="Georgia" pitchFamily="18" charset="0"/>
              </a:rPr>
              <a:t> Чиполлино</a:t>
            </a:r>
          </a:p>
        </p:txBody>
      </p:sp>
      <p:sp>
        <p:nvSpPr>
          <p:cNvPr id="67594" name="Прямоугольник 11"/>
          <p:cNvSpPr>
            <a:spLocks noChangeArrowheads="1"/>
          </p:cNvSpPr>
          <p:nvPr/>
        </p:nvSpPr>
        <p:spPr bwMode="auto">
          <a:xfrm>
            <a:off x="395288" y="278130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1"/>
              </a:rPr>
              <a:t>http://images.wikia.com/disney/images/d/d2/599936-snow_white1_large.jpg</a:t>
            </a:r>
            <a:r>
              <a:rPr lang="ru-RU" sz="1200">
                <a:latin typeface="Georgia" pitchFamily="18" charset="0"/>
              </a:rPr>
              <a:t> Белоснежка</a:t>
            </a:r>
          </a:p>
        </p:txBody>
      </p:sp>
      <p:sp>
        <p:nvSpPr>
          <p:cNvPr id="67595" name="Прямоугольник 12"/>
          <p:cNvSpPr>
            <a:spLocks noChangeArrowheads="1"/>
          </p:cNvSpPr>
          <p:nvPr/>
        </p:nvSpPr>
        <p:spPr bwMode="auto">
          <a:xfrm>
            <a:off x="395288" y="2997200"/>
            <a:ext cx="3078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  <a:hlinkClick r:id="rId12"/>
              </a:rPr>
              <a:t>http://ann-pages.narod.ru/cl34.gif</a:t>
            </a:r>
            <a:r>
              <a:rPr lang="ru-RU" sz="1200">
                <a:latin typeface="Georgia" pitchFamily="18" charset="0"/>
              </a:rPr>
              <a:t> гномы</a:t>
            </a:r>
          </a:p>
        </p:txBody>
      </p:sp>
      <p:sp>
        <p:nvSpPr>
          <p:cNvPr id="67596" name="Прямоугольник 13"/>
          <p:cNvSpPr>
            <a:spLocks noChangeArrowheads="1"/>
          </p:cNvSpPr>
          <p:nvPr/>
        </p:nvSpPr>
        <p:spPr bwMode="auto">
          <a:xfrm>
            <a:off x="395288" y="3213100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3"/>
              </a:rPr>
              <a:t>http://st.free-lance.ru/users/VivaVera/upload/f_4b7eb955056e6.jpg</a:t>
            </a:r>
            <a:r>
              <a:rPr lang="ru-RU" sz="1200">
                <a:latin typeface="Georgia" pitchFamily="18" charset="0"/>
              </a:rPr>
              <a:t>  Рукодельница</a:t>
            </a:r>
          </a:p>
        </p:txBody>
      </p:sp>
      <p:sp>
        <p:nvSpPr>
          <p:cNvPr id="67597" name="Прямоугольник 14"/>
          <p:cNvSpPr>
            <a:spLocks noChangeArrowheads="1"/>
          </p:cNvSpPr>
          <p:nvPr/>
        </p:nvSpPr>
        <p:spPr bwMode="auto">
          <a:xfrm>
            <a:off x="395288" y="3429000"/>
            <a:ext cx="8424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4"/>
              </a:rPr>
              <a:t>http://trus.imageg.net/graphics/product_images/pTRU1-5969496dt.jpg</a:t>
            </a:r>
            <a:r>
              <a:rPr lang="ru-RU" sz="1200">
                <a:latin typeface="Georgia" pitchFamily="18" charset="0"/>
              </a:rPr>
              <a:t> ведёрко</a:t>
            </a:r>
          </a:p>
        </p:txBody>
      </p:sp>
      <p:sp>
        <p:nvSpPr>
          <p:cNvPr id="67598" name="Прямоугольник 17"/>
          <p:cNvSpPr>
            <a:spLocks noChangeArrowheads="1"/>
          </p:cNvSpPr>
          <p:nvPr/>
        </p:nvSpPr>
        <p:spPr bwMode="auto">
          <a:xfrm>
            <a:off x="395288" y="3644900"/>
            <a:ext cx="8569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5"/>
              </a:rPr>
              <a:t>http://www.cwer.ru/files/u5/November07/two-mice.jpg</a:t>
            </a:r>
            <a:r>
              <a:rPr lang="ru-RU" sz="1200">
                <a:latin typeface="Georgia" pitchFamily="18" charset="0"/>
              </a:rPr>
              <a:t> два мышонка</a:t>
            </a:r>
          </a:p>
        </p:txBody>
      </p:sp>
      <p:sp>
        <p:nvSpPr>
          <p:cNvPr id="67599" name="Прямоугольник 18"/>
          <p:cNvSpPr>
            <a:spLocks noChangeArrowheads="1"/>
          </p:cNvSpPr>
          <p:nvPr/>
        </p:nvSpPr>
        <p:spPr bwMode="auto">
          <a:xfrm>
            <a:off x="395288" y="3860800"/>
            <a:ext cx="7848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6"/>
              </a:rPr>
              <a:t>http://www.proza.ru/pics/2009/04/12/641.jpg</a:t>
            </a:r>
            <a:r>
              <a:rPr lang="ru-RU" sz="1200">
                <a:latin typeface="Georgia" pitchFamily="18" charset="0"/>
              </a:rPr>
              <a:t> свинопас</a:t>
            </a:r>
          </a:p>
        </p:txBody>
      </p:sp>
      <p:sp>
        <p:nvSpPr>
          <p:cNvPr id="67600" name="Прямоугольник 19"/>
          <p:cNvSpPr>
            <a:spLocks noChangeArrowheads="1"/>
          </p:cNvSpPr>
          <p:nvPr/>
        </p:nvSpPr>
        <p:spPr bwMode="auto">
          <a:xfrm>
            <a:off x="1692275" y="115888"/>
            <a:ext cx="634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Интернет - источники</a:t>
            </a:r>
          </a:p>
        </p:txBody>
      </p:sp>
      <p:sp>
        <p:nvSpPr>
          <p:cNvPr id="67601" name="Прямоугольник 20"/>
          <p:cNvSpPr>
            <a:spLocks noChangeArrowheads="1"/>
          </p:cNvSpPr>
          <p:nvPr/>
        </p:nvSpPr>
        <p:spPr bwMode="auto">
          <a:xfrm>
            <a:off x="395288" y="4076700"/>
            <a:ext cx="8353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7"/>
              </a:rPr>
              <a:t>http://www.3rm.info/20513-andersen-zagadka-snezhnoj-korolevy-video.html</a:t>
            </a:r>
            <a:r>
              <a:rPr lang="ru-RU" sz="1200">
                <a:latin typeface="Georgia" pitchFamily="18" charset="0"/>
              </a:rPr>
              <a:t> горшочек с бубенчиками</a:t>
            </a:r>
          </a:p>
        </p:txBody>
      </p:sp>
      <p:sp>
        <p:nvSpPr>
          <p:cNvPr id="67602" name="Прямоугольник 21"/>
          <p:cNvSpPr>
            <a:spLocks noChangeArrowheads="1"/>
          </p:cNvSpPr>
          <p:nvPr/>
        </p:nvSpPr>
        <p:spPr bwMode="auto">
          <a:xfrm>
            <a:off x="395288" y="4292600"/>
            <a:ext cx="8748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8"/>
              </a:rPr>
              <a:t>http://mediamemo.allthingsd.com/files/2009/06/genie.gif</a:t>
            </a:r>
            <a:r>
              <a:rPr lang="ru-RU" sz="1200">
                <a:latin typeface="Georgia" pitchFamily="18" charset="0"/>
              </a:rPr>
              <a:t> джин</a:t>
            </a:r>
          </a:p>
        </p:txBody>
      </p:sp>
      <p:sp>
        <p:nvSpPr>
          <p:cNvPr id="67603" name="Прямоугольник 22"/>
          <p:cNvSpPr>
            <a:spLocks noChangeArrowheads="1"/>
          </p:cNvSpPr>
          <p:nvPr/>
        </p:nvSpPr>
        <p:spPr bwMode="auto">
          <a:xfrm>
            <a:off x="395288" y="4500563"/>
            <a:ext cx="784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19"/>
              </a:rPr>
              <a:t>http://www.giftguru.ru/img/dar/4077_big.jpg</a:t>
            </a:r>
            <a:r>
              <a:rPr lang="ru-RU" sz="1200">
                <a:latin typeface="Georgia" pitchFamily="18" charset="0"/>
              </a:rPr>
              <a:t> лампа</a:t>
            </a:r>
          </a:p>
        </p:txBody>
      </p:sp>
      <p:sp>
        <p:nvSpPr>
          <p:cNvPr id="67604" name="Прямоугольник 23"/>
          <p:cNvSpPr>
            <a:spLocks noChangeArrowheads="1"/>
          </p:cNvSpPr>
          <p:nvPr/>
        </p:nvSpPr>
        <p:spPr bwMode="auto">
          <a:xfrm>
            <a:off x="395288" y="4724400"/>
            <a:ext cx="8569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0"/>
              </a:rPr>
              <a:t>http://img0.liveinternet.ru/images/attach/c/2/68/707/68707605_448593316.jpg</a:t>
            </a:r>
            <a:r>
              <a:rPr lang="ru-RU" sz="1200">
                <a:latin typeface="Georgia" pitchFamily="18" charset="0"/>
              </a:rPr>
              <a:t> красавица и чудовище</a:t>
            </a:r>
          </a:p>
        </p:txBody>
      </p:sp>
      <p:sp>
        <p:nvSpPr>
          <p:cNvPr id="67605" name="Прямоугольник 24"/>
          <p:cNvSpPr>
            <a:spLocks noChangeArrowheads="1"/>
          </p:cNvSpPr>
          <p:nvPr/>
        </p:nvSpPr>
        <p:spPr bwMode="auto">
          <a:xfrm>
            <a:off x="395288" y="4941888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1"/>
              </a:rPr>
              <a:t>http://a17006.rimg.info/icon/1861787000a9c676c166f27d34ccf916905dca1f97.jpg</a:t>
            </a:r>
            <a:r>
              <a:rPr lang="en-US" sz="1200">
                <a:latin typeface="Georgia" pitchFamily="18" charset="0"/>
              </a:rPr>
              <a:t> </a:t>
            </a:r>
            <a:r>
              <a:rPr lang="ru-RU" sz="1200">
                <a:latin typeface="Georgia" pitchFamily="18" charset="0"/>
              </a:rPr>
              <a:t>аленький цветочек</a:t>
            </a:r>
          </a:p>
        </p:txBody>
      </p:sp>
      <p:sp>
        <p:nvSpPr>
          <p:cNvPr id="67606" name="Прямоугольник 25"/>
          <p:cNvSpPr>
            <a:spLocks noChangeArrowheads="1"/>
          </p:cNvSpPr>
          <p:nvPr/>
        </p:nvSpPr>
        <p:spPr bwMode="auto">
          <a:xfrm>
            <a:off x="395288" y="5157788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2"/>
              </a:rPr>
              <a:t>http://cs5295.vkontakte.ru/u45848593/-14/x_dfa755d0.jpg</a:t>
            </a:r>
            <a:r>
              <a:rPr lang="ru-RU" sz="1200">
                <a:latin typeface="Georgia" pitchFamily="18" charset="0"/>
              </a:rPr>
              <a:t> лягушка</a:t>
            </a:r>
          </a:p>
        </p:txBody>
      </p:sp>
      <p:sp>
        <p:nvSpPr>
          <p:cNvPr id="67607" name="Прямоугольник 26"/>
          <p:cNvSpPr>
            <a:spLocks noChangeArrowheads="1"/>
          </p:cNvSpPr>
          <p:nvPr/>
        </p:nvSpPr>
        <p:spPr bwMode="auto">
          <a:xfrm>
            <a:off x="395288" y="5373688"/>
            <a:ext cx="8748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3"/>
              </a:rPr>
              <a:t>http://img-fotki.yandex.ru/get/5505/natali73123.29e/0_515c8_991af0df_L.jpg</a:t>
            </a:r>
            <a:r>
              <a:rPr lang="ru-RU" sz="1200">
                <a:latin typeface="Georgia" pitchFamily="18" charset="0"/>
              </a:rPr>
              <a:t> Василиса Премудрая</a:t>
            </a:r>
          </a:p>
        </p:txBody>
      </p:sp>
      <p:sp>
        <p:nvSpPr>
          <p:cNvPr id="67608" name="Прямоугольник 27"/>
          <p:cNvSpPr>
            <a:spLocks noChangeArrowheads="1"/>
          </p:cNvSpPr>
          <p:nvPr/>
        </p:nvSpPr>
        <p:spPr bwMode="auto">
          <a:xfrm>
            <a:off x="395288" y="5589588"/>
            <a:ext cx="8497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4"/>
              </a:rPr>
              <a:t>http://www.alviv.okis.ru/file/alviv/1186330404_7.gif</a:t>
            </a:r>
            <a:r>
              <a:rPr lang="ru-RU" sz="1200">
                <a:latin typeface="Georgia" pitchFamily="18" charset="0"/>
              </a:rPr>
              <a:t> доктор Айболит</a:t>
            </a:r>
          </a:p>
        </p:txBody>
      </p:sp>
      <p:sp>
        <p:nvSpPr>
          <p:cNvPr id="67609" name="Прямоугольник 28"/>
          <p:cNvSpPr>
            <a:spLocks noChangeArrowheads="1"/>
          </p:cNvSpPr>
          <p:nvPr/>
        </p:nvSpPr>
        <p:spPr bwMode="auto">
          <a:xfrm>
            <a:off x="395288" y="5805488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5"/>
              </a:rPr>
              <a:t>http://i035.radikal.ru/0911/4f/111a44b4e274.png</a:t>
            </a:r>
            <a:r>
              <a:rPr lang="ru-RU" sz="1200">
                <a:latin typeface="Georgia" pitchFamily="18" charset="0"/>
              </a:rPr>
              <a:t> Дед Мороз</a:t>
            </a:r>
          </a:p>
        </p:txBody>
      </p:sp>
      <p:sp>
        <p:nvSpPr>
          <p:cNvPr id="67610" name="Прямоугольник 29"/>
          <p:cNvSpPr>
            <a:spLocks noChangeArrowheads="1"/>
          </p:cNvSpPr>
          <p:nvPr/>
        </p:nvSpPr>
        <p:spPr bwMode="auto">
          <a:xfrm>
            <a:off x="395288" y="6021388"/>
            <a:ext cx="8748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6"/>
              </a:rPr>
              <a:t>http://m2.vgorode.ru/1592075/61394265/6.jpeg</a:t>
            </a:r>
            <a:r>
              <a:rPr lang="ru-RU" sz="1200">
                <a:latin typeface="Georgia" pitchFamily="18" charset="0"/>
              </a:rPr>
              <a:t> Оле Лукойе</a:t>
            </a:r>
          </a:p>
        </p:txBody>
      </p:sp>
      <p:sp>
        <p:nvSpPr>
          <p:cNvPr id="67611" name="Прямоугольник 30"/>
          <p:cNvSpPr>
            <a:spLocks noChangeArrowheads="1"/>
          </p:cNvSpPr>
          <p:nvPr/>
        </p:nvSpPr>
        <p:spPr bwMode="auto">
          <a:xfrm>
            <a:off x="395288" y="6211888"/>
            <a:ext cx="8497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27"/>
              </a:rPr>
              <a:t>http://www.xrest.ru/images/collection/00542/540/original.jpg</a:t>
            </a:r>
            <a:r>
              <a:rPr lang="ru-RU" sz="1200">
                <a:latin typeface="Georgia" pitchFamily="18" charset="0"/>
              </a:rPr>
              <a:t> Незнайка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13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3"/>
              </a:rPr>
              <a:t>http://img1.liveinternet.ru/images/attach/c/2/65/876/65876510_2e010e5cd0c0.jpg</a:t>
            </a:r>
            <a:r>
              <a:rPr lang="ru-RU" sz="1200">
                <a:latin typeface="Georgia" pitchFamily="18" charset="0"/>
              </a:rPr>
              <a:t> Снежная королева</a:t>
            </a:r>
          </a:p>
        </p:txBody>
      </p:sp>
      <p:sp>
        <p:nvSpPr>
          <p:cNvPr id="69635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7272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4"/>
              </a:rPr>
              <a:t>http://i.i.ua/cards/pic/9/0/172809.jpg</a:t>
            </a:r>
            <a:r>
              <a:rPr lang="ru-RU" sz="1200">
                <a:latin typeface="Georgia" pitchFamily="18" charset="0"/>
              </a:rPr>
              <a:t> кот в сапогах</a:t>
            </a:r>
          </a:p>
        </p:txBody>
      </p:sp>
      <p:sp>
        <p:nvSpPr>
          <p:cNvPr id="69636" name="Прямоугольник 3"/>
          <p:cNvSpPr>
            <a:spLocks noChangeArrowheads="1"/>
          </p:cNvSpPr>
          <p:nvPr/>
        </p:nvSpPr>
        <p:spPr bwMode="auto">
          <a:xfrm>
            <a:off x="395288" y="620713"/>
            <a:ext cx="799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5"/>
              </a:rPr>
              <a:t>http://dokudaedem.ru/files/imgs/24703-0_7bd52_44af8398_XL</a:t>
            </a:r>
            <a:r>
              <a:rPr lang="ru-RU" sz="1200">
                <a:latin typeface="Georgia" pitchFamily="18" charset="0"/>
              </a:rPr>
              <a:t> дядя Стёпа</a:t>
            </a:r>
          </a:p>
        </p:txBody>
      </p:sp>
      <p:sp>
        <p:nvSpPr>
          <p:cNvPr id="69637" name="Прямоугольник 4"/>
          <p:cNvSpPr>
            <a:spLocks noChangeArrowheads="1"/>
          </p:cNvSpPr>
          <p:nvPr/>
        </p:nvSpPr>
        <p:spPr bwMode="auto">
          <a:xfrm>
            <a:off x="395288" y="836613"/>
            <a:ext cx="806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6"/>
              </a:rPr>
              <a:t>http://www.planetaskazok.ru/images/stories/marshak/rasseiany/i_006.jpg</a:t>
            </a:r>
            <a:r>
              <a:rPr lang="ru-RU" sz="1200">
                <a:latin typeface="Georgia" pitchFamily="18" charset="0"/>
              </a:rPr>
              <a:t> рассеянный человек</a:t>
            </a:r>
          </a:p>
        </p:txBody>
      </p:sp>
      <p:sp>
        <p:nvSpPr>
          <p:cNvPr id="69638" name="Прямоугольник 5"/>
          <p:cNvSpPr>
            <a:spLocks noChangeArrowheads="1"/>
          </p:cNvSpPr>
          <p:nvPr/>
        </p:nvSpPr>
        <p:spPr bwMode="auto">
          <a:xfrm>
            <a:off x="395288" y="1052513"/>
            <a:ext cx="7993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  <a:hlinkClick r:id="rId7"/>
              </a:rPr>
              <a:t>http://ra.foto.radikal.ru/0708/f7/5eb658705b05.jpg</a:t>
            </a:r>
            <a:r>
              <a:rPr lang="ru-RU" sz="1200">
                <a:latin typeface="Georgia" pitchFamily="18" charset="0"/>
              </a:rPr>
              <a:t> маленький Мук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6013" y="188913"/>
            <a:ext cx="67691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Мы из сказки - ты нас знаешь.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вспомнишь - отгадаешь!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А не вспомнишь — ну так что ж...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Сказку заново прочтешь!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 этой сказке - именины,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Много было там гостей.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 А на этих именинах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Появился вдруг злодей.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Он хотел украсть хозяйку,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Чуть ее не погубил.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Но коварному злодею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Кто-то голову срубил.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0" y="1341438"/>
            <a:ext cx="374491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0663"/>
            <a:ext cx="19796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 flipH="1">
            <a:off x="2627313" y="5732463"/>
            <a:ext cx="5329237" cy="936625"/>
          </a:xfrm>
          <a:prstGeom prst="wedgeRoundRectCallout">
            <a:avLst>
              <a:gd name="adj1" fmla="val 55480"/>
              <a:gd name="adj2" fmla="val -4600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805264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Муха-цокотуха</a:t>
            </a:r>
          </a:p>
        </p:txBody>
      </p:sp>
      <p:pic>
        <p:nvPicPr>
          <p:cNvPr id="2053" name="Picture 5" descr="C:\Documents and Settings\Ирина\Рабочий стол\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620713"/>
            <a:ext cx="4762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532813" y="6192838"/>
            <a:ext cx="611187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484438" y="5300663"/>
            <a:ext cx="4319587" cy="936625"/>
          </a:xfrm>
          <a:prstGeom prst="wedgeRoundRectCallout">
            <a:avLst>
              <a:gd name="adj1" fmla="val 59740"/>
              <a:gd name="adj2" fmla="val -1723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550" y="476250"/>
            <a:ext cx="74882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Скок-поскок, скок-поскок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-Через море и лесок!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По пути нашел Жар-птицу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И красавицу-девицу,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 Ну а глупого царя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Обмануть сумел не зря.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Так Иванушке помог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Умный маленький конек,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Всем известный ...   </a:t>
            </a:r>
            <a:endParaRPr lang="ru-RU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445224"/>
            <a:ext cx="286168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Горбунок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04813"/>
            <a:ext cx="41767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32813" y="6165850"/>
            <a:ext cx="611187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13325"/>
            <a:ext cx="19812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700338" y="5589588"/>
            <a:ext cx="5040312" cy="1079500"/>
          </a:xfrm>
          <a:prstGeom prst="wedgeRoundRectCallout">
            <a:avLst>
              <a:gd name="adj1" fmla="val 57833"/>
              <a:gd name="adj2" fmla="val -3621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9363" y="836613"/>
            <a:ext cx="66246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Знают куколка Мальвина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И веселый Буратино: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враг со всех сторон,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Победит в бою неравном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Верный друг - надежный, славный,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Храбрый пудель ...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805264"/>
            <a:ext cx="263084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Артемон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6" name="Picture 2" descr="C:\Documents and Settings\Ирина\Рабочий стол\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-171450"/>
            <a:ext cx="45370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32813" y="6165850"/>
            <a:ext cx="611187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013325"/>
            <a:ext cx="19796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484438" y="5445125"/>
            <a:ext cx="5400675" cy="863600"/>
          </a:xfrm>
          <a:prstGeom prst="wedgeRoundRectCallout">
            <a:avLst>
              <a:gd name="adj1" fmla="val 58512"/>
              <a:gd name="adj2" fmla="val -25347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63713" y="1341438"/>
            <a:ext cx="59769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Он всегда живет всех выше: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У него есть дом на крыше.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ляжешь быстро спать,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Ты с ним можешь поболтать.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Прилетит к тебе в твой сон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Живой веселый ...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517232"/>
            <a:ext cx="258115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Карлсон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836613"/>
            <a:ext cx="56022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4763"/>
            <a:ext cx="19796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771775" y="5300663"/>
            <a:ext cx="4321175" cy="936625"/>
          </a:xfrm>
          <a:prstGeom prst="wedgeRoundRectCallout">
            <a:avLst>
              <a:gd name="adj1" fmla="val 69761"/>
              <a:gd name="adj2" fmla="val -29696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00113" y="1484313"/>
            <a:ext cx="7343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Фруктово-огородная страна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 одной из книжек-сказок есть она,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А в ней герой - мальчонка овощной. </a:t>
            </a:r>
          </a:p>
          <a:p>
            <a:pPr algn="ctr"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Он храбрый, справедливый, озорной.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445224"/>
            <a:ext cx="345318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Чиполлино</a:t>
            </a:r>
          </a:p>
        </p:txBody>
      </p:sp>
      <p:pic>
        <p:nvPicPr>
          <p:cNvPr id="19458" name="Picture 2" descr="C:\Documents and Settings\Ирина\Рабочий стол\ч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0"/>
            <a:ext cx="4824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41888"/>
            <a:ext cx="1979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2051050" y="5084763"/>
            <a:ext cx="6192838" cy="1341437"/>
          </a:xfrm>
          <a:prstGeom prst="wedgeRoundRectCallout">
            <a:avLst>
              <a:gd name="adj1" fmla="val 55278"/>
              <a:gd name="adj2" fmla="val -2972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08175" y="692150"/>
            <a:ext cx="5003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Понедельник и Среда,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 Вторник и Суббота...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Гномов этих имена,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Верю, помнит кто-то.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 С этой сказкою, друзья,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Вы давно знакомы. </a:t>
            </a:r>
          </a:p>
          <a:p>
            <a:pPr eaLnBrk="0" hangingPunct="0"/>
            <a:r>
              <a:rPr lang="ru-RU" sz="2800" b="1">
                <a:latin typeface="Georgia" pitchFamily="18" charset="0"/>
                <a:ea typeface="Calibri" pitchFamily="34" charset="0"/>
                <a:cs typeface="Times New Roman" pitchFamily="18" charset="0"/>
              </a:rPr>
              <a:t>Называется она… </a:t>
            </a:r>
          </a:p>
          <a:p>
            <a:pPr eaLnBrk="0" hangingPunct="0"/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013176"/>
            <a:ext cx="4120039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Белоснежка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семь гномов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4" name="Picture 2" descr="C:\Documents and Settings\Ирина\Рабочий стол\б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0"/>
            <a:ext cx="40100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Ирина\Рабочий стол\гномы\г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628775"/>
            <a:ext cx="32400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4763"/>
            <a:ext cx="19796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908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 flipH="1">
            <a:off x="179388" y="188913"/>
            <a:ext cx="6480175" cy="2879725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260648"/>
            <a:ext cx="6336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Что Рукодельница уронила в колодец в сказке «Мороз Иванович?»</a:t>
            </a: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3429000"/>
            <a:ext cx="216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кольцо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4652963"/>
            <a:ext cx="2687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веретено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35600" y="3429000"/>
            <a:ext cx="2395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ведерко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80063" y="4652963"/>
            <a:ext cx="2162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Georgia" pitchFamily="18" charset="0"/>
              </a:rPr>
              <a:t>прялку</a:t>
            </a:r>
          </a:p>
        </p:txBody>
      </p:sp>
      <p:pic>
        <p:nvPicPr>
          <p:cNvPr id="30729" name="Picture 2" descr="C:\Documents and Settings\Ирина\Рабочий стол\р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997200"/>
            <a:ext cx="2232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Ирина\Рабочий стол\в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195888"/>
            <a:ext cx="1727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569325" y="6192838"/>
            <a:ext cx="611188" cy="69215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376</Words>
  <Application>Microsoft Office PowerPoint</Application>
  <PresentationFormat>Экран (4:3)</PresentationFormat>
  <Paragraphs>134</Paragraphs>
  <Slides>28</Slides>
  <Notes>28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Bookman Old Style</vt:lpstr>
      <vt:lpstr>Georgia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Elli 2.1 Full</cp:lastModifiedBy>
  <cp:revision>58</cp:revision>
  <dcterms:created xsi:type="dcterms:W3CDTF">2012-04-10T17:00:22Z</dcterms:created>
  <dcterms:modified xsi:type="dcterms:W3CDTF">2015-01-08T17:07:03Z</dcterms:modified>
</cp:coreProperties>
</file>