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F127-F17A-49DA-BDC0-216B066C289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6E7D-DCD1-44ED-AA25-94DB6D6D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Растительный и животный мир Тамбовской области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560440" cy="8640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Лосева Т.А.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Новотомниковский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фииал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Алгасовской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60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Лещина </a:t>
            </a:r>
            <a:r>
              <a:rPr lang="ru-RU" dirty="0" smtClean="0"/>
              <a:t>обыкновенная </a:t>
            </a:r>
            <a:r>
              <a:rPr lang="en-US" dirty="0"/>
              <a:t>(</a:t>
            </a:r>
            <a:r>
              <a:rPr lang="en-US" dirty="0" err="1"/>
              <a:t>Corylus</a:t>
            </a:r>
            <a:r>
              <a:rPr lang="en-US" dirty="0"/>
              <a:t> </a:t>
            </a:r>
            <a:r>
              <a:rPr lang="en-US" dirty="0" err="1" smtClean="0"/>
              <a:t>avellana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3554" name="Picture 2" descr="http://narodnaya-medicina.com/attachments/0000/0289/Corylus_avellana_L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268760"/>
            <a:ext cx="3528392" cy="4249453"/>
          </a:xfrm>
          <a:prstGeom prst="rect">
            <a:avLst/>
          </a:prstGeom>
          <a:noFill/>
        </p:spPr>
      </p:pic>
      <p:pic>
        <p:nvPicPr>
          <p:cNvPr id="23556" name="Picture 4" descr="http://www.forest.ru/rus/publications/lesnich/17_lechsh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268760"/>
            <a:ext cx="3528392" cy="421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Шиповник </a:t>
            </a:r>
            <a:r>
              <a:rPr lang="ru-RU" dirty="0" smtClean="0"/>
              <a:t>собачий (</a:t>
            </a:r>
            <a:r>
              <a:rPr lang="en-US" dirty="0" smtClean="0"/>
              <a:t>Rosa</a:t>
            </a:r>
            <a:r>
              <a:rPr lang="ru-RU" dirty="0" smtClean="0"/>
              <a:t> </a:t>
            </a:r>
            <a:r>
              <a:rPr lang="en-US" dirty="0" err="1" smtClean="0"/>
              <a:t>canina</a:t>
            </a:r>
            <a:r>
              <a:rPr lang="en-US" dirty="0"/>
              <a:t> L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en-US" dirty="0"/>
          </a:p>
          <a:p>
            <a:endParaRPr lang="ru-RU" dirty="0"/>
          </a:p>
        </p:txBody>
      </p:sp>
      <p:pic>
        <p:nvPicPr>
          <p:cNvPr id="22530" name="Picture 2" descr="http://improvehealth.ru/sites/default/files/u57/2011/10/trava-shipovnik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916832"/>
            <a:ext cx="4704522" cy="3528392"/>
          </a:xfrm>
          <a:prstGeom prst="rect">
            <a:avLst/>
          </a:prstGeom>
          <a:noFill/>
        </p:spPr>
      </p:pic>
      <p:pic>
        <p:nvPicPr>
          <p:cNvPr id="22532" name="Picture 4" descr="http://blogber.ru/sites/blogber.ru/files/users/148/2010/06/tseneff-schipov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05264"/>
            <a:ext cx="8352928" cy="6809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Крушина </a:t>
            </a:r>
            <a:r>
              <a:rPr lang="ru-RU" dirty="0" err="1"/>
              <a:t>ольховидная</a:t>
            </a:r>
            <a:r>
              <a:rPr lang="ru-RU" dirty="0"/>
              <a:t>, </a:t>
            </a:r>
            <a:r>
              <a:rPr lang="ru-RU" dirty="0" smtClean="0"/>
              <a:t>или ломкая</a:t>
            </a:r>
            <a:r>
              <a:rPr lang="ru-RU" dirty="0"/>
              <a:t> </a:t>
            </a:r>
            <a:r>
              <a:rPr lang="en-US" dirty="0" err="1"/>
              <a:t>Frangula</a:t>
            </a:r>
            <a:r>
              <a:rPr lang="en-US" dirty="0"/>
              <a:t> </a:t>
            </a:r>
            <a:r>
              <a:rPr lang="en-US" dirty="0" err="1"/>
              <a:t>alnus</a:t>
            </a:r>
            <a:r>
              <a:rPr lang="en-US" dirty="0"/>
              <a:t> Mill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en-US" dirty="0"/>
          </a:p>
          <a:p>
            <a:endParaRPr lang="ru-RU" dirty="0"/>
          </a:p>
        </p:txBody>
      </p:sp>
      <p:pic>
        <p:nvPicPr>
          <p:cNvPr id="21506" name="Picture 2" descr="http://xn----jtbaaldsgaoflxr4fyc.xn--p1ai/images/lek-travy/krush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844824"/>
            <a:ext cx="4800070" cy="3717032"/>
          </a:xfrm>
          <a:prstGeom prst="rect">
            <a:avLst/>
          </a:prstGeom>
          <a:noFill/>
        </p:spPr>
      </p:pic>
      <p:pic>
        <p:nvPicPr>
          <p:cNvPr id="21508" name="Picture 4" descr="http://www.zooclub.ru/attach/18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376841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Можжевельник обыкновенный </a:t>
            </a:r>
            <a:r>
              <a:rPr lang="ru-RU" dirty="0" smtClean="0"/>
              <a:t>(</a:t>
            </a:r>
            <a:r>
              <a:rPr lang="en-US" dirty="0" err="1" smtClean="0"/>
              <a:t>Juniperus</a:t>
            </a:r>
            <a:r>
              <a:rPr lang="en-US" dirty="0" smtClean="0"/>
              <a:t> </a:t>
            </a:r>
            <a:r>
              <a:rPr lang="en-US" dirty="0" err="1"/>
              <a:t>communis</a:t>
            </a:r>
            <a:r>
              <a:rPr lang="en-US" dirty="0"/>
              <a:t> L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20482" name="Picture 2" descr="http://cs10841.vkontakte.ru/u157649450/-14/x_7075eb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700808"/>
            <a:ext cx="5465068" cy="3655444"/>
          </a:xfrm>
          <a:prstGeom prst="rect">
            <a:avLst/>
          </a:prstGeom>
          <a:noFill/>
        </p:spPr>
      </p:pic>
      <p:pic>
        <p:nvPicPr>
          <p:cNvPr id="20484" name="Picture 4" descr="http://www.proza.ru/pics/2010/10/27/12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12776"/>
            <a:ext cx="2592288" cy="437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bochkavpechatleniy.com/data/photo/33208/1c0ac1895c8d074c92b55c17575e0d5e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80728"/>
            <a:ext cx="3840426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pic>
        <p:nvPicPr>
          <p:cNvPr id="19458" name="Picture 2" descr="http://gifakt.ru/wp-content/uploads/2012/02/800px-SphagnumFalla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692696"/>
            <a:ext cx="2736304" cy="4057650"/>
          </a:xfrm>
          <a:prstGeom prst="rect">
            <a:avLst/>
          </a:prstGeom>
          <a:noFill/>
        </p:spPr>
      </p:pic>
      <p:pic>
        <p:nvPicPr>
          <p:cNvPr id="19462" name="Picture 6" descr="http://forum.na-svyazi.ru/uploads/post-41103-12761554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620688"/>
            <a:ext cx="2736304" cy="4248472"/>
          </a:xfrm>
          <a:prstGeom prst="rect">
            <a:avLst/>
          </a:prstGeom>
          <a:noFill/>
        </p:spPr>
      </p:pic>
      <p:pic>
        <p:nvPicPr>
          <p:cNvPr id="19464" name="Picture 8" descr="http://i2.pinger.pl/pgr100/7a180a8e001780414dd7869c/konwalie+%283%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3933056"/>
            <a:ext cx="3456384" cy="2592288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588224" y="5013177"/>
            <a:ext cx="216024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Подберезовик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Ландыш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9944" y="5093569"/>
            <a:ext cx="2016224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лишайник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Растительность степей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Шалфей, типчак, колокольчик </a:t>
            </a:r>
            <a:endParaRPr lang="ru-RU" dirty="0"/>
          </a:p>
        </p:txBody>
      </p:sp>
      <p:pic>
        <p:nvPicPr>
          <p:cNvPr id="32770" name="Picture 2" descr="http://www.plantarium.ru/dat/plants/4/425/4425_091848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2952328" cy="4425581"/>
          </a:xfrm>
          <a:prstGeom prst="rect">
            <a:avLst/>
          </a:prstGeom>
          <a:noFill/>
        </p:spPr>
      </p:pic>
      <p:pic>
        <p:nvPicPr>
          <p:cNvPr id="32772" name="Picture 4" descr="http://www.agrisoft.ru/images/ovsannica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988840"/>
            <a:ext cx="2664296" cy="3330369"/>
          </a:xfrm>
          <a:prstGeom prst="rect">
            <a:avLst/>
          </a:prstGeom>
          <a:noFill/>
        </p:spPr>
      </p:pic>
      <p:pic>
        <p:nvPicPr>
          <p:cNvPr id="32774" name="Picture 6" descr="http://pessimistov.net/uploads/posts/2011-06/1309201843_37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196752"/>
            <a:ext cx="26184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Растительность степей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93296"/>
            <a:ext cx="8229600" cy="4649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Тысячелистник, клевер</a:t>
            </a:r>
            <a:endParaRPr lang="ru-RU" dirty="0"/>
          </a:p>
        </p:txBody>
      </p:sp>
      <p:pic>
        <p:nvPicPr>
          <p:cNvPr id="31746" name="Picture 2" descr="http://kameliya.ucoz.ru/_ph/19/2/5523037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3409857" cy="4546476"/>
          </a:xfrm>
          <a:prstGeom prst="rect">
            <a:avLst/>
          </a:prstGeom>
          <a:noFill/>
        </p:spPr>
      </p:pic>
      <p:pic>
        <p:nvPicPr>
          <p:cNvPr id="31748" name="Picture 4" descr="http://img.panaseya.ru/kle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5921" y="1503295"/>
            <a:ext cx="5063886" cy="379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Растительность болот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Осока, тростник, лютик  </a:t>
            </a:r>
            <a:endParaRPr lang="ru-RU" dirty="0"/>
          </a:p>
        </p:txBody>
      </p:sp>
      <p:pic>
        <p:nvPicPr>
          <p:cNvPr id="30722" name="Picture 2" descr="http://www.plant-identification.co.uk/images/cyperaceae/carex-arenaria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2448272" cy="4301133"/>
          </a:xfrm>
          <a:prstGeom prst="rect">
            <a:avLst/>
          </a:prstGeom>
          <a:noFill/>
        </p:spPr>
      </p:pic>
      <p:pic>
        <p:nvPicPr>
          <p:cNvPr id="30724" name="Picture 4" descr="http://www.letsart.ru/sites/default/files/imagecache/image-inside/lyrics/4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052736"/>
            <a:ext cx="2880320" cy="4775269"/>
          </a:xfrm>
          <a:prstGeom prst="rect">
            <a:avLst/>
          </a:prstGeom>
          <a:noFill/>
        </p:spPr>
      </p:pic>
      <p:pic>
        <p:nvPicPr>
          <p:cNvPr id="30726" name="Picture 6" descr="http://fotografieren.narod.ru/Lytkarino/leto_2010.files/original_images/p0000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196752"/>
            <a:ext cx="2448272" cy="465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Водная растительность</a:t>
            </a:r>
            <a:endParaRPr lang="ru-RU" dirty="0"/>
          </a:p>
        </p:txBody>
      </p:sp>
      <p:pic>
        <p:nvPicPr>
          <p:cNvPr id="29698" name="Picture 2" descr="http://baltfriends.ru/sites/default/files/images/kamy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8355" y="1124743"/>
            <a:ext cx="3680109" cy="5312325"/>
          </a:xfrm>
          <a:prstGeom prst="rect">
            <a:avLst/>
          </a:prstGeom>
          <a:noFill/>
        </p:spPr>
      </p:pic>
      <p:pic>
        <p:nvPicPr>
          <p:cNvPr id="29700" name="Picture 4" descr="http://awakenow.ru/uploads/kuvshin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80728"/>
            <a:ext cx="4392488" cy="3294366"/>
          </a:xfrm>
          <a:prstGeom prst="rect">
            <a:avLst/>
          </a:prstGeom>
          <a:noFill/>
        </p:spPr>
      </p:pic>
      <p:pic>
        <p:nvPicPr>
          <p:cNvPr id="29702" name="Picture 6" descr="http://aquadomik.ru/wp-content/uploads/2008/03/Lemna_minor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365104"/>
            <a:ext cx="3744416" cy="233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672408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степей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25144"/>
            <a:ext cx="2808312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Тарантул</a:t>
            </a:r>
          </a:p>
          <a:p>
            <a:pPr>
              <a:buNone/>
            </a:pPr>
            <a:r>
              <a:rPr lang="ru-RU" dirty="0" smtClean="0"/>
              <a:t>Сверчок</a:t>
            </a:r>
            <a:endParaRPr lang="ru-RU" dirty="0"/>
          </a:p>
        </p:txBody>
      </p:sp>
      <p:pic>
        <p:nvPicPr>
          <p:cNvPr id="28674" name="Picture 2" descr="http://www.animals-wild.ru/uploads/1289220875_i-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052052" cy="3789040"/>
          </a:xfrm>
          <a:prstGeom prst="rect">
            <a:avLst/>
          </a:prstGeom>
          <a:noFill/>
        </p:spPr>
      </p:pic>
      <p:pic>
        <p:nvPicPr>
          <p:cNvPr id="28676" name="Picture 4" descr="http://ins.barba.ru/i/ph/sve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708920"/>
            <a:ext cx="523107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4649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Сосна обыкновенная </a:t>
            </a:r>
            <a:r>
              <a:rPr lang="ru-RU" dirty="0" smtClean="0"/>
              <a:t>(Р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 smtClean="0"/>
              <a:t>silvestris</a:t>
            </a:r>
            <a:r>
              <a:rPr lang="ru-RU" dirty="0" smtClean="0"/>
              <a:t> </a:t>
            </a:r>
            <a:r>
              <a:rPr lang="en-US" dirty="0" smtClean="0"/>
              <a:t>L.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http://www.satoc.ru/xvoinie2/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060206"/>
            <a:ext cx="3836137" cy="4961081"/>
          </a:xfrm>
          <a:prstGeom prst="rect">
            <a:avLst/>
          </a:prstGeom>
          <a:noFill/>
        </p:spPr>
      </p:pic>
      <p:pic>
        <p:nvPicPr>
          <p:cNvPr id="4100" name="Picture 4" descr="http://www.dverivolhovec.ru/photos/page144/page147/page160/sosna_shih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772816"/>
            <a:ext cx="464451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степей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6809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Тушканчик и суслик</a:t>
            </a:r>
            <a:endParaRPr lang="ru-RU" dirty="0"/>
          </a:p>
        </p:txBody>
      </p:sp>
      <p:pic>
        <p:nvPicPr>
          <p:cNvPr id="27650" name="Picture 2" descr="http://museum.stavsu.ru/Image.ashx?ID=106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5896118" cy="2955429"/>
          </a:xfrm>
          <a:prstGeom prst="rect">
            <a:avLst/>
          </a:prstGeom>
          <a:noFill/>
        </p:spPr>
      </p:pic>
      <p:pic>
        <p:nvPicPr>
          <p:cNvPr id="27652" name="Picture 4" descr="http://www.cirota.ru/forum/images/119/11914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484784"/>
            <a:ext cx="2619375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лесов</a:t>
            </a:r>
            <a:endParaRPr lang="ru-RU" dirty="0"/>
          </a:p>
        </p:txBody>
      </p:sp>
      <p:pic>
        <p:nvPicPr>
          <p:cNvPr id="34818" name="Picture 2" descr="http://www.floranimal.ru/pages/animal/u/3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196752"/>
            <a:ext cx="3240360" cy="2160240"/>
          </a:xfrm>
          <a:prstGeom prst="rect">
            <a:avLst/>
          </a:prstGeom>
          <a:noFill/>
        </p:spPr>
      </p:pic>
      <p:pic>
        <p:nvPicPr>
          <p:cNvPr id="34820" name="Picture 4" descr="http://i1.i.ua/prikol/pic/1/5/469051_4525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96752"/>
            <a:ext cx="3312368" cy="2219287"/>
          </a:xfrm>
          <a:prstGeom prst="rect">
            <a:avLst/>
          </a:prstGeom>
          <a:noFill/>
        </p:spPr>
      </p:pic>
      <p:pic>
        <p:nvPicPr>
          <p:cNvPr id="34822" name="Picture 6" descr="http://img1.liveinternet.ru/images/attach/c/2/73/907/73907661_4285338_gaduka_obiknovenna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645024"/>
            <a:ext cx="3744416" cy="2808312"/>
          </a:xfrm>
          <a:prstGeom prst="rect">
            <a:avLst/>
          </a:prstGeom>
          <a:noFill/>
        </p:spPr>
      </p:pic>
      <p:pic>
        <p:nvPicPr>
          <p:cNvPr id="34826" name="Picture 10" descr="http://www.saint-illide.com/Images/taup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1008"/>
            <a:ext cx="4104456" cy="309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лесов</a:t>
            </a:r>
            <a:endParaRPr lang="ru-RU" dirty="0"/>
          </a:p>
        </p:txBody>
      </p:sp>
      <p:pic>
        <p:nvPicPr>
          <p:cNvPr id="35842" name="Picture 2" descr="http://animalworld.com.ua/images/2010/April/Animals/Mustela/Mustela-nivalis_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24744"/>
            <a:ext cx="4718297" cy="3672408"/>
          </a:xfrm>
          <a:prstGeom prst="rect">
            <a:avLst/>
          </a:prstGeom>
          <a:noFill/>
        </p:spPr>
      </p:pic>
      <p:pic>
        <p:nvPicPr>
          <p:cNvPr id="5" name="Picture 8" descr="http://cs4557.vkontakte.ru/u157749641/-6/x_67bd2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356992"/>
            <a:ext cx="47625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6044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21288"/>
            <a:ext cx="4248472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Канюк, ворон, синица </a:t>
            </a:r>
            <a:endParaRPr lang="ru-RU" dirty="0"/>
          </a:p>
        </p:txBody>
      </p:sp>
      <p:pic>
        <p:nvPicPr>
          <p:cNvPr id="36866" name="Picture 2" descr="http://img-fotki.yandex.ru/get/3801/e675xa.43/0_3ad6c_c97854dd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3498149" cy="5040560"/>
          </a:xfrm>
          <a:prstGeom prst="rect">
            <a:avLst/>
          </a:prstGeom>
          <a:noFill/>
        </p:spPr>
      </p:pic>
      <p:pic>
        <p:nvPicPr>
          <p:cNvPr id="36876" name="Picture 12" descr="http://director.edu54.ru/sites/default/files/userfiles/image/3dc26c6d139b_1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476672"/>
            <a:ext cx="4248472" cy="3398778"/>
          </a:xfrm>
          <a:prstGeom prst="rect">
            <a:avLst/>
          </a:prstGeom>
          <a:noFill/>
        </p:spPr>
      </p:pic>
      <p:pic>
        <p:nvPicPr>
          <p:cNvPr id="36878" name="Picture 14" descr="http://i041.radikal.ru/0710/f6/d7ce38767c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005064"/>
            <a:ext cx="477078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Кукушка, горлица, дятел</a:t>
            </a:r>
            <a:endParaRPr lang="ru-RU" dirty="0"/>
          </a:p>
        </p:txBody>
      </p:sp>
      <p:pic>
        <p:nvPicPr>
          <p:cNvPr id="37890" name="Picture 2" descr="http://www.zooeco.com/illus/04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3076575" cy="4048125"/>
          </a:xfrm>
          <a:prstGeom prst="rect">
            <a:avLst/>
          </a:prstGeom>
          <a:noFill/>
        </p:spPr>
      </p:pic>
      <p:pic>
        <p:nvPicPr>
          <p:cNvPr id="37892" name="Picture 4" descr="http://www.stihi.ru/pics/2011/08/31/4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484784"/>
            <a:ext cx="3024336" cy="4026689"/>
          </a:xfrm>
          <a:prstGeom prst="rect">
            <a:avLst/>
          </a:prstGeom>
          <a:noFill/>
        </p:spPr>
      </p:pic>
      <p:pic>
        <p:nvPicPr>
          <p:cNvPr id="6" name="Picture 4" descr="http://www.samara-photo.ru/images/498c982c1c6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1700808"/>
            <a:ext cx="2304256" cy="35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Зяблик, дрозд, пеночка </a:t>
            </a:r>
            <a:endParaRPr lang="ru-RU" dirty="0"/>
          </a:p>
        </p:txBody>
      </p:sp>
      <p:pic>
        <p:nvPicPr>
          <p:cNvPr id="4" name="Picture 10" descr="http://upload.wikimedia.org/wikipedia/commons/9/97/Turdus_pilaris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2996951" cy="2996952"/>
          </a:xfrm>
          <a:prstGeom prst="rect">
            <a:avLst/>
          </a:prstGeom>
          <a:noFill/>
        </p:spPr>
      </p:pic>
      <p:pic>
        <p:nvPicPr>
          <p:cNvPr id="5" name="Picture 8" descr="http://www.photoforum.ru/f/photo/000/279/279363_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484784"/>
            <a:ext cx="2376264" cy="4114743"/>
          </a:xfrm>
          <a:prstGeom prst="rect">
            <a:avLst/>
          </a:prstGeom>
          <a:noFill/>
        </p:spPr>
      </p:pic>
      <p:pic>
        <p:nvPicPr>
          <p:cNvPr id="38914" name="Picture 2" descr="http://elementy.ru/images/news/phylloscopus_trochilus_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62880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Животные луга</a:t>
            </a:r>
            <a:endParaRPr lang="ru-RU" dirty="0"/>
          </a:p>
        </p:txBody>
      </p:sp>
      <p:pic>
        <p:nvPicPr>
          <p:cNvPr id="39938" name="Picture 2" descr="http://www.nature-archive.ru/img/global/06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573016"/>
            <a:ext cx="5184576" cy="2304256"/>
          </a:xfrm>
          <a:prstGeom prst="rect">
            <a:avLst/>
          </a:prstGeom>
          <a:noFill/>
        </p:spPr>
      </p:pic>
      <p:pic>
        <p:nvPicPr>
          <p:cNvPr id="39940" name="Picture 4" descr="http://ours-nature.ru/images/family/708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556792"/>
            <a:ext cx="2612382" cy="1872208"/>
          </a:xfrm>
          <a:prstGeom prst="rect">
            <a:avLst/>
          </a:prstGeom>
          <a:noFill/>
        </p:spPr>
      </p:pic>
      <p:pic>
        <p:nvPicPr>
          <p:cNvPr id="39942" name="Picture 6" descr="http://www.proza.ru/pics/2010/04/05/1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7" y="1052736"/>
            <a:ext cx="2604290" cy="2232248"/>
          </a:xfrm>
          <a:prstGeom prst="rect">
            <a:avLst/>
          </a:prstGeom>
          <a:noFill/>
        </p:spPr>
      </p:pic>
      <p:pic>
        <p:nvPicPr>
          <p:cNvPr id="39944" name="Picture 8" descr="http://img-fotki.yandex.ru/get/4608/belvoin.53/0_58e0b_7c2458fa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268760"/>
            <a:ext cx="3262863" cy="208823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Стрекоза, кобылка, слепень, медведка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Водные животные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62" name="Picture 2" descr="http://down-house.ru/uploads/posts/2009-12/thumbs/1260964584_1260857057_4434b9226c9fcb81181d55ed08118ff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052736"/>
            <a:ext cx="3652832" cy="2736304"/>
          </a:xfrm>
          <a:prstGeom prst="rect">
            <a:avLst/>
          </a:prstGeom>
          <a:noFill/>
        </p:spPr>
      </p:pic>
      <p:pic>
        <p:nvPicPr>
          <p:cNvPr id="40964" name="Picture 4" descr="http://www.livt.net/Clt/Ani/Cho/Amp/Slm/slm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052736"/>
            <a:ext cx="4104455" cy="2736304"/>
          </a:xfrm>
          <a:prstGeom prst="rect">
            <a:avLst/>
          </a:prstGeom>
          <a:noFill/>
        </p:spPr>
      </p:pic>
      <p:pic>
        <p:nvPicPr>
          <p:cNvPr id="40966" name="Picture 6" descr="http://bm.img.com.ua/img/prikol/images/large/7/4/185047_408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933056"/>
            <a:ext cx="3872814" cy="2592288"/>
          </a:xfrm>
          <a:prstGeom prst="rect">
            <a:avLst/>
          </a:prstGeom>
          <a:noFill/>
        </p:spPr>
      </p:pic>
      <p:pic>
        <p:nvPicPr>
          <p:cNvPr id="40968" name="Picture 8" descr="http://young.rzd.ru/dbmm/images/41/4080/21694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4005064"/>
            <a:ext cx="397523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Красная книга Тамбовской области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992" name="Picture 8" descr="http://img1.liveinternet.ru/images/attach/c/0/44/812/44812414_bogomol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3936437" cy="2952328"/>
          </a:xfrm>
          <a:prstGeom prst="rect">
            <a:avLst/>
          </a:prstGeom>
          <a:noFill/>
        </p:spPr>
      </p:pic>
      <p:pic>
        <p:nvPicPr>
          <p:cNvPr id="41990" name="Picture 6" descr="http://www.tambovlib.ru/news/kraeved/image/redbo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908720"/>
            <a:ext cx="2322839" cy="3600400"/>
          </a:xfrm>
          <a:prstGeom prst="rect">
            <a:avLst/>
          </a:prstGeom>
          <a:noFill/>
        </p:spPr>
      </p:pic>
      <p:pic>
        <p:nvPicPr>
          <p:cNvPr id="41988" name="Picture 4" descr="http://opr.tambov.gov.ru/images/Documents/Departmental/2011/rb_flora_296x4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284984"/>
            <a:ext cx="2236106" cy="3384376"/>
          </a:xfrm>
          <a:prstGeom prst="rect">
            <a:avLst/>
          </a:prstGeom>
          <a:noFill/>
        </p:spPr>
      </p:pic>
      <p:pic>
        <p:nvPicPr>
          <p:cNvPr id="41994" name="Picture 10" descr="http://cititorsf.files.wordpress.com/2009/03/ochi-de-mort-acherotia-atropos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573016"/>
            <a:ext cx="3960440" cy="306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949280"/>
            <a:ext cx="8229600" cy="5369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Береза </a:t>
            </a:r>
            <a:r>
              <a:rPr lang="ru-RU" dirty="0" err="1" smtClean="0"/>
              <a:t>повислая</a:t>
            </a:r>
            <a:r>
              <a:rPr lang="ru-RU" dirty="0" smtClean="0"/>
              <a:t> </a:t>
            </a:r>
            <a:r>
              <a:rPr lang="en-US" dirty="0"/>
              <a:t>(</a:t>
            </a:r>
            <a:r>
              <a:rPr lang="en-US" dirty="0" err="1"/>
              <a:t>Betula</a:t>
            </a:r>
            <a:r>
              <a:rPr lang="en-US" dirty="0"/>
              <a:t> </a:t>
            </a:r>
            <a:r>
              <a:rPr lang="en-US" dirty="0" err="1"/>
              <a:t>pendula</a:t>
            </a:r>
            <a:r>
              <a:rPr lang="en-US" dirty="0"/>
              <a:t>)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media.nn.ru/data/ufiles/4/40/90/1409096.000_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196752"/>
            <a:ext cx="4830075" cy="4485069"/>
          </a:xfrm>
          <a:prstGeom prst="rect">
            <a:avLst/>
          </a:prstGeom>
          <a:noFill/>
        </p:spPr>
      </p:pic>
      <p:pic>
        <p:nvPicPr>
          <p:cNvPr id="3076" name="Picture 4" descr="http://www.deti.religiousbook.org.ua/img/b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96752"/>
            <a:ext cx="3348372" cy="44644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886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Растения 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37312"/>
            <a:ext cx="8229600" cy="4649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Осина обыкновенная (</a:t>
            </a:r>
            <a:r>
              <a:rPr lang="en-US" dirty="0" err="1" smtClean="0"/>
              <a:t>Populus</a:t>
            </a:r>
            <a:r>
              <a:rPr lang="en-US" dirty="0"/>
              <a:t> </a:t>
            </a:r>
            <a:r>
              <a:rPr lang="en-US" dirty="0" err="1" smtClean="0"/>
              <a:t>tremula</a:t>
            </a:r>
            <a:r>
              <a:rPr lang="ru-RU" dirty="0" smtClean="0"/>
              <a:t>)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2050" name="Picture 2" descr="http://shkolazhizni.ru/img/content/i57/5742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4762500" cy="4629151"/>
          </a:xfrm>
          <a:prstGeom prst="rect">
            <a:avLst/>
          </a:prstGeom>
          <a:noFill/>
        </p:spPr>
      </p:pic>
      <p:pic>
        <p:nvPicPr>
          <p:cNvPr id="2052" name="Picture 4" descr="http://mirtrav.net.ru/images/stories/lektrav/osin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412776"/>
            <a:ext cx="2952328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42150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Ольха клейкая или </a:t>
            </a:r>
            <a:r>
              <a:rPr lang="ru-RU" dirty="0" smtClean="0"/>
              <a:t>чёрная (</a:t>
            </a:r>
            <a:r>
              <a:rPr lang="en-US" dirty="0" err="1"/>
              <a:t>Alnus</a:t>
            </a:r>
            <a:r>
              <a:rPr lang="en-US" dirty="0"/>
              <a:t> </a:t>
            </a:r>
            <a:r>
              <a:rPr lang="en-US" dirty="0" err="1"/>
              <a:t>glutinosa</a:t>
            </a:r>
            <a:r>
              <a:rPr lang="en-US" dirty="0"/>
              <a:t> </a:t>
            </a:r>
            <a:r>
              <a:rPr lang="en-US" dirty="0" err="1"/>
              <a:t>Gaertn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://mad-design.ucoz.ru/_si/0/6021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3888432" cy="4642903"/>
          </a:xfrm>
          <a:prstGeom prst="rect">
            <a:avLst/>
          </a:prstGeom>
          <a:noFill/>
        </p:spPr>
      </p:pic>
      <p:pic>
        <p:nvPicPr>
          <p:cNvPr id="1028" name="Picture 4" descr="http://www.eurolab.ua/img/st_img/12_09/olh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96752"/>
            <a:ext cx="3190875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4935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Липа сердцевидная (</a:t>
            </a:r>
            <a:r>
              <a:rPr lang="en-US" dirty="0" err="1" smtClean="0"/>
              <a:t>Tilia</a:t>
            </a:r>
            <a:r>
              <a:rPr lang="en-US" dirty="0"/>
              <a:t> </a:t>
            </a:r>
            <a:r>
              <a:rPr lang="en-US" dirty="0" err="1" smtClean="0"/>
              <a:t>cordata</a:t>
            </a:r>
            <a:r>
              <a:rPr lang="ru-RU" dirty="0"/>
              <a:t>)</a:t>
            </a:r>
          </a:p>
        </p:txBody>
      </p:sp>
      <p:pic>
        <p:nvPicPr>
          <p:cNvPr id="18434" name="Picture 2" descr="http://www.dniprograd.org/news_images/12153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340768"/>
            <a:ext cx="3136406" cy="4368925"/>
          </a:xfrm>
          <a:prstGeom prst="rect">
            <a:avLst/>
          </a:prstGeom>
          <a:noFill/>
        </p:spPr>
      </p:pic>
      <p:pic>
        <p:nvPicPr>
          <p:cNvPr id="18436" name="Picture 4" descr="http://www.darwin.museum.ru/expos/ecowalk/pic/tree/%EB%E8%EF%E0_%F1%E5%F0%E4%F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340768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93296"/>
            <a:ext cx="8229600" cy="5369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Ясень обыкновенный </a:t>
            </a:r>
            <a:r>
              <a:rPr lang="ru-RU" dirty="0" smtClean="0"/>
              <a:t>(</a:t>
            </a:r>
            <a:r>
              <a:rPr lang="en-US" dirty="0" err="1" smtClean="0"/>
              <a:t>Fraxinus</a:t>
            </a:r>
            <a:r>
              <a:rPr lang="en-US" dirty="0"/>
              <a:t> excelsior L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www.saprofit.ru/images/articles/yasenj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56792"/>
            <a:ext cx="2736304" cy="4052337"/>
          </a:xfrm>
          <a:prstGeom prst="rect">
            <a:avLst/>
          </a:prstGeom>
          <a:noFill/>
        </p:spPr>
      </p:pic>
      <p:pic>
        <p:nvPicPr>
          <p:cNvPr id="26628" name="Picture 4" descr="http://bms.24open.ru/images/b7c6d3e18fc9a1547aa54c27bad6e6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556792"/>
            <a:ext cx="52197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Клен остролистный (</a:t>
            </a:r>
            <a:r>
              <a:rPr lang="en-US" dirty="0" smtClean="0"/>
              <a:t>Acer</a:t>
            </a:r>
            <a:r>
              <a:rPr lang="ru-RU" dirty="0" smtClean="0"/>
              <a:t> </a:t>
            </a:r>
            <a:r>
              <a:rPr lang="en-US" dirty="0" err="1" smtClean="0"/>
              <a:t>platanoides</a:t>
            </a:r>
            <a:r>
              <a:rPr lang="en-US" dirty="0"/>
              <a:t>).</a:t>
            </a:r>
          </a:p>
          <a:p>
            <a:endParaRPr lang="ru-RU" dirty="0"/>
          </a:p>
        </p:txBody>
      </p:sp>
      <p:pic>
        <p:nvPicPr>
          <p:cNvPr id="25602" name="Picture 2" descr="http://forest.geoman.ru/forest/item/f00/s01/e0001171/pic/001_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4736976" cy="4514339"/>
          </a:xfrm>
          <a:prstGeom prst="rect">
            <a:avLst/>
          </a:prstGeom>
          <a:noFill/>
        </p:spPr>
      </p:pic>
      <p:pic>
        <p:nvPicPr>
          <p:cNvPr id="25604" name="Picture 4" descr="http://images-mediawiki-sites.thefullwiki.org/03/5/3/3/8181434157621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268760"/>
            <a:ext cx="2664296" cy="435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Растения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0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Калина</a:t>
            </a:r>
            <a:r>
              <a:rPr lang="ru-RU" dirty="0"/>
              <a:t> обыкновенная (</a:t>
            </a:r>
            <a:r>
              <a:rPr lang="en-US" dirty="0" err="1"/>
              <a:t>Viburnum</a:t>
            </a:r>
            <a:r>
              <a:rPr lang="en-US" dirty="0"/>
              <a:t> </a:t>
            </a:r>
            <a:r>
              <a:rPr lang="en-US" dirty="0" err="1"/>
              <a:t>opulus</a:t>
            </a:r>
            <a:r>
              <a:rPr lang="en-US" dirty="0" smtClean="0"/>
              <a:t>)</a:t>
            </a:r>
            <a:endParaRPr lang="en-US" dirty="0"/>
          </a:p>
          <a:p>
            <a:endParaRPr lang="ru-RU" dirty="0"/>
          </a:p>
        </p:txBody>
      </p:sp>
      <p:pic>
        <p:nvPicPr>
          <p:cNvPr id="24578" name="Picture 2" descr="http://www.vppress.ru/photo/new/2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484784"/>
            <a:ext cx="4176464" cy="4350483"/>
          </a:xfrm>
          <a:prstGeom prst="rect">
            <a:avLst/>
          </a:prstGeom>
          <a:noFill/>
        </p:spPr>
      </p:pic>
      <p:pic>
        <p:nvPicPr>
          <p:cNvPr id="24580" name="Picture 4" descr="http://www.rodgaz.ru/image.php?tid=26588&amp;from=Produc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556792"/>
            <a:ext cx="3384376" cy="4230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136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Растительный и животный мир Тамбовской области</vt:lpstr>
      <vt:lpstr>Растения леса</vt:lpstr>
      <vt:lpstr>Слайд 3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Растения леса</vt:lpstr>
      <vt:lpstr>Растительность степей</vt:lpstr>
      <vt:lpstr>Растительность степей</vt:lpstr>
      <vt:lpstr>Растительность болот</vt:lpstr>
      <vt:lpstr>Водная растительность</vt:lpstr>
      <vt:lpstr>Животные степей</vt:lpstr>
      <vt:lpstr>Животные степей</vt:lpstr>
      <vt:lpstr>Животные лесов</vt:lpstr>
      <vt:lpstr>Животные лесов</vt:lpstr>
      <vt:lpstr>Животные лесов</vt:lpstr>
      <vt:lpstr>Животные лесов</vt:lpstr>
      <vt:lpstr>Животные леса</vt:lpstr>
      <vt:lpstr>Животные луга</vt:lpstr>
      <vt:lpstr>Водные животные</vt:lpstr>
      <vt:lpstr>Красная книга Тамбовской области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и животный мир Тамбовской области</dc:title>
  <dc:creator>Admin</dc:creator>
  <cp:lastModifiedBy>Admin</cp:lastModifiedBy>
  <cp:revision>12</cp:revision>
  <dcterms:created xsi:type="dcterms:W3CDTF">2012-11-19T12:51:30Z</dcterms:created>
  <dcterms:modified xsi:type="dcterms:W3CDTF">2014-12-24T16:51:13Z</dcterms:modified>
</cp:coreProperties>
</file>