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sldIdLst>
    <p:sldId id="265" r:id="rId4"/>
    <p:sldId id="272" r:id="rId5"/>
    <p:sldId id="273" r:id="rId6"/>
    <p:sldId id="274" r:id="rId7"/>
    <p:sldId id="276" r:id="rId8"/>
    <p:sldId id="275" r:id="rId9"/>
    <p:sldId id="277" r:id="rId10"/>
    <p:sldId id="269" r:id="rId11"/>
    <p:sldId id="278" r:id="rId12"/>
    <p:sldId id="280" r:id="rId13"/>
    <p:sldId id="25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  <a:srgbClr val="007635"/>
    <a:srgbClr val="5A2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9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4" Type="http://schemas.openxmlformats.org/officeDocument/2006/relationships/audio" Target="../media/audio1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6129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6337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6670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9455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2574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3379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8624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4613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0814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8444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4853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audio" Target="../media/audio11.wav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15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9224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wm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6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6" Type="http://schemas.openxmlformats.org/officeDocument/2006/relationships/audio" Target="../media/audio11.wav"/><Relationship Id="rId5" Type="http://schemas.openxmlformats.org/officeDocument/2006/relationships/image" Target="../media/image5.wm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0040" y="332656"/>
            <a:ext cx="7776864" cy="1323439"/>
          </a:xfrm>
          <a:prstGeom prst="rect">
            <a:avLst/>
          </a:prstGeom>
          <a:solidFill>
            <a:srgbClr val="5A2781"/>
          </a:solidFill>
          <a:ln w="76200">
            <a:solidFill>
              <a:srgbClr val="FF339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prstClr val="white"/>
                </a:solidFill>
                <a:ea typeface="+mj-ea"/>
                <a:cs typeface="+mj-cs"/>
              </a:rPr>
              <a:t>многоугольники</a:t>
            </a:r>
            <a:r>
              <a:rPr lang="ru-RU" sz="2000" dirty="0">
                <a:solidFill>
                  <a:prstClr val="white"/>
                </a:solidFill>
                <a:ea typeface="+mj-ea"/>
                <a:cs typeface="+mj-cs"/>
              </a:rPr>
              <a:t/>
            </a:r>
            <a:br>
              <a:rPr lang="ru-RU" sz="2000" dirty="0">
                <a:solidFill>
                  <a:prstClr val="white"/>
                </a:solidFill>
                <a:ea typeface="+mj-ea"/>
                <a:cs typeface="+mj-cs"/>
              </a:rPr>
            </a:br>
            <a:endParaRPr lang="ru-RU" sz="2000" dirty="0"/>
          </a:p>
        </p:txBody>
      </p:sp>
      <p:pic>
        <p:nvPicPr>
          <p:cNvPr id="4" name="Picture 17" descr="Kartinochki (1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6944" y="2204864"/>
            <a:ext cx="1481137" cy="295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Alien_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08920"/>
            <a:ext cx="20129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Пользователь\Local Settings\Temporary Internet Files\Content.IE5\BJAM0DKJ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896626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Пользователь\Local Settings\Temporary Internet Files\Content.IE5\BJAM0DKJ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834286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Documents and Settings\Пользователь\Local Settings\Temporary Internet Files\Content.IE5\BJAM0DKJ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8050" y="5866700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Documents and Settings\Пользователь\Local Settings\Temporary Internet Files\Content.IE5\BJAM0DKJ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2889" y="5866700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Documents and Settings\Пользователь\Local Settings\Temporary Internet Files\Content.IE5\BJAM0DKJ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890565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Documents and Settings\Пользователь\Local Settings\Temporary Internet Files\Content.IE5\BJAM0DKJ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866700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Documents and Settings\Пользователь\Local Settings\Temporary Internet Files\Content.IE5\BJAM0DKJ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890565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Documents and Settings\Пользователь\Local Settings\Temporary Internet Files\Content.IE5\BJAM0DKJ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992" y="5862591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3862764"/>
      </p:ext>
    </p:extLst>
  </p:cSld>
  <p:clrMapOvr>
    <a:masterClrMapping/>
  </p:clrMapOvr>
  <p:transition spd="slow">
    <p:pull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Alien_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0"/>
            <a:ext cx="20129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Пользователь\Local Settings\Temporary Internet Files\Content.IE5\4LK10RT2\MC90034446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3" y="5020693"/>
            <a:ext cx="1344168" cy="18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7481" y="4949056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1111" y="4520875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848131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4900" y="5827926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4938" y="5827928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Пользователь\Local Settings\Temporary Internet Files\Content.IE5\4LK10RT2\MC90034446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4768" y="4972048"/>
            <a:ext cx="1344168" cy="18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nts and Settings\Пользователь\Local Settings\Temporary Internet Files\Content.IE5\BJAM0DKJ\MC900344485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5336" y="5488310"/>
            <a:ext cx="1812341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00034" y="642918"/>
          <a:ext cx="6357984" cy="214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664"/>
                <a:gridCol w="1059664"/>
                <a:gridCol w="1059664"/>
                <a:gridCol w="1059664"/>
                <a:gridCol w="1059664"/>
                <a:gridCol w="1059664"/>
              </a:tblGrid>
              <a:tr h="1064180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№1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№2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№3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№4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№5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№6</a:t>
                      </a:r>
                      <a:endParaRPr lang="ru-RU" sz="4400" dirty="0"/>
                    </a:p>
                  </a:txBody>
                  <a:tcPr/>
                </a:tc>
              </a:tr>
              <a:tr h="1078960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+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+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+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+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+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+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85374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  <p:sndAc>
          <p:stSnd>
            <p:snd r:embed="rId7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27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868358">
            <a:off x="363715" y="2370860"/>
            <a:ext cx="3888432" cy="165618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1699116">
            <a:off x="6009742" y="2155979"/>
            <a:ext cx="2124108" cy="20162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5" descr="Alien_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8161" y="3539871"/>
            <a:ext cx="20129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1025" y="67271"/>
            <a:ext cx="5041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п</a:t>
            </a:r>
            <a:r>
              <a:rPr lang="ru-RU" sz="5400" b="1" dirty="0" smtClean="0">
                <a:solidFill>
                  <a:srgbClr val="FF0000"/>
                </a:solidFill>
              </a:rPr>
              <a:t>рямоугольник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8624" y="67271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B0F0"/>
                </a:solidFill>
              </a:rPr>
              <a:t>квадрат</a:t>
            </a:r>
            <a:endParaRPr lang="ru-RU" sz="5400" b="1" dirty="0">
              <a:solidFill>
                <a:srgbClr val="00B0F0"/>
              </a:solidFill>
            </a:endParaRPr>
          </a:p>
        </p:txBody>
      </p:sp>
      <p:pic>
        <p:nvPicPr>
          <p:cNvPr id="3076" name="Picture 4" descr="C:\Documents and Settings\Пользователь\Local Settings\Temporary Internet Files\Content.IE5\4LK10RT2\MC90034446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3" y="5020693"/>
            <a:ext cx="1344168" cy="18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7481" y="4949056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1111" y="4520875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848131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4900" y="5827926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4938" y="5827928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Пользователь\Local Settings\Temporary Internet Files\Content.IE5\4LK10RT2\MC90034446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4768" y="4972048"/>
            <a:ext cx="1344168" cy="18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nts and Settings\Пользователь\Local Settings\Temporary Internet Files\Content.IE5\BJAM0DKJ\MC900344485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5336" y="5488310"/>
            <a:ext cx="1812341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5374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  <p:sndAc>
          <p:stSnd>
            <p:snd r:embed="rId7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Kartinochki (1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1481137" cy="295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Alien_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3557" y="3068960"/>
            <a:ext cx="20129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4076" y="4178390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4482" y="5702959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0925" y="5591175"/>
            <a:ext cx="1420813" cy="96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4139" y="2680018"/>
            <a:ext cx="1420812" cy="96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Documents and Settings\Пользователь\Local Settings\Temporary Internet Files\Content.IE5\BJAM0DKJ\MC900344485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247" y="5343049"/>
            <a:ext cx="1812341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Documents and Settings\Пользователь\Local Settings\Temporary Internet Files\Content.IE5\BJAM0DKJ\MC900344485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5160" y="3646805"/>
            <a:ext cx="1812341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-51926" y="500042"/>
            <a:ext cx="92478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Прямоугольники и квадраты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93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Kartinochki (1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14338"/>
            <a:ext cx="1481137" cy="295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Alien_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31050" y="3286124"/>
            <a:ext cx="20129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Documents and Settings\Пользователь\Local Settings\Temporary Internet Files\Content.IE5\BJAM0DKJ\MC900344485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247" y="5343049"/>
            <a:ext cx="1812341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Documents and Settings\Пользователь\Local Settings\Temporary Internet Files\Content.IE5\BJAM0DKJ\MC900344485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1659" y="0"/>
            <a:ext cx="1812341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571604" y="857232"/>
            <a:ext cx="6370195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</a:rPr>
              <a:t>План работы:</a:t>
            </a:r>
            <a:endParaRPr lang="ru-RU" sz="4000" dirty="0" smtClean="0">
              <a:solidFill>
                <a:srgbClr val="FF000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sz="4000" dirty="0" smtClean="0">
                <a:solidFill>
                  <a:srgbClr val="007635"/>
                </a:solidFill>
              </a:rPr>
              <a:t>Измерить ширину и длину.</a:t>
            </a:r>
          </a:p>
          <a:p>
            <a:pPr lvl="0">
              <a:buFont typeface="Arial" pitchFamily="34" charset="0"/>
              <a:buChar char="•"/>
            </a:pPr>
            <a:r>
              <a:rPr lang="ru-RU" sz="4000" dirty="0" smtClean="0">
                <a:solidFill>
                  <a:srgbClr val="007635"/>
                </a:solidFill>
              </a:rPr>
              <a:t>Проверь какие углы у фигур</a:t>
            </a:r>
          </a:p>
          <a:p>
            <a:pPr lvl="0">
              <a:buFont typeface="Arial" pitchFamily="34" charset="0"/>
              <a:buChar char="•"/>
            </a:pPr>
            <a:r>
              <a:rPr lang="ru-RU" sz="4000" dirty="0" smtClean="0">
                <a:solidFill>
                  <a:srgbClr val="007635"/>
                </a:solidFill>
              </a:rPr>
              <a:t>Чем похожи эти геометрические фигуры.</a:t>
            </a:r>
          </a:p>
          <a:p>
            <a:pPr lvl="0">
              <a:buFont typeface="Arial" pitchFamily="34" charset="0"/>
              <a:buChar char="•"/>
            </a:pPr>
            <a:r>
              <a:rPr lang="ru-RU" sz="4000" dirty="0" smtClean="0">
                <a:solidFill>
                  <a:srgbClr val="007635"/>
                </a:solidFill>
              </a:rPr>
              <a:t>Чем отличаются.</a:t>
            </a:r>
          </a:p>
          <a:p>
            <a:pPr lvl="0">
              <a:buFont typeface="Arial" pitchFamily="34" charset="0"/>
              <a:buChar char="•"/>
            </a:pPr>
            <a:r>
              <a:rPr lang="ru-RU" sz="4000" dirty="0" smtClean="0">
                <a:solidFill>
                  <a:srgbClr val="007635"/>
                </a:solidFill>
              </a:rPr>
              <a:t>Заполнить паспорт.</a:t>
            </a:r>
            <a:endParaRPr lang="ru-RU" dirty="0" smtClean="0">
              <a:solidFill>
                <a:srgbClr val="007635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693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4346" y="5890565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3187" y="5891212"/>
            <a:ext cx="1420813" cy="96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20" y="0"/>
            <a:ext cx="1420812" cy="96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000100" y="1000106"/>
          <a:ext cx="6905652" cy="5017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15229"/>
                <a:gridCol w="2265933"/>
                <a:gridCol w="2724490"/>
              </a:tblGrid>
              <a:tr h="95727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Элемент (объект)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Имена признака (Вопросы)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Значение</a:t>
                      </a:r>
                      <a:r>
                        <a:rPr lang="ru-RU" sz="2400" baseline="0" dirty="0" smtClean="0"/>
                        <a:t> признака (Ответы)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rowSpan="4">
                  <a:txBody>
                    <a:bodyPr/>
                    <a:lstStyle/>
                    <a:p>
                      <a:r>
                        <a:rPr lang="ru-RU" sz="2400" dirty="0" smtClean="0"/>
                        <a:t>Фигура 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Количество сторон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Количество углов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Величина углов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90 град.(прямые)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Соотношение сторон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6693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4346" y="5890565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3187" y="5891212"/>
            <a:ext cx="1420813" cy="96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20" y="0"/>
            <a:ext cx="1420812" cy="96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000100" y="1000106"/>
          <a:ext cx="6905652" cy="5017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15229"/>
                <a:gridCol w="2265933"/>
                <a:gridCol w="2724490"/>
              </a:tblGrid>
              <a:tr h="95727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Элемент (объект)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Имена признака (Вопросы)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Значение</a:t>
                      </a:r>
                      <a:r>
                        <a:rPr lang="ru-RU" sz="2400" baseline="0" dirty="0" smtClean="0"/>
                        <a:t> признака (Ответы)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rowSpan="4">
                  <a:txBody>
                    <a:bodyPr/>
                    <a:lstStyle/>
                    <a:p>
                      <a:r>
                        <a:rPr lang="ru-RU" sz="2400" b="1" dirty="0" err="1" smtClean="0"/>
                        <a:t>Прямо-угольник</a:t>
                      </a:r>
                      <a:r>
                        <a:rPr lang="ru-RU" sz="2400" b="1" dirty="0" smtClean="0"/>
                        <a:t>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Количество сторон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Количество углов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Величина углов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90 град.(прямые)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Соотношение сторон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Пары равны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6693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4346" y="5890565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3187" y="5891212"/>
            <a:ext cx="1420813" cy="96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20" y="0"/>
            <a:ext cx="1420812" cy="96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000100" y="1000106"/>
          <a:ext cx="6905652" cy="5017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15229"/>
                <a:gridCol w="2265933"/>
                <a:gridCol w="2724490"/>
              </a:tblGrid>
              <a:tr h="95727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Элемент (объект)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Имена признака (Вопросы)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Значение</a:t>
                      </a:r>
                      <a:r>
                        <a:rPr lang="ru-RU" sz="2400" baseline="0" dirty="0" smtClean="0"/>
                        <a:t> признака (Ответы)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rowSpan="4">
                  <a:txBody>
                    <a:bodyPr/>
                    <a:lstStyle/>
                    <a:p>
                      <a:r>
                        <a:rPr lang="ru-RU" sz="2400" b="1" dirty="0" smtClean="0"/>
                        <a:t>Фигура 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Количество сторон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Количество углов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Величина углов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90 град.(прямые)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Соотношение сторон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Все равны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6693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4346" y="5890565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3187" y="5891212"/>
            <a:ext cx="1420813" cy="96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20" y="0"/>
            <a:ext cx="1420812" cy="96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000100" y="1000106"/>
          <a:ext cx="6905652" cy="50178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15229"/>
                <a:gridCol w="2265933"/>
                <a:gridCol w="2724490"/>
              </a:tblGrid>
              <a:tr h="95727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Элемент (объект)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Имена признака (Вопросы)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Значение</a:t>
                      </a:r>
                      <a:r>
                        <a:rPr lang="ru-RU" sz="2400" baseline="0" dirty="0" smtClean="0"/>
                        <a:t> признака (Ответы)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rowSpan="4">
                  <a:txBody>
                    <a:bodyPr/>
                    <a:lstStyle/>
                    <a:p>
                      <a:r>
                        <a:rPr lang="ru-RU" sz="2400" b="1" dirty="0" smtClean="0"/>
                        <a:t>Квадрат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Количество сторон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Количество углов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Величина углов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90 град.(прямые)</a:t>
                      </a:r>
                      <a:endParaRPr lang="ru-RU" sz="2400" b="1" dirty="0"/>
                    </a:p>
                  </a:txBody>
                  <a:tcPr/>
                </a:tc>
              </a:tr>
              <a:tr h="957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Соотношение сторон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Все равны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6693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Kartinochki (1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1481137" cy="295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Alien_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3557" y="3068960"/>
            <a:ext cx="20129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4214810" y="214290"/>
            <a:ext cx="4242202" cy="3643338"/>
          </a:xfrm>
          <a:prstGeom prst="wedgeEllipseCallout">
            <a:avLst/>
          </a:prstGeom>
          <a:solidFill>
            <a:srgbClr val="FF0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220072" y="989657"/>
            <a:ext cx="37444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Четырехугольник?</a:t>
            </a:r>
          </a:p>
          <a:p>
            <a:r>
              <a:rPr lang="ru-RU" sz="2800" b="1" dirty="0" smtClean="0"/>
              <a:t>Прямоугольник?</a:t>
            </a:r>
          </a:p>
          <a:p>
            <a:r>
              <a:rPr lang="ru-RU" sz="2800" b="1" dirty="0" smtClean="0"/>
              <a:t>Квадрат</a:t>
            </a:r>
            <a:r>
              <a:rPr lang="ru-RU" sz="2800" b="1" dirty="0" smtClean="0"/>
              <a:t>?</a:t>
            </a:r>
          </a:p>
          <a:p>
            <a:r>
              <a:rPr lang="ru-RU" sz="2800" b="1" dirty="0" smtClean="0"/>
              <a:t>Геометрические фигуры?</a:t>
            </a:r>
            <a:endParaRPr lang="ru-RU" sz="2800" b="1" dirty="0"/>
          </a:p>
        </p:txBody>
      </p:sp>
      <p:sp>
        <p:nvSpPr>
          <p:cNvPr id="15" name="Выноска-облако 14"/>
          <p:cNvSpPr/>
          <p:nvPr/>
        </p:nvSpPr>
        <p:spPr>
          <a:xfrm>
            <a:off x="2269380" y="667904"/>
            <a:ext cx="1584177" cy="1201712"/>
          </a:xfrm>
          <a:prstGeom prst="cloudCallou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830984" y="758825"/>
            <a:ext cx="100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?</a:t>
            </a:r>
            <a:endParaRPr lang="ru-RU" sz="5400" b="1" dirty="0"/>
          </a:p>
        </p:txBody>
      </p:sp>
      <p:pic>
        <p:nvPicPr>
          <p:cNvPr id="5124" name="Picture 4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4076" y="4178390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4482" y="5702959"/>
            <a:ext cx="1420063" cy="9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0925" y="5591175"/>
            <a:ext cx="1420813" cy="96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Documents and Settings\Пользователь\Local Settings\Temporary Internet Files\Content.IE5\E9262TSG\MC9003445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4139" y="2680018"/>
            <a:ext cx="1420812" cy="96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Documents and Settings\Пользователь\Local Settings\Temporary Internet Files\Content.IE5\BJAM0DKJ\MC900344485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247" y="5343049"/>
            <a:ext cx="1812341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Documents and Settings\Пользователь\Local Settings\Temporary Internet Files\Content.IE5\BJAM0DKJ\MC900344485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5160" y="3646805"/>
            <a:ext cx="1812341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693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714348" y="142852"/>
            <a:ext cx="7143800" cy="635798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1643042" y="1285860"/>
            <a:ext cx="5500726" cy="5000660"/>
          </a:xfrm>
          <a:prstGeom prst="ellipse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ччч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285984" y="2786058"/>
            <a:ext cx="4286280" cy="328614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прямоугольник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214678" y="3714752"/>
            <a:ext cx="2786082" cy="2000264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1"/>
                </a:solidFill>
              </a:rPr>
              <a:t>квадрат</a:t>
            </a:r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3071810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прямоугольник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357422" y="2000240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четырёхугольник</a:t>
            </a:r>
            <a:endParaRPr lang="ru-RU" sz="3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09439" y="285728"/>
            <a:ext cx="484857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Геометрические фигуры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зящная">
  <a:themeElements>
    <a:clrScheme name="Другая 1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FF00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466</TotalTime>
  <Words>194</Words>
  <Application>Microsoft Office PowerPoint</Application>
  <PresentationFormat>Экран (4:3)</PresentationFormat>
  <Paragraphs>80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Тема Office</vt:lpstr>
      <vt:lpstr>Изящная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Вован</cp:lastModifiedBy>
  <cp:revision>41</cp:revision>
  <dcterms:modified xsi:type="dcterms:W3CDTF">2013-05-13T01:32:34Z</dcterms:modified>
</cp:coreProperties>
</file>