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85" r:id="rId3"/>
    <p:sldId id="287" r:id="rId4"/>
    <p:sldId id="280" r:id="rId5"/>
    <p:sldId id="286" r:id="rId6"/>
    <p:sldId id="257" r:id="rId7"/>
    <p:sldId id="269" r:id="rId8"/>
    <p:sldId id="259" r:id="rId9"/>
    <p:sldId id="258" r:id="rId10"/>
    <p:sldId id="260" r:id="rId11"/>
    <p:sldId id="265" r:id="rId12"/>
    <p:sldId id="266" r:id="rId13"/>
    <p:sldId id="267" r:id="rId14"/>
    <p:sldId id="275" r:id="rId15"/>
    <p:sldId id="272" r:id="rId16"/>
    <p:sldId id="273" r:id="rId17"/>
    <p:sldId id="288" r:id="rId18"/>
    <p:sldId id="276" r:id="rId19"/>
    <p:sldId id="261" r:id="rId20"/>
    <p:sldId id="277" r:id="rId21"/>
    <p:sldId id="278" r:id="rId22"/>
    <p:sldId id="279" r:id="rId23"/>
    <p:sldId id="262" r:id="rId24"/>
    <p:sldId id="264" r:id="rId2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3600" dirty="0"/>
              <a:t>ТЕМПЕРАМЕНТ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ТЕМПЕРАМЕНТ</c:v>
                </c:pt>
              </c:strCache>
            </c:strRef>
          </c:tx>
          <c:dPt>
            <c:idx val="1"/>
            <c:spPr>
              <a:effectLst>
                <a:outerShdw blurRad="50800" dist="50800" dir="5400000" sx="101000" sy="101000" algn="ctr" rotWithShape="0">
                  <a:srgbClr val="000000">
                    <a:alpha val="36000"/>
                  </a:srgbClr>
                </a:outerShdw>
              </a:effectLst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4400" b="1"/>
                </a:pPr>
                <a:endParaRPr lang="ru-RU"/>
              </a:p>
            </c:txPr>
          </c:dLbls>
          <c:cat>
            <c:strRef>
              <c:f>Лист1!$A$2:$A$5</c:f>
              <c:strCache>
                <c:ptCount val="4"/>
                <c:pt idx="0">
                  <c:v>сангвиник</c:v>
                </c:pt>
                <c:pt idx="1">
                  <c:v>холерик</c:v>
                </c:pt>
                <c:pt idx="2">
                  <c:v>флегматик</c:v>
                </c:pt>
                <c:pt idx="3">
                  <c:v>меланхолик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4819055604160603"/>
          <c:y val="0.32612139481155378"/>
          <c:w val="0.3425501846991349"/>
          <c:h val="0.56527587965460346"/>
        </c:manualLayout>
      </c:layout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3200" dirty="0" smtClean="0"/>
              <a:t>Устойчивость внимания</a:t>
            </a:r>
            <a:endParaRPr lang="ru-RU" sz="32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ТЕМПЕРАМЕНТ</c:v>
                </c:pt>
              </c:strCache>
            </c:strRef>
          </c:tx>
          <c:dPt>
            <c:idx val="1"/>
            <c:spPr>
              <a:effectLst>
                <a:outerShdw blurRad="50800" dist="50800" dir="5400000" sx="101000" sy="101000" algn="ctr" rotWithShape="0">
                  <a:srgbClr val="000000">
                    <a:alpha val="36000"/>
                  </a:srgbClr>
                </a:outerShdw>
              </a:effectLst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4400" b="1"/>
                </a:pPr>
                <a:endParaRPr lang="ru-RU"/>
              </a:p>
            </c:txPr>
          </c:dLbls>
          <c:cat>
            <c:strRef>
              <c:f>Лист1!$A$2:$A$5</c:f>
              <c:strCache>
                <c:ptCount val="2"/>
                <c:pt idx="0">
                  <c:v>достаточно высок</c:v>
                </c:pt>
                <c:pt idx="1">
                  <c:v>неустойчивое вн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11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4819055604160603"/>
          <c:y val="0.32612139481155378"/>
          <c:w val="0.34255018469913484"/>
          <c:h val="0.56527587965460346"/>
        </c:manualLayout>
      </c:layout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C65D2-BC91-4780-9595-79294D7E08B3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C8C86-316F-49EA-AC81-B835DDEFE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367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2348880"/>
            <a:ext cx="9144000" cy="4509120"/>
            <a:chOff x="-108520" y="2348880"/>
            <a:chExt cx="9252520" cy="450912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-108520" y="3501008"/>
              <a:ext cx="5040560" cy="302433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103440" y="5013176"/>
              <a:ext cx="5040560" cy="184482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084168" y="2348880"/>
              <a:ext cx="1728192" cy="166456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54775" y="4143260"/>
            <a:ext cx="7128792" cy="1739832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Book Antiqua" panose="02040602050305030304" pitchFamily="18" charset="0"/>
              </a:rPr>
              <a:t>Психологическое сопровождение введения ФГОС в начальной школе.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37727" y="2690009"/>
            <a:ext cx="18725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Из опыта </a:t>
            </a:r>
          </a:p>
          <a:p>
            <a:pPr algn="ctr"/>
            <a:r>
              <a:rPr lang="ru-RU" sz="2000" b="0" cap="none" spc="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работы учителя начальных классов.</a:t>
            </a:r>
            <a:endParaRPr lang="ru-RU" sz="2000" b="0" cap="none" spc="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62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547" y="2322513"/>
            <a:ext cx="9169400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88640"/>
            <a:ext cx="5184576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Учебно-воспитательная работа с </a:t>
            </a:r>
            <a:r>
              <a:rPr lang="ru-RU" sz="2800" b="1" dirty="0" smtClean="0">
                <a:solidFill>
                  <a:srgbClr val="C00000"/>
                </a:solidFill>
              </a:rPr>
              <a:t>сангвиниками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3830757"/>
              </p:ext>
            </p:extLst>
          </p:nvPr>
        </p:nvGraphicFramePr>
        <p:xfrm>
          <a:off x="-11119" y="3292009"/>
          <a:ext cx="7416823" cy="3768125"/>
        </p:xfrm>
        <a:graphic>
          <a:graphicData uri="http://schemas.openxmlformats.org/drawingml/2006/table">
            <a:tbl>
              <a:tblPr/>
              <a:tblGrid>
                <a:gridCol w="7416823"/>
              </a:tblGrid>
              <a:tr h="3768125">
                <a:tc>
                  <a:txBody>
                    <a:bodyPr/>
                    <a:lstStyle/>
                    <a:p>
                      <a:pPr marL="342900" indent="-342900" algn="l" rtl="0">
                        <a:buFontTx/>
                        <a:buChar char="-"/>
                      </a:pPr>
                      <a:r>
                        <a:rPr lang="ru-RU" sz="2200" b="1" dirty="0" smtClean="0"/>
                        <a:t>наделен любознательностью;</a:t>
                      </a:r>
                    </a:p>
                    <a:p>
                      <a:pPr marL="342900" indent="-342900" algn="l" rtl="0">
                        <a:buFontTx/>
                        <a:buChar char="-"/>
                      </a:pPr>
                      <a:r>
                        <a:rPr lang="ru-RU" sz="2200" b="1" dirty="0" smtClean="0"/>
                        <a:t>важно </a:t>
                      </a:r>
                      <a:r>
                        <a:rPr lang="ru-RU" sz="2200" b="1" dirty="0"/>
                        <a:t>использование изучаемых знаний </a:t>
                      </a:r>
                      <a:endParaRPr lang="ru-RU" sz="2200" b="1" dirty="0" smtClean="0"/>
                    </a:p>
                    <a:p>
                      <a:pPr marL="0" indent="0" algn="l" rtl="0">
                        <a:buFontTx/>
                        <a:buNone/>
                      </a:pPr>
                      <a:r>
                        <a:rPr lang="ru-RU" sz="2200" b="1" dirty="0" smtClean="0"/>
                        <a:t>     на практике; </a:t>
                      </a:r>
                    </a:p>
                    <a:p>
                      <a:pPr marL="342900" indent="-342900" algn="l" rtl="0">
                        <a:buFontTx/>
                        <a:buChar char="-"/>
                      </a:pPr>
                      <a:r>
                        <a:rPr lang="ru-RU" sz="2200" b="1" dirty="0" smtClean="0">
                          <a:effectLst/>
                        </a:rPr>
                        <a:t>часто </a:t>
                      </a:r>
                      <a:r>
                        <a:rPr lang="ru-RU" sz="2200" b="1" dirty="0">
                          <a:effectLst/>
                        </a:rPr>
                        <a:t>спешат при выполнении заданий, </a:t>
                      </a:r>
                      <a:endParaRPr lang="ru-RU" sz="2200" b="1" dirty="0" smtClean="0">
                        <a:effectLst/>
                      </a:endParaRPr>
                    </a:p>
                    <a:p>
                      <a:pPr marL="0" indent="0" algn="l" rtl="0">
                        <a:buFontTx/>
                        <a:buNone/>
                      </a:pPr>
                      <a:r>
                        <a:rPr lang="ru-RU" sz="2200" b="1" dirty="0" smtClean="0">
                          <a:effectLst/>
                        </a:rPr>
                        <a:t>     отвлекаются </a:t>
                      </a:r>
                      <a:r>
                        <a:rPr lang="ru-RU" sz="2200" b="1" dirty="0">
                          <a:effectLst/>
                        </a:rPr>
                        <a:t>от работы, поэтому необходимо </a:t>
                      </a:r>
                      <a:r>
                        <a:rPr lang="ru-RU" sz="2200" b="1" dirty="0" smtClean="0">
                          <a:effectLst/>
                        </a:rPr>
                        <a:t>побуждать</a:t>
                      </a:r>
                    </a:p>
                    <a:p>
                      <a:pPr marL="0" indent="0" algn="l" rtl="0">
                        <a:buFontTx/>
                        <a:buNone/>
                      </a:pPr>
                      <a:r>
                        <a:rPr lang="ru-RU" sz="2200" b="1" dirty="0" smtClean="0">
                          <a:effectLst/>
                        </a:rPr>
                        <a:t>     </a:t>
                      </a:r>
                      <a:r>
                        <a:rPr lang="ru-RU" sz="2200" b="1" dirty="0">
                          <a:effectLst/>
                        </a:rPr>
                        <a:t>к </a:t>
                      </a:r>
                      <a:r>
                        <a:rPr lang="ru-RU" sz="2200" b="1" dirty="0" smtClean="0">
                          <a:effectLst/>
                        </a:rPr>
                        <a:t>самоконтролю;</a:t>
                      </a:r>
                    </a:p>
                    <a:p>
                      <a:pPr marL="342900" indent="-342900" algn="l" rtl="0">
                        <a:buFontTx/>
                        <a:buChar char="-"/>
                      </a:pPr>
                      <a:r>
                        <a:rPr lang="ru-RU" sz="2200" b="1" dirty="0" smtClean="0">
                          <a:effectLst/>
                        </a:rPr>
                        <a:t>подходит </a:t>
                      </a:r>
                      <a:r>
                        <a:rPr lang="ru-RU" sz="2200" b="1" dirty="0">
                          <a:effectLst/>
                        </a:rPr>
                        <a:t>фронтальный опрос в быстром </a:t>
                      </a:r>
                      <a:r>
                        <a:rPr lang="ru-RU" sz="2200" b="1" dirty="0" smtClean="0">
                          <a:effectLst/>
                        </a:rPr>
                        <a:t>темпе;</a:t>
                      </a:r>
                    </a:p>
                    <a:p>
                      <a:pPr marL="342900" indent="-342900" algn="l" rtl="0">
                        <a:buFontTx/>
                        <a:buChar char="-"/>
                      </a:pPr>
                      <a:r>
                        <a:rPr lang="ru-RU" sz="2200" b="1" dirty="0" smtClean="0">
                          <a:effectLst/>
                        </a:rPr>
                        <a:t>нуждается </a:t>
                      </a:r>
                      <a:r>
                        <a:rPr lang="ru-RU" sz="2200" b="1" dirty="0">
                          <a:effectLst/>
                        </a:rPr>
                        <a:t>в частом повторении </a:t>
                      </a:r>
                      <a:r>
                        <a:rPr lang="ru-RU" sz="2200" b="1" dirty="0" smtClean="0">
                          <a:effectLst/>
                        </a:rPr>
                        <a:t>материала;</a:t>
                      </a:r>
                    </a:p>
                    <a:p>
                      <a:pPr marL="342900" indent="-342900" algn="l" rtl="0">
                        <a:buFontTx/>
                        <a:buChar char="-"/>
                      </a:pPr>
                      <a:r>
                        <a:rPr lang="ru-RU" sz="2200" b="1" dirty="0" smtClean="0">
                          <a:effectLst/>
                        </a:rPr>
                        <a:t>в </a:t>
                      </a:r>
                      <a:r>
                        <a:rPr lang="ru-RU" sz="2200" b="1" dirty="0">
                          <a:effectLst/>
                        </a:rPr>
                        <a:t>тоне замечаний положительное значение имеет твердость и решительность</a:t>
                      </a:r>
                      <a:r>
                        <a:rPr lang="ru-RU" sz="2200" b="1" dirty="0" smtClean="0">
                          <a:effectLst/>
                        </a:rPr>
                        <a:t>.</a:t>
                      </a:r>
                    </a:p>
                    <a:p>
                      <a:pPr marL="0" indent="0" algn="l" rtl="0">
                        <a:buFontTx/>
                        <a:buNone/>
                      </a:pPr>
                      <a:endParaRPr lang="ru-RU" sz="2200" b="1" dirty="0">
                        <a:effectLst/>
                      </a:endParaRPr>
                    </a:p>
                  </a:txBody>
                  <a:tcPr marL="22230" marR="22230" marT="22230" marB="22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919758" y="2369484"/>
            <a:ext cx="2088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Помни!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547" y="2322513"/>
            <a:ext cx="9169400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88640"/>
            <a:ext cx="5184576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Учебно-воспитательная работа с </a:t>
            </a:r>
            <a:r>
              <a:rPr lang="ru-RU" sz="2800" b="1" dirty="0" smtClean="0">
                <a:solidFill>
                  <a:srgbClr val="C00000"/>
                </a:solidFill>
              </a:rPr>
              <a:t>холериками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19758" y="2369484"/>
            <a:ext cx="2088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Помни!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3389788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/>
              <a:t>Применять </a:t>
            </a:r>
            <a:r>
              <a:rPr lang="ru-RU" sz="2000" b="1" dirty="0"/>
              <a:t>приемы быстрого вовлечения в работу, привлекать к раздаче </a:t>
            </a:r>
            <a:r>
              <a:rPr lang="ru-RU" sz="2000" b="1" dirty="0" smtClean="0"/>
              <a:t>тетрадей;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/>
              <a:t>проблемно </a:t>
            </a:r>
            <a:r>
              <a:rPr lang="ru-RU" sz="2000" b="1" dirty="0"/>
              <a:t>излагать материал, так как </a:t>
            </a:r>
            <a:r>
              <a:rPr lang="ru-RU" sz="2000" b="1" dirty="0" smtClean="0"/>
              <a:t>на </a:t>
            </a:r>
            <a:r>
              <a:rPr lang="ru-RU" sz="2000" b="1" dirty="0"/>
              <a:t>первом месте значимость и полезность получаемых </a:t>
            </a:r>
            <a:r>
              <a:rPr lang="ru-RU" sz="2000" b="1" dirty="0" smtClean="0"/>
              <a:t>знаний;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/>
              <a:t>обязательно </a:t>
            </a:r>
            <a:r>
              <a:rPr lang="ru-RU" sz="2000" b="1" dirty="0"/>
              <a:t>отвечать на возникающие вопросы в процессе объяснения </a:t>
            </a:r>
            <a:r>
              <a:rPr lang="ru-RU" sz="2000" b="1" dirty="0" smtClean="0"/>
              <a:t>материала;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/>
              <a:t>нуждается </a:t>
            </a:r>
            <a:r>
              <a:rPr lang="ru-RU" sz="2000" b="1" dirty="0"/>
              <a:t>в частом повторении </a:t>
            </a:r>
            <a:r>
              <a:rPr lang="ru-RU" sz="2000" b="1" dirty="0" smtClean="0"/>
              <a:t>материала;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/>
              <a:t>соблюдать </a:t>
            </a:r>
            <a:r>
              <a:rPr lang="ru-RU" sz="2000" b="1" dirty="0"/>
              <a:t>уравновешенность в общении, не делать резких </a:t>
            </a:r>
            <a:r>
              <a:rPr lang="ru-RU" sz="2000" b="1" dirty="0" smtClean="0"/>
              <a:t>замечаний;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/>
              <a:t>фронтальный </a:t>
            </a:r>
            <a:r>
              <a:rPr lang="ru-RU" sz="2000" b="1" dirty="0"/>
              <a:t>опрос, так как часто не хватает выдержки в преодолении трудностей при выполнении самостоятельных работ</a:t>
            </a:r>
            <a:r>
              <a:rPr lang="ru-RU" sz="2000" b="1" dirty="0" smtClean="0"/>
              <a:t>.</a:t>
            </a: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2692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547" y="2322513"/>
            <a:ext cx="9169400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88640"/>
            <a:ext cx="5184576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Учебно-воспитательная работа с </a:t>
            </a:r>
            <a:r>
              <a:rPr lang="ru-RU" sz="2800" b="1" dirty="0" smtClean="0">
                <a:solidFill>
                  <a:srgbClr val="C00000"/>
                </a:solidFill>
              </a:rPr>
              <a:t>флегматиком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19758" y="2369484"/>
            <a:ext cx="2088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Помни!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48948" y="3356992"/>
            <a:ext cx="85324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мотивировать, </a:t>
            </a:r>
            <a:r>
              <a:rPr lang="ru-RU" sz="2400" b="1" dirty="0"/>
              <a:t>так как для его нервной системы характерна </a:t>
            </a:r>
            <a:r>
              <a:rPr lang="ru-RU" sz="2400" b="1" dirty="0" smtClean="0"/>
              <a:t>инертность;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давать  </a:t>
            </a:r>
            <a:r>
              <a:rPr lang="ru-RU" sz="2400" b="1" dirty="0"/>
              <a:t>время на обдумывание и </a:t>
            </a:r>
            <a:r>
              <a:rPr lang="ru-RU" sz="2400" b="1" dirty="0" smtClean="0"/>
              <a:t>подготовку, их </a:t>
            </a:r>
            <a:r>
              <a:rPr lang="ru-RU" sz="2400" b="1" dirty="0"/>
              <a:t>активность возрастает </a:t>
            </a:r>
            <a:r>
              <a:rPr lang="ru-RU" sz="2400" b="1" dirty="0" smtClean="0"/>
              <a:t>постепенно</a:t>
            </a:r>
            <a:r>
              <a:rPr lang="ru-RU" sz="2400" b="1" dirty="0"/>
              <a:t>;</a:t>
            </a:r>
            <a:endParaRPr lang="ru-RU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наилучший </a:t>
            </a:r>
            <a:r>
              <a:rPr lang="ru-RU" sz="2400" b="1" dirty="0"/>
              <a:t>вид контроля – самостоятельная индивидуальная письменная </a:t>
            </a:r>
            <a:r>
              <a:rPr lang="ru-RU" sz="2400" b="1" dirty="0" smtClean="0"/>
              <a:t>работа</a:t>
            </a:r>
            <a:r>
              <a:rPr lang="ru-RU" sz="2400" b="1" dirty="0"/>
              <a:t>;</a:t>
            </a:r>
            <a:endParaRPr lang="ru-RU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таким </a:t>
            </a:r>
            <a:r>
              <a:rPr lang="ru-RU" sz="2400" b="1" dirty="0"/>
              <a:t>детям целесообразно давать задания на длительный период времени (проекты, доклады, творческие сочинения и т.д</a:t>
            </a:r>
            <a:r>
              <a:rPr lang="ru-RU" sz="2400" b="1" dirty="0" smtClean="0"/>
              <a:t>.)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338769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547" y="2322513"/>
            <a:ext cx="9169400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88640"/>
            <a:ext cx="5184576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Учебно-воспитательная работа с </a:t>
            </a:r>
            <a:r>
              <a:rPr lang="ru-RU" sz="2800" b="1" dirty="0" smtClean="0">
                <a:solidFill>
                  <a:srgbClr val="C00000"/>
                </a:solidFill>
              </a:rPr>
              <a:t>меланхоликом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19758" y="2369484"/>
            <a:ext cx="2088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Помни!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4502" y="3645024"/>
            <a:ext cx="81699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поддерживать </a:t>
            </a:r>
            <a:r>
              <a:rPr lang="ru-RU" sz="2400" b="1" dirty="0"/>
              <a:t>в ребенке чувство </a:t>
            </a:r>
            <a:r>
              <a:rPr lang="ru-RU" sz="2400" b="1" dirty="0" smtClean="0"/>
              <a:t>уверенности;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полезно </a:t>
            </a:r>
            <a:r>
              <a:rPr lang="ru-RU" sz="2400" b="1" dirty="0"/>
              <a:t>использовать алгоритмы изучения темы, решения </a:t>
            </a:r>
            <a:r>
              <a:rPr lang="ru-RU" sz="2400" b="1" dirty="0" smtClean="0"/>
              <a:t>задач, работа </a:t>
            </a:r>
            <a:r>
              <a:rPr lang="ru-RU" sz="2400" b="1" dirty="0"/>
              <a:t>по </a:t>
            </a:r>
            <a:r>
              <a:rPr lang="ru-RU" sz="2400" b="1" dirty="0" smtClean="0"/>
              <a:t>плану;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проводить </a:t>
            </a:r>
            <a:r>
              <a:rPr lang="ru-RU" sz="2400" b="1" dirty="0"/>
              <a:t>опрос в письменной форме и давать достаточно времени на проверку </a:t>
            </a:r>
            <a:r>
              <a:rPr lang="ru-RU" sz="2400" b="1" dirty="0" smtClean="0"/>
              <a:t>написанного;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/>
              <a:t>необходимо </a:t>
            </a:r>
            <a:r>
              <a:rPr lang="ru-RU" sz="2400" b="1" dirty="0"/>
              <a:t>осторожно оценивать неудачи ребенка-меланхолика</a:t>
            </a:r>
            <a:r>
              <a:rPr lang="ru-RU" sz="2400" b="1" dirty="0" smtClean="0"/>
              <a:t>.  В </a:t>
            </a:r>
            <a:r>
              <a:rPr lang="ru-RU" sz="2400" b="1" dirty="0"/>
              <a:t>тоне замечаний детям меланхоликам должна быть мягкость и </a:t>
            </a:r>
            <a:r>
              <a:rPr lang="ru-RU" sz="2400" b="1" dirty="0" smtClean="0"/>
              <a:t> предупредительность.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82260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692696"/>
            <a:ext cx="763284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Диагностика</a:t>
            </a:r>
          </a:p>
          <a:p>
            <a:pPr algn="ctr"/>
            <a:r>
              <a:rPr lang="ru-RU" sz="72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внимания</a:t>
            </a:r>
          </a:p>
          <a:p>
            <a:pPr algn="ctr"/>
            <a:endParaRPr lang="ru-RU" sz="72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57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носка-облако 7"/>
          <p:cNvSpPr/>
          <p:nvPr/>
        </p:nvSpPr>
        <p:spPr>
          <a:xfrm>
            <a:off x="251520" y="332656"/>
            <a:ext cx="7272808" cy="1440160"/>
          </a:xfrm>
          <a:prstGeom prst="cloudCallout">
            <a:avLst>
              <a:gd name="adj1" fmla="val 50631"/>
              <a:gd name="adj2" fmla="val 46375"/>
            </a:avLst>
          </a:prstGeom>
          <a:solidFill>
            <a:schemeClr val="tx2">
              <a:lumMod val="40000"/>
              <a:lumOff val="6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0" y="620688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rabicPeriod"/>
            </a:pPr>
            <a:r>
              <a:rPr lang="ru-RU" sz="2800" dirty="0" smtClean="0">
                <a:solidFill>
                  <a:schemeClr val="tx2"/>
                </a:solidFill>
                <a:latin typeface="Georgia" pitchFamily="18" charset="0"/>
              </a:rPr>
              <a:t>Задание </a:t>
            </a:r>
            <a:r>
              <a:rPr lang="ru-RU" sz="2400" dirty="0" smtClean="0">
                <a:solidFill>
                  <a:schemeClr val="tx2"/>
                </a:solidFill>
                <a:latin typeface="Georgia" pitchFamily="18" charset="0"/>
              </a:rPr>
              <a:t>«</a:t>
            </a:r>
            <a:r>
              <a:rPr lang="ru-RU" sz="2400" b="1" dirty="0" smtClean="0">
                <a:solidFill>
                  <a:schemeClr val="tx2"/>
                </a:solidFill>
                <a:latin typeface="Georgia" pitchFamily="18" charset="0"/>
              </a:rPr>
              <a:t>Исправь ошибки</a:t>
            </a:r>
            <a:r>
              <a:rPr lang="ru-RU" sz="2400" dirty="0" smtClean="0">
                <a:solidFill>
                  <a:schemeClr val="tx2"/>
                </a:solidFill>
                <a:latin typeface="Georgia" pitchFamily="18" charset="0"/>
              </a:rPr>
              <a:t>»</a:t>
            </a:r>
          </a:p>
          <a:p>
            <a:pPr marL="514350" indent="-514350" algn="ctr"/>
            <a:r>
              <a:rPr lang="ru-RU" sz="2400" dirty="0" smtClean="0">
                <a:solidFill>
                  <a:schemeClr val="tx2"/>
                </a:solidFill>
                <a:latin typeface="Georgia" pitchFamily="18" charset="0"/>
              </a:rPr>
              <a:t>(устойчивость)</a:t>
            </a:r>
            <a:endParaRPr lang="ru-RU" sz="2800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916832"/>
            <a:ext cx="8064896" cy="1008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u="sng" dirty="0" smtClean="0"/>
              <a:t>Инструкция: </a:t>
            </a:r>
            <a:r>
              <a:rPr lang="ru-RU" dirty="0" smtClean="0"/>
              <a:t>За 5 минут необходимо найти и подчеркнуть все ошибки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2996952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800080"/>
                </a:solidFill>
              </a:rPr>
              <a:t>Вариант 2 </a:t>
            </a:r>
          </a:p>
          <a:p>
            <a:endParaRPr lang="ru-RU" dirty="0" smtClean="0"/>
          </a:p>
          <a:p>
            <a:r>
              <a:rPr lang="ru-RU" sz="2000" dirty="0" err="1" smtClean="0"/>
              <a:t>Настоле</a:t>
            </a:r>
            <a:r>
              <a:rPr lang="ru-RU" sz="2000" dirty="0" smtClean="0"/>
              <a:t> лежала книга об </a:t>
            </a:r>
            <a:r>
              <a:rPr lang="ru-RU" sz="2000" dirty="0" err="1" smtClean="0"/>
              <a:t>искустве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Школьники встали рано смотреть расцвет.</a:t>
            </a:r>
          </a:p>
          <a:p>
            <a:r>
              <a:rPr lang="ru-RU" sz="2000" dirty="0" smtClean="0"/>
              <a:t>Ядовитая змея предупредительно </a:t>
            </a:r>
            <a:r>
              <a:rPr lang="ru-RU" sz="2000" dirty="0" err="1" smtClean="0"/>
              <a:t>шыпела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В ответ я махнул ему головой.</a:t>
            </a:r>
          </a:p>
          <a:p>
            <a:r>
              <a:rPr lang="ru-RU" sz="2000" dirty="0" smtClean="0"/>
              <a:t>Летом на деревьях набухали почки.</a:t>
            </a:r>
          </a:p>
          <a:p>
            <a:r>
              <a:rPr lang="ru-RU" sz="2000" dirty="0" smtClean="0"/>
              <a:t>Мальчик быстро вскочил на ноги.</a:t>
            </a:r>
          </a:p>
          <a:p>
            <a:r>
              <a:rPr lang="ru-RU" sz="2000" dirty="0" smtClean="0"/>
              <a:t>Ребята шумно купались в реке.</a:t>
            </a:r>
          </a:p>
          <a:p>
            <a:r>
              <a:rPr lang="ru-RU" sz="2000" dirty="0" smtClean="0"/>
              <a:t>Ученики определяли </a:t>
            </a:r>
            <a:r>
              <a:rPr lang="ru-RU" sz="2000" dirty="0" err="1" smtClean="0"/>
              <a:t>растаяние</a:t>
            </a:r>
            <a:r>
              <a:rPr lang="ru-RU" sz="2000" dirty="0" smtClean="0"/>
              <a:t> между городами.</a:t>
            </a:r>
          </a:p>
          <a:p>
            <a:r>
              <a:rPr lang="ru-RU" sz="2000" dirty="0" smtClean="0"/>
              <a:t>В диктанте было </a:t>
            </a:r>
            <a:r>
              <a:rPr lang="ru-RU" sz="2000" dirty="0" err="1" smtClean="0"/>
              <a:t>зделано</a:t>
            </a:r>
            <a:r>
              <a:rPr lang="ru-RU" sz="2000" dirty="0" smtClean="0"/>
              <a:t> много ошибок.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36096" y="3573016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2 ошибки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36096" y="3861048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3 ошибки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6096" y="4149080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2 ошибки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024" y="4509120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1 ошибка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8024" y="4797152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1 ошибка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88024" y="508518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0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8024" y="5373216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1 ошибка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56176" y="5661248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1 ошибка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36096" y="6021288"/>
            <a:ext cx="1206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1 ошибка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48264" y="6237312"/>
            <a:ext cx="194421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Всего 12 ошибок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47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носка-облако 7"/>
          <p:cNvSpPr/>
          <p:nvPr/>
        </p:nvSpPr>
        <p:spPr>
          <a:xfrm>
            <a:off x="251520" y="332656"/>
            <a:ext cx="7272808" cy="1440160"/>
          </a:xfrm>
          <a:prstGeom prst="cloudCallout">
            <a:avLst>
              <a:gd name="adj1" fmla="val 50631"/>
              <a:gd name="adj2" fmla="val 46375"/>
            </a:avLst>
          </a:prstGeom>
          <a:solidFill>
            <a:schemeClr val="tx2">
              <a:lumMod val="40000"/>
              <a:lumOff val="6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0" y="620688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rabicPeriod"/>
            </a:pPr>
            <a:r>
              <a:rPr lang="ru-RU" sz="2800" dirty="0" smtClean="0">
                <a:solidFill>
                  <a:schemeClr val="tx2"/>
                </a:solidFill>
                <a:latin typeface="Georgia" pitchFamily="18" charset="0"/>
              </a:rPr>
              <a:t>Задание </a:t>
            </a:r>
            <a:r>
              <a:rPr lang="ru-RU" sz="2400" dirty="0" smtClean="0">
                <a:solidFill>
                  <a:schemeClr val="tx2"/>
                </a:solidFill>
                <a:latin typeface="Georgia" pitchFamily="18" charset="0"/>
              </a:rPr>
              <a:t>«</a:t>
            </a:r>
            <a:r>
              <a:rPr lang="ru-RU" sz="2400" b="1" dirty="0" smtClean="0">
                <a:solidFill>
                  <a:schemeClr val="tx2"/>
                </a:solidFill>
                <a:latin typeface="Georgia" pitchFamily="18" charset="0"/>
              </a:rPr>
              <a:t>Исправь ошибки</a:t>
            </a:r>
            <a:r>
              <a:rPr lang="ru-RU" sz="2400" dirty="0" smtClean="0">
                <a:solidFill>
                  <a:schemeClr val="tx2"/>
                </a:solidFill>
                <a:latin typeface="Georgia" pitchFamily="18" charset="0"/>
              </a:rPr>
              <a:t>»</a:t>
            </a:r>
          </a:p>
          <a:p>
            <a:pPr marL="514350" indent="-514350" algn="ctr"/>
            <a:r>
              <a:rPr lang="ru-RU" sz="2400" dirty="0" smtClean="0">
                <a:solidFill>
                  <a:schemeClr val="tx2"/>
                </a:solidFill>
                <a:latin typeface="Georgia" pitchFamily="18" charset="0"/>
              </a:rPr>
              <a:t>(устойчивость)</a:t>
            </a:r>
            <a:endParaRPr lang="ru-RU" sz="2800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022227"/>
            <a:ext cx="8784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800080"/>
                </a:solidFill>
              </a:rPr>
              <a:t>Обработка результатов</a:t>
            </a:r>
            <a:endParaRPr lang="ru-RU" sz="3200" b="1" dirty="0" smtClean="0"/>
          </a:p>
          <a:p>
            <a:endParaRPr lang="ru-RU" sz="3200" b="1" dirty="0" smtClean="0"/>
          </a:p>
          <a:p>
            <a:r>
              <a:rPr lang="ru-RU" sz="3200" b="1" dirty="0" smtClean="0"/>
              <a:t>1. Число правильно найденных ошибок  = А</a:t>
            </a:r>
          </a:p>
          <a:p>
            <a:r>
              <a:rPr lang="ru-RU" sz="3200" b="1" dirty="0" smtClean="0"/>
              <a:t>2. Число неправильно найденных ошибок = В</a:t>
            </a:r>
          </a:p>
          <a:p>
            <a:r>
              <a:rPr lang="ru-RU" sz="3200" b="1" dirty="0" smtClean="0"/>
              <a:t>3. Устойчивость внимания = </a:t>
            </a:r>
            <a:r>
              <a:rPr lang="ru-RU" sz="3200" b="1" u="sng" dirty="0" smtClean="0"/>
              <a:t>А – В</a:t>
            </a:r>
          </a:p>
          <a:p>
            <a:r>
              <a:rPr lang="ru-RU" sz="3200" b="1" dirty="0" smtClean="0"/>
              <a:t>                                                        12</a:t>
            </a:r>
          </a:p>
          <a:p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59836" y="5397065"/>
            <a:ext cx="561724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Если </a:t>
            </a:r>
            <a:r>
              <a:rPr lang="ru-RU" sz="2800" b="1" dirty="0" smtClean="0"/>
              <a:t>УВ</a:t>
            </a:r>
            <a:r>
              <a:rPr lang="ru-RU" b="1" dirty="0" smtClean="0"/>
              <a:t> близко к </a:t>
            </a:r>
            <a:r>
              <a:rPr lang="ru-RU" sz="2800" b="1" dirty="0" smtClean="0"/>
              <a:t>1</a:t>
            </a:r>
            <a:r>
              <a:rPr lang="ru-RU" b="1" dirty="0" smtClean="0"/>
              <a:t> – уровень УВ – достаточно высок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91876" y="6159205"/>
            <a:ext cx="54726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Если </a:t>
            </a:r>
            <a:r>
              <a:rPr lang="ru-RU" sz="2800" b="1" dirty="0" smtClean="0"/>
              <a:t>УВ</a:t>
            </a:r>
            <a:r>
              <a:rPr lang="ru-RU" b="1" dirty="0" smtClean="0"/>
              <a:t> ниже  </a:t>
            </a:r>
            <a:r>
              <a:rPr lang="ru-RU" sz="2800" b="1" dirty="0" smtClean="0"/>
              <a:t>0,5</a:t>
            </a:r>
            <a:r>
              <a:rPr lang="ru-RU" b="1" dirty="0" smtClean="0"/>
              <a:t> – внимание очень неустойчиво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6318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8593233"/>
              </p:ext>
            </p:extLst>
          </p:nvPr>
        </p:nvGraphicFramePr>
        <p:xfrm>
          <a:off x="457200" y="476672"/>
          <a:ext cx="82296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271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340768"/>
            <a:ext cx="763284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Диагностика</a:t>
            </a:r>
          </a:p>
          <a:p>
            <a:pPr algn="ctr"/>
            <a:r>
              <a:rPr lang="ru-RU" sz="72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восприятия</a:t>
            </a:r>
          </a:p>
          <a:p>
            <a:pPr algn="ctr"/>
            <a:endParaRPr lang="ru-RU" sz="72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82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92088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3573016"/>
            <a:ext cx="9036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1. Если взгляд направлен наверх, то это говорит о формировании зрительных образов, рисовании картинки – </a:t>
            </a:r>
            <a:r>
              <a:rPr lang="ru-RU" sz="2400" dirty="0" err="1"/>
              <a:t>визуал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/>
              <a:t>2. Если взгляд направлен вниз, то это означает, что человек пытается прислушаться к своим чувствам и ощущениям – </a:t>
            </a:r>
            <a:r>
              <a:rPr lang="ru-RU" sz="2400" dirty="0" err="1"/>
              <a:t>кинестетик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/>
              <a:t>3. Если взгляд направлен прямо, либо влево или вправо, без смещений вверх-вниз (как бы в сторону ушей), то это говорит о формировании звуковых образов – </a:t>
            </a:r>
            <a:r>
              <a:rPr lang="ru-RU" sz="2400" dirty="0" err="1"/>
              <a:t>аудиал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8879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56176" y="2420888"/>
            <a:ext cx="1656184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010648" y="2385716"/>
            <a:ext cx="18017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ФГОС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704" y="3266726"/>
            <a:ext cx="9165704" cy="374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9983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2914888"/>
              </p:ext>
            </p:extLst>
          </p:nvPr>
        </p:nvGraphicFramePr>
        <p:xfrm>
          <a:off x="359532" y="452406"/>
          <a:ext cx="8604956" cy="6025196"/>
        </p:xfrm>
        <a:graphic>
          <a:graphicData uri="http://schemas.openxmlformats.org/drawingml/2006/table">
            <a:tbl>
              <a:tblPr/>
              <a:tblGrid>
                <a:gridCol w="2141847"/>
                <a:gridCol w="6463109"/>
              </a:tblGrid>
              <a:tr h="1160312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Ведущая репрезентативная система</a:t>
                      </a:r>
                    </a:p>
                  </a:txBody>
                  <a:tcPr marL="20133" marR="20133" marT="20133" marB="20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Особенности проявления репрезентативной системы и способы организации работы в учебно-воспитательном процессе.</a:t>
                      </a:r>
                    </a:p>
                  </a:txBody>
                  <a:tcPr marL="20133" marR="20133" marT="20133" marB="20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864884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/>
                        <a:t>Визуальная репрезентативная система</a:t>
                      </a:r>
                    </a:p>
                  </a:txBody>
                  <a:tcPr marL="20133" marR="20133" marT="20133" marB="20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rtl="0">
                        <a:buFont typeface="Arial" pitchFamily="34" charset="0"/>
                        <a:buChar char="•"/>
                      </a:pPr>
                      <a:r>
                        <a:rPr lang="ru-RU" sz="2400" b="1" dirty="0" smtClean="0"/>
                        <a:t>использовать </a:t>
                      </a:r>
                      <a:r>
                        <a:rPr lang="ru-RU" sz="2400" b="1" dirty="0"/>
                        <a:t>таблицы, графики, рисунки, иллюстрации, фотографии, учебные фильмы или презентации</a:t>
                      </a:r>
                      <a:r>
                        <a:rPr lang="ru-RU" sz="2400" b="1" dirty="0" smtClean="0"/>
                        <a:t>. </a:t>
                      </a:r>
                    </a:p>
                    <a:p>
                      <a:pPr marL="342900" indent="-342900" algn="l" rtl="0">
                        <a:buFont typeface="Arial" pitchFamily="34" charset="0"/>
                        <a:buChar char="•"/>
                      </a:pPr>
                      <a:r>
                        <a:rPr lang="ru-RU" sz="2400" b="1" dirty="0" smtClean="0">
                          <a:effectLst/>
                        </a:rPr>
                        <a:t>использовать</a:t>
                      </a:r>
                      <a:r>
                        <a:rPr lang="ru-RU" sz="2400" b="1" baseline="0" dirty="0" smtClean="0">
                          <a:effectLst/>
                        </a:rPr>
                        <a:t> </a:t>
                      </a:r>
                      <a:r>
                        <a:rPr lang="ru-RU" sz="2400" b="1" dirty="0" smtClean="0">
                          <a:effectLst/>
                        </a:rPr>
                        <a:t>раздаточный </a:t>
                      </a:r>
                      <a:r>
                        <a:rPr lang="ru-RU" sz="2400" b="1" dirty="0">
                          <a:effectLst/>
                        </a:rPr>
                        <a:t>материал, причем значительную роль играет эстетика его оформления. </a:t>
                      </a:r>
                      <a:endParaRPr lang="ru-RU" sz="2400" b="1" dirty="0" smtClean="0">
                        <a:effectLst/>
                      </a:endParaRPr>
                    </a:p>
                    <a:p>
                      <a:pPr marL="342900" indent="-342900" algn="l" rtl="0">
                        <a:buFont typeface="Arial" pitchFamily="34" charset="0"/>
                        <a:buChar char="•"/>
                      </a:pPr>
                      <a:r>
                        <a:rPr lang="ru-RU" sz="2400" b="1" dirty="0" smtClean="0">
                          <a:effectLst/>
                        </a:rPr>
                        <a:t>использовать в  </a:t>
                      </a:r>
                      <a:r>
                        <a:rPr lang="ru-RU" sz="2400" b="1" dirty="0">
                          <a:effectLst/>
                        </a:rPr>
                        <a:t>самостоятельной </a:t>
                      </a:r>
                      <a:r>
                        <a:rPr lang="ru-RU" sz="2400" b="1" dirty="0" smtClean="0">
                          <a:effectLst/>
                        </a:rPr>
                        <a:t>работе: </a:t>
                      </a:r>
                      <a:r>
                        <a:rPr lang="ru-RU" sz="2400" b="1" dirty="0">
                          <a:effectLst/>
                        </a:rPr>
                        <a:t>находить что-то в учебнике, тетради, рассмотреть, сделать вывод, списать с образца, зрительные диктанты, задания на нахождение ошибок, работа по иллюстрации</a:t>
                      </a:r>
                      <a:r>
                        <a:rPr lang="ru-RU" sz="2000" b="1" dirty="0">
                          <a:effectLst/>
                        </a:rPr>
                        <a:t>.</a:t>
                      </a:r>
                    </a:p>
                  </a:txBody>
                  <a:tcPr marL="20133" marR="20133" marT="20133" marB="20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13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8629224"/>
              </p:ext>
            </p:extLst>
          </p:nvPr>
        </p:nvGraphicFramePr>
        <p:xfrm>
          <a:off x="384094" y="802283"/>
          <a:ext cx="8580394" cy="6025196"/>
        </p:xfrm>
        <a:graphic>
          <a:graphicData uri="http://schemas.openxmlformats.org/drawingml/2006/table">
            <a:tbl>
              <a:tblPr/>
              <a:tblGrid>
                <a:gridCol w="2135734"/>
                <a:gridCol w="6444660"/>
              </a:tblGrid>
              <a:tr h="1160312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Ведущая репрезентативная система</a:t>
                      </a:r>
                    </a:p>
                  </a:txBody>
                  <a:tcPr marL="20133" marR="20133" marT="20133" marB="20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Особенности проявления репрезентативной системы и способы организации работы в учебно-воспитательном процессе.</a:t>
                      </a:r>
                    </a:p>
                  </a:txBody>
                  <a:tcPr marL="20133" marR="20133" marT="20133" marB="20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864884">
                <a:tc>
                  <a:txBody>
                    <a:bodyPr/>
                    <a:lstStyle/>
                    <a:p>
                      <a:pPr algn="l" rtl="0"/>
                      <a:r>
                        <a:rPr lang="ru-RU" sz="2400" b="1"/>
                        <a:t>Аудиальная репрезентативная система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rtl="0">
                        <a:buFont typeface="Arial" pitchFamily="34" charset="0"/>
                        <a:buChar char="•"/>
                      </a:pPr>
                      <a:r>
                        <a:rPr lang="ru-RU" sz="2400" b="1" dirty="0" smtClean="0"/>
                        <a:t>устные </a:t>
                      </a:r>
                      <a:r>
                        <a:rPr lang="ru-RU" sz="2400" b="1" dirty="0"/>
                        <a:t>объяснения учителя, сообщения обучающихся, дискуссии, чтение учебника вслух, диалоговый режим</a:t>
                      </a:r>
                      <a:r>
                        <a:rPr lang="ru-RU" sz="2400" b="1" dirty="0" smtClean="0"/>
                        <a:t>.</a:t>
                      </a:r>
                    </a:p>
                    <a:p>
                      <a:pPr marL="342900" indent="-342900" algn="l" rtl="0">
                        <a:buFont typeface="Arial" pitchFamily="34" charset="0"/>
                        <a:buChar char="•"/>
                      </a:pPr>
                      <a:r>
                        <a:rPr lang="ru-RU" sz="2400" b="1" dirty="0" smtClean="0">
                          <a:effectLst/>
                        </a:rPr>
                        <a:t>при </a:t>
                      </a:r>
                      <a:r>
                        <a:rPr lang="ru-RU" sz="2400" b="1" dirty="0">
                          <a:effectLst/>
                        </a:rPr>
                        <a:t>общении необходимо использовать вариации голоса (громкость, паузы, высоту).</a:t>
                      </a:r>
                    </a:p>
                    <a:p>
                      <a:pPr marL="342900" indent="-342900" algn="l" rtl="0">
                        <a:buFont typeface="Arial" pitchFamily="34" charset="0"/>
                        <a:buChar char="•"/>
                      </a:pPr>
                      <a:r>
                        <a:rPr lang="ru-RU" sz="2400" b="1" dirty="0" smtClean="0">
                          <a:effectLst/>
                        </a:rPr>
                        <a:t>Типы </a:t>
                      </a:r>
                      <a:r>
                        <a:rPr lang="ru-RU" sz="2400" b="1" dirty="0">
                          <a:effectLst/>
                        </a:rPr>
                        <a:t>заданий: прочитывать вслух задание, сочинить что-либо и рассказать классу, объяснить что-то соседу по парте, устный счет с закрытыми глазами, слуховые диктанты, задания по анализу, сравнению, сопоставлению фактов и явлений</a:t>
                      </a:r>
                      <a:r>
                        <a:rPr lang="ru-RU" sz="2400" b="1" dirty="0" smtClean="0">
                          <a:effectLst/>
                        </a:rPr>
                        <a:t>.</a:t>
                      </a:r>
                    </a:p>
                    <a:p>
                      <a:pPr marL="0" indent="0" algn="l" rtl="0">
                        <a:buFont typeface="Arial" pitchFamily="34" charset="0"/>
                        <a:buNone/>
                      </a:pPr>
                      <a:endParaRPr lang="ru-RU" sz="2400" b="1" dirty="0">
                        <a:effectLst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306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4387996"/>
              </p:ext>
            </p:extLst>
          </p:nvPr>
        </p:nvGraphicFramePr>
        <p:xfrm>
          <a:off x="347250" y="452406"/>
          <a:ext cx="8449500" cy="6025196"/>
        </p:xfrm>
        <a:graphic>
          <a:graphicData uri="http://schemas.openxmlformats.org/drawingml/2006/table">
            <a:tbl>
              <a:tblPr/>
              <a:tblGrid>
                <a:gridCol w="2103153"/>
                <a:gridCol w="6346347"/>
              </a:tblGrid>
              <a:tr h="1160312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Ведущая репрезентативная система</a:t>
                      </a:r>
                    </a:p>
                  </a:txBody>
                  <a:tcPr marL="20133" marR="20133" marT="20133" marB="20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Особенности проявления репрезентативной системы и способы организации работы в учебно-воспитательном процессе.</a:t>
                      </a:r>
                    </a:p>
                  </a:txBody>
                  <a:tcPr marL="20133" marR="20133" marT="20133" marB="20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864884">
                <a:tc>
                  <a:txBody>
                    <a:bodyPr/>
                    <a:lstStyle/>
                    <a:p>
                      <a:pPr algn="l" rtl="0"/>
                      <a:r>
                        <a:rPr lang="ru-RU" sz="2400" b="1" dirty="0" err="1" smtClean="0"/>
                        <a:t>Кинестетичес</a:t>
                      </a:r>
                      <a:r>
                        <a:rPr lang="ru-RU" sz="2400" b="1" dirty="0" smtClean="0"/>
                        <a:t>-кая </a:t>
                      </a:r>
                      <a:r>
                        <a:rPr lang="ru-RU" sz="2400" b="1" dirty="0"/>
                        <a:t>репрезентативная система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rtl="0">
                        <a:buFont typeface="Arial" pitchFamily="34" charset="0"/>
                        <a:buChar char="•"/>
                      </a:pPr>
                      <a:r>
                        <a:rPr lang="ru-RU" sz="2400" b="1" dirty="0" smtClean="0"/>
                        <a:t>использовать </a:t>
                      </a:r>
                      <a:r>
                        <a:rPr lang="ru-RU" sz="2400" b="1" dirty="0"/>
                        <a:t>жесты, прикосновения, обязательно давать возможность моторной разрядки (написать на доске, провести физкультминутку, и т.п.), </a:t>
                      </a:r>
                      <a:r>
                        <a:rPr lang="ru-RU" sz="2400" b="1" dirty="0" smtClean="0">
                          <a:effectLst/>
                        </a:rPr>
                        <a:t>Если </a:t>
                      </a:r>
                      <a:r>
                        <a:rPr lang="ru-RU" sz="2400" b="1" dirty="0">
                          <a:effectLst/>
                        </a:rPr>
                        <a:t>изучается какая-то справочная информация </a:t>
                      </a:r>
                      <a:r>
                        <a:rPr lang="ru-RU" sz="2400" b="1" dirty="0" err="1">
                          <a:effectLst/>
                        </a:rPr>
                        <a:t>кинестетику</a:t>
                      </a:r>
                      <a:r>
                        <a:rPr lang="ru-RU" sz="2400" b="1" dirty="0">
                          <a:effectLst/>
                        </a:rPr>
                        <a:t> обязательно нужно записать ее самому</a:t>
                      </a:r>
                      <a:r>
                        <a:rPr lang="ru-RU" sz="2400" b="1" dirty="0" smtClean="0">
                          <a:effectLst/>
                        </a:rPr>
                        <a:t>.</a:t>
                      </a:r>
                    </a:p>
                    <a:p>
                      <a:pPr marL="342900" indent="-342900" algn="l" rtl="0">
                        <a:buFont typeface="Arial" pitchFamily="34" charset="0"/>
                        <a:buChar char="•"/>
                      </a:pPr>
                      <a:r>
                        <a:rPr lang="ru-RU" sz="2400" b="1" dirty="0" smtClean="0">
                          <a:effectLst/>
                        </a:rPr>
                        <a:t>использовать </a:t>
                      </a:r>
                      <a:r>
                        <a:rPr lang="ru-RU" sz="2400" b="1" dirty="0">
                          <a:effectLst/>
                        </a:rPr>
                        <a:t>ролевые игры, работу в группах, выполнение заданий с использованием реальных предметов, экскурсии</a:t>
                      </a:r>
                      <a:r>
                        <a:rPr lang="ru-RU" sz="2400" b="1" dirty="0" smtClean="0">
                          <a:effectLst/>
                        </a:rPr>
                        <a:t>.</a:t>
                      </a:r>
                    </a:p>
                    <a:p>
                      <a:pPr algn="l" rtl="0"/>
                      <a:r>
                        <a:rPr lang="ru-RU" sz="2400" b="1" dirty="0" smtClean="0">
                          <a:effectLst/>
                        </a:rPr>
                        <a:t>Типы </a:t>
                      </a:r>
                      <a:r>
                        <a:rPr lang="ru-RU" sz="2400" b="1" dirty="0">
                          <a:effectLst/>
                        </a:rPr>
                        <a:t>заданий: рисование, моделирование, пантомима.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351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943" y="332656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b="1" u="sng" dirty="0">
                <a:solidFill>
                  <a:srgbClr val="C00000"/>
                </a:solidFill>
              </a:rPr>
              <a:t>Выводы:</a:t>
            </a:r>
            <a:endParaRPr lang="ru-RU" sz="4800" u="sng" dirty="0">
              <a:solidFill>
                <a:srgbClr val="C00000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/>
              <a:t>следует признать необходимость педагогических </a:t>
            </a:r>
            <a:r>
              <a:rPr lang="ru-RU" sz="3200" b="1" dirty="0" smtClean="0"/>
              <a:t>ДИАГНОСТИК, </a:t>
            </a:r>
            <a:r>
              <a:rPr lang="ru-RU" sz="3200" b="1" dirty="0"/>
              <a:t>полученных медицинских, </a:t>
            </a:r>
            <a:r>
              <a:rPr lang="ru-RU" sz="3200" b="1" dirty="0" smtClean="0"/>
              <a:t>психологических данных</a:t>
            </a:r>
            <a:r>
              <a:rPr lang="ru-RU" sz="3200" b="1" dirty="0"/>
              <a:t>, что требует выстраивания  индивидуальных планов развития каждого ребенка;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/>
              <a:t>не менее важна преемственность вертикальная, предполагающая сопровождение детей на всех этапах становления и развития от детского сада до старшей </a:t>
            </a:r>
            <a:r>
              <a:rPr lang="ru-RU" sz="3200" b="1" dirty="0" smtClean="0"/>
              <a:t>школы.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69972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3429000"/>
            <a:ext cx="5220072" cy="309634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56176" y="2247528"/>
            <a:ext cx="1763688" cy="175753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17326" y="5129572"/>
            <a:ext cx="4860032" cy="154817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67544" y="4077072"/>
            <a:ext cx="5544616" cy="11430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0070C0"/>
                </a:solidFill>
              </a:rPr>
              <a:t>Спасибо!</a:t>
            </a:r>
            <a:endParaRPr lang="ru-RU" sz="9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703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52" t="4449" r="3197" b="54935"/>
          <a:stretch/>
        </p:blipFill>
        <p:spPr bwMode="auto">
          <a:xfrm>
            <a:off x="467544" y="2708920"/>
            <a:ext cx="8514735" cy="2019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3729" y="188640"/>
            <a:ext cx="233815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621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Знания о личностных особенностях обучающихся, таких как типы </a:t>
            </a:r>
            <a:r>
              <a:rPr lang="ru-RU" sz="2400" b="1" dirty="0" smtClean="0"/>
              <a:t>темперамента, ПСИХИЧЕСКИХ ПРОЦЕССОВ(восприятия, внимания и памяти),  </a:t>
            </a:r>
            <a:r>
              <a:rPr lang="ru-RU" sz="2400" b="1" dirty="0"/>
              <a:t>репрезентативных систем, могут оказать неоценимую помощь учителю при реализации ФГОС НОО. Учитель, владеющий этими знаниями и умеющий их применять в учебно-воспитательном процессе, получает </a:t>
            </a:r>
            <a:r>
              <a:rPr lang="ru-RU" sz="2400" b="1" dirty="0" smtClean="0"/>
              <a:t>колоссальные возможности </a:t>
            </a:r>
            <a:r>
              <a:rPr lang="ru-RU" sz="2400" b="1" dirty="0"/>
              <a:t>по созданию благоприятных условий для формирования различных универсальных учебных действий. Понимание личности ребенка, умение признать и принять его индивидуальные особенности, способствует созданию той комфортной образовательной среды, в которой происходит развитие личности обучающегося, где он познает и осваивает окружающий мир, овладевает основами умения учиться.</a:t>
            </a:r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011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Учитель, реализующий ФГОС второго поколения, находится в теснейшем контакте со своими учениками. Это проведение уроков, воспитательная работа, внеурочная деятельность, а также в тандеме с педагогом-психологом создание и по мере необходимости коррекция индивидуальных траекторий развития обучающихся. Учитывая, особенности психологического сопровождения ФГОС НОО можно предположить, что знания о личностных особенностях учеников помогут педагогу эффективно создавать образовательные маршруты, вносить в них необходимые коррективы, а систематическое применение особенностей типов темперамента и репрезентативных систем в учебно-воспитательном процессе будет обеспечивать положительную динамику учебной деятельности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xmlns="" val="188801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11001227"/>
              </p:ext>
            </p:extLst>
          </p:nvPr>
        </p:nvGraphicFramePr>
        <p:xfrm>
          <a:off x="107503" y="188640"/>
          <a:ext cx="8928994" cy="65527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8073"/>
                <a:gridCol w="1008112"/>
                <a:gridCol w="1656184"/>
                <a:gridCol w="1512168"/>
                <a:gridCol w="1440160"/>
                <a:gridCol w="1440160"/>
                <a:gridCol w="1224137"/>
              </a:tblGrid>
              <a:tr h="464855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Ф.И ребёнка</a:t>
                      </a:r>
                      <a:endParaRPr lang="ru-RU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Темпера-мент </a:t>
                      </a:r>
                      <a:r>
                        <a:rPr lang="ru-RU" sz="1400" b="1" dirty="0" smtClean="0"/>
                        <a:t>п</a:t>
                      </a:r>
                      <a:r>
                        <a:rPr lang="ru-RU" sz="1400" b="1" kern="1200" dirty="0" smtClean="0">
                          <a:effectLst/>
                        </a:rPr>
                        <a:t>сихические свойства личности</a:t>
                      </a:r>
                      <a:endParaRPr lang="ru-RU" sz="14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Мотивация </a:t>
                      </a:r>
                      <a:endParaRPr lang="ru-RU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effectLst/>
                        </a:rPr>
                        <a:t>Психические процессы</a:t>
                      </a:r>
                      <a:endParaRPr lang="ru-RU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effectLst/>
                        </a:rPr>
                        <a:t>Восприятие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effectLst/>
                        </a:rPr>
                        <a:t>Внимание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effectLst/>
                        </a:rPr>
                        <a:t>Память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104592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Б. Д.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/>
                        <a:t>Меланхо</a:t>
                      </a:r>
                      <a:r>
                        <a:rPr lang="ru-RU" sz="2400" b="1" dirty="0" smtClean="0"/>
                        <a:t>-лик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хорошая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/>
                        <a:t>визуал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произвольное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среднийур</a:t>
                      </a:r>
                      <a:r>
                        <a:rPr lang="ru-RU" sz="2000" b="1" dirty="0" smtClean="0"/>
                        <a:t>.</a:t>
                      </a:r>
                      <a:endParaRPr lang="ru-RU" sz="2000" b="1" dirty="0"/>
                    </a:p>
                  </a:txBody>
                  <a:tcPr/>
                </a:tc>
              </a:tr>
              <a:tr h="112339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Г. Х.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Сангвиник</a:t>
                      </a:r>
                    </a:p>
                    <a:p>
                      <a:pPr algn="ctr"/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высокая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/>
                        <a:t>визуал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произвольное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среднийур</a:t>
                      </a:r>
                      <a:r>
                        <a:rPr lang="ru-RU" sz="2000" b="1" dirty="0" smtClean="0"/>
                        <a:t>.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  <a:tr h="104592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Г. Я.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mtClean="0"/>
                        <a:t>Сангвиник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средняя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 smtClean="0"/>
                        <a:t>визуал</a:t>
                      </a:r>
                      <a:endParaRPr lang="ru-RU" sz="2400" b="1" dirty="0" smtClean="0"/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произвольное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среднийур</a:t>
                      </a:r>
                      <a:r>
                        <a:rPr lang="ru-RU" sz="2000" b="1" dirty="0" smtClean="0"/>
                        <a:t>.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  <a:tr h="102956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И. М.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Флегматик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хорошая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 smtClean="0"/>
                        <a:t>визуал</a:t>
                      </a:r>
                      <a:endParaRPr lang="ru-RU" sz="2400" b="1" dirty="0" smtClean="0"/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произвольное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среднийур</a:t>
                      </a:r>
                      <a:r>
                        <a:rPr lang="ru-RU" sz="2000" b="1" dirty="0" smtClean="0"/>
                        <a:t>.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  <a:tr h="102956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И. Н.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Холерик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низкая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/>
                        <a:t>кинесте</a:t>
                      </a:r>
                      <a:r>
                        <a:rPr lang="ru-RU" sz="2400" b="1" dirty="0" smtClean="0"/>
                        <a:t>-тик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непроизвольное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низкий </a:t>
                      </a:r>
                      <a:r>
                        <a:rPr lang="ru-RU" sz="2000" b="1" dirty="0" err="1" smtClean="0"/>
                        <a:t>ур</a:t>
                      </a:r>
                      <a:r>
                        <a:rPr lang="ru-RU" sz="2000" b="1" dirty="0" smtClean="0"/>
                        <a:t>.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555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9532" y="404664"/>
            <a:ext cx="842493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ТЕМПЕРАМЕНТ ВАШЕГО РЕБЕНКА</a:t>
            </a:r>
          </a:p>
          <a:p>
            <a:r>
              <a:rPr lang="ru-RU" sz="1600" b="1" dirty="0" smtClean="0"/>
              <a:t>1</a:t>
            </a:r>
            <a:r>
              <a:rPr lang="ru-RU" sz="1600" b="1" dirty="0"/>
              <a:t>. Как ваш ребенок поступает в ситуациях, требующих быстрых и решительных решений?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Его мгновенно охватывает азарт.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Действует быстро и энергично.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Ведет себя спокойно и сосредоточенно.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Действует нерешительно, с робостью.</a:t>
            </a:r>
          </a:p>
          <a:p>
            <a:r>
              <a:rPr lang="ru-RU" sz="1600" b="1" dirty="0"/>
              <a:t>2. Какова типичная реакция малыша на замечания родителей или воспитателя?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Клянется, что это было в последний раз, но вскоре опять совершает аналогичный поступок.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Злится, возмущается и поступает по-своему.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Спокойно признает свою вину.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Обижается, плачет.</a:t>
            </a:r>
          </a:p>
          <a:p>
            <a:r>
              <a:rPr lang="ru-RU" sz="1600" b="1" dirty="0"/>
              <a:t>3. Какой линии поведения ребенок придерживается в споре со сверстниками?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Активно отстаивает свою позицию, но при этом учитывает и чужие мнения.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Горячится, раздражается, никого не желает слушать.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Говорит уверенно, но без лишних эмоций.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Ведет себя крайне нерешительно.</a:t>
            </a:r>
          </a:p>
          <a:p>
            <a:r>
              <a:rPr lang="ru-RU" sz="1600" b="1" dirty="0"/>
              <a:t>4. Как ваш ребенок ведет себя, оказавшись в незнакомой обстановке (например, у врача)?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Быстро приспосабливается к новым обстоятельствам, ведет себя оживленно, проявляет интерес.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Легко возбуждается, иногда нервничает.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Спокойно присматривается к непривычной обстановке.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600" b="1" dirty="0"/>
              <a:t>Робеет, стесняется.</a:t>
            </a:r>
          </a:p>
        </p:txBody>
      </p:sp>
    </p:spTree>
    <p:extLst>
      <p:ext uri="{BB962C8B-B14F-4D97-AF65-F5344CB8AC3E}">
        <p14:creationId xmlns:p14="http://schemas.microsoft.com/office/powerpoint/2010/main" xmlns="" val="239947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552728"/>
          </a:xfrm>
          <a:prstGeom prst="roundRect">
            <a:avLst>
              <a:gd name="adj" fmla="val 9811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1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9532" y="296652"/>
            <a:ext cx="8424936" cy="6264696"/>
          </a:xfrm>
          <a:prstGeom prst="roundRect">
            <a:avLst>
              <a:gd name="adj" fmla="val 10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5851584"/>
              </p:ext>
            </p:extLst>
          </p:nvPr>
        </p:nvGraphicFramePr>
        <p:xfrm>
          <a:off x="457200" y="476672"/>
          <a:ext cx="82296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449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379" t="4599" r="11739" b="26097"/>
          <a:stretch/>
        </p:blipFill>
        <p:spPr>
          <a:xfrm>
            <a:off x="3203848" y="23694"/>
            <a:ext cx="5955673" cy="68064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348230" y="2636912"/>
            <a:ext cx="5112568" cy="378565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Приемы, способы, формы организации работы в соответствии с особенностями темперамента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46020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1187</Words>
  <Application>Microsoft Office PowerPoint</Application>
  <PresentationFormat>Экран (4:3)</PresentationFormat>
  <Paragraphs>175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Психологическое сопровождение введения ФГОС в начальной школе.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Спасибо!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</dc:creator>
  <cp:lastModifiedBy>Оксана</cp:lastModifiedBy>
  <cp:revision>41</cp:revision>
  <cp:lastPrinted>2014-11-30T16:03:53Z</cp:lastPrinted>
  <dcterms:created xsi:type="dcterms:W3CDTF">2014-11-22T16:47:09Z</dcterms:created>
  <dcterms:modified xsi:type="dcterms:W3CDTF">2015-05-04T11:37:42Z</dcterms:modified>
</cp:coreProperties>
</file>