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sldIdLst>
    <p:sldId id="256" r:id="rId2"/>
    <p:sldId id="279" r:id="rId3"/>
    <p:sldId id="280" r:id="rId4"/>
    <p:sldId id="257" r:id="rId5"/>
    <p:sldId id="259" r:id="rId6"/>
    <p:sldId id="277" r:id="rId7"/>
    <p:sldId id="261" r:id="rId8"/>
    <p:sldId id="278" r:id="rId9"/>
    <p:sldId id="263" r:id="rId10"/>
    <p:sldId id="275" r:id="rId11"/>
    <p:sldId id="264" r:id="rId12"/>
    <p:sldId id="270" r:id="rId13"/>
    <p:sldId id="281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F6904-6170-4867-9117-1B1EE672D0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F2CB2-5868-48F1-967B-36A77FEBCF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024E1-07B8-4E21-8DB9-26C4573D41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8229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4114800"/>
            <a:ext cx="8229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B52A1-9A91-479C-A4FE-30E574C8F2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C55C9-61A5-4CC9-938B-FE51684E54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E44E01-46D0-4502-B11C-DC5DAF46B9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6A19D-DAD8-4B2D-A332-1101C66EC0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7BB60-5FE8-437B-93BC-3BE52500CC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F812A-56DE-45EA-A7AC-B15F89FC28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6187F-7D53-4BDB-B358-1C14173413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B596A-5242-480A-B0F9-595ADD1436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56DBF-6C58-451B-A295-F19959C2CE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1A8D8-0868-4218-B7E8-6C8DB76F95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screen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0E02FA89-419B-4F9D-8493-0EE9B3B111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file:///M:\&#1091;&#1088;&#1086;&#1082;%20&#1087;&#1090;&#1080;&#1094;&#1099;\&#1055;&#1086;&#1087;&#1086;&#1083;&#1079;&#1077;&#1085;&#1100;.wav" TargetMode="External"/><Relationship Id="rId7" Type="http://schemas.openxmlformats.org/officeDocument/2006/relationships/image" Target="../media/image10.png"/><Relationship Id="rId2" Type="http://schemas.openxmlformats.org/officeDocument/2006/relationships/audio" Target="file:///M:\&#1091;&#1088;&#1086;&#1082;%20&#1087;&#1090;&#1080;&#1094;&#1099;\&#1044;&#1103;&#1090;&#1077;&#1083;.wav" TargetMode="External"/><Relationship Id="rId1" Type="http://schemas.openxmlformats.org/officeDocument/2006/relationships/audio" Target="file:///M:\&#1091;&#1088;&#1086;&#1082;%20&#1087;&#1090;&#1080;&#1094;&#1099;\&#1041;&#1086;&#1083;&#1100;&#1096;&#1072;&#1103;%20&#1089;&#1080;&#1085;&#1080;&#1094;&#1072;.wav" TargetMode="External"/><Relationship Id="rId6" Type="http://schemas.openxmlformats.org/officeDocument/2006/relationships/slideLayout" Target="../slideLayouts/slideLayout6.xml"/><Relationship Id="rId5" Type="http://schemas.openxmlformats.org/officeDocument/2006/relationships/audio" Target="file:///M:\&#1091;&#1088;&#1086;&#1082;%20&#1087;&#1090;&#1080;&#1094;&#1099;\&#1057;&#1086;&#1083;&#1086;&#1074;&#1077;&#1081;.wav" TargetMode="External"/><Relationship Id="rId4" Type="http://schemas.openxmlformats.org/officeDocument/2006/relationships/audio" Target="file:///M:\&#1091;&#1088;&#1086;&#1082;%20&#1087;&#1090;&#1080;&#1094;&#1099;\&#1057;&#1085;&#1077;&#1075;&#1080;&#1088;&#1100;.wa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3038475" y="4195763"/>
            <a:ext cx="5567363" cy="1452562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dirty="0" smtClean="0"/>
              <a:t>Окружающий мир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smtClean="0"/>
              <a:t>2 класс</a:t>
            </a:r>
            <a:endParaRPr lang="ru-RU" dirty="0" smtClean="0"/>
          </a:p>
        </p:txBody>
      </p:sp>
      <p:sp>
        <p:nvSpPr>
          <p:cNvPr id="2051" name="WordArt 4"/>
          <p:cNvSpPr>
            <a:spLocks noChangeArrowheads="1" noChangeShapeType="1" noTextEdit="1"/>
          </p:cNvSpPr>
          <p:nvPr/>
        </p:nvSpPr>
        <p:spPr bwMode="auto">
          <a:xfrm>
            <a:off x="533400" y="1600200"/>
            <a:ext cx="7772400" cy="22098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" Зимующие птицы 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89" name="Rectangle 3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b="1" i="1" smtClean="0"/>
              <a:t>Конкурс “ Кто здесь лишний?”</a:t>
            </a:r>
            <a:r>
              <a:rPr lang="ru-RU" smtClean="0"/>
              <a:t> </a:t>
            </a: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>Названия каких птиц здесь зашифрованы, какая птица не является зимующей</a:t>
            </a:r>
          </a:p>
        </p:txBody>
      </p:sp>
      <p:graphicFrame>
        <p:nvGraphicFramePr>
          <p:cNvPr id="23602" name="Group 50"/>
          <p:cNvGraphicFramePr>
            <a:graphicFrameLocks noGrp="1"/>
          </p:cNvGraphicFramePr>
          <p:nvPr>
            <p:ph idx="1"/>
          </p:nvPr>
        </p:nvGraphicFramePr>
        <p:xfrm>
          <a:off x="457200" y="1828800"/>
          <a:ext cx="8229600" cy="4724400"/>
        </p:xfrm>
        <a:graphic>
          <a:graphicData uri="http://schemas.openxmlformats.org/drawingml/2006/table">
            <a:tbl>
              <a:tblPr/>
              <a:tblGrid>
                <a:gridCol w="1646238"/>
                <a:gridCol w="1646237"/>
                <a:gridCol w="1644650"/>
                <a:gridCol w="1616075"/>
                <a:gridCol w="1676400"/>
              </a:tblGrid>
              <a:tr h="944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ф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ж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к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b="1" i="1" smtClean="0"/>
              <a:t>            Конкурс «Узнай птицу»</a:t>
            </a:r>
            <a:r>
              <a:rPr lang="ru-RU" smtClean="0"/>
              <a:t>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smtClean="0"/>
              <a:t>   1. НИЦАСИ….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smtClean="0"/>
              <a:t>   2. БЕЙРОВО…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smtClean="0"/>
              <a:t>   3. КАРОСО..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smtClean="0"/>
              <a:t>   4. ЛИНФИ…..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smtClean="0"/>
              <a:t>   5. КАЛЯПО…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smtClean="0"/>
              <a:t>   6. ЛУБЬГО….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smtClean="0"/>
              <a:t>   7. КАРОВКЕД…..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smtClean="0"/>
              <a:t>   8.  МОРОДОКЗИ…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smtClean="0"/>
              <a:t>   9. НАВОРО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smtClean="0"/>
              <a:t>  10.ЗЕНЬПОЛПО….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i="1" smtClean="0"/>
              <a:t> </a:t>
            </a:r>
            <a:r>
              <a:rPr lang="ru-RU" sz="3200" b="1" i="1" smtClean="0"/>
              <a:t>конкурс «Музыкальный»</a:t>
            </a:r>
            <a:r>
              <a:rPr lang="ru-RU" smtClean="0"/>
              <a:t>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Команды по очереди исполняют песни связанные с птицами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b="1" i="1" smtClean="0"/>
              <a:t>Акция «Помоги зимующей птице»</a:t>
            </a:r>
          </a:p>
        </p:txBody>
      </p:sp>
      <p:pic>
        <p:nvPicPr>
          <p:cNvPr id="14339" name="Picture 4" descr="IMG0020A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838200" y="1981200"/>
            <a:ext cx="3048000" cy="3048000"/>
          </a:xfrm>
          <a:noFill/>
        </p:spPr>
      </p:pic>
      <p:pic>
        <p:nvPicPr>
          <p:cNvPr id="14340" name="Picture 6" descr="IMG0018A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181600" y="1828800"/>
            <a:ext cx="3429000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7" descr="IMG0021A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581400" y="3733800"/>
            <a:ext cx="2932113" cy="257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«Чтоб весною птичек слушать, Дай зимою им покушать!»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3076" name="Picture 4" descr="пттт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09600" y="1752600"/>
            <a:ext cx="7924800" cy="491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70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b="1" i="1" smtClean="0"/>
              <a:t>Конкурс:  « Птичья страничка»</a:t>
            </a:r>
          </a:p>
        </p:txBody>
      </p:sp>
      <p:pic>
        <p:nvPicPr>
          <p:cNvPr id="4099" name="Picture 16" descr="птич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1752600" y="1851025"/>
            <a:ext cx="5410200" cy="4244975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i="1" smtClean="0"/>
              <a:t>Команды:</a:t>
            </a:r>
          </a:p>
        </p:txBody>
      </p:sp>
      <p:sp>
        <p:nvSpPr>
          <p:cNvPr id="5123" name="DownRibbonSharp"/>
          <p:cNvSpPr>
            <a:spLocks noEditPoints="1" noChangeArrowheads="1"/>
          </p:cNvSpPr>
          <p:nvPr/>
        </p:nvSpPr>
        <p:spPr bwMode="auto">
          <a:xfrm>
            <a:off x="0" y="3352800"/>
            <a:ext cx="5867400" cy="1219200"/>
          </a:xfrm>
          <a:custGeom>
            <a:avLst/>
            <a:gdLst>
              <a:gd name="G0" fmla="+- 0 0 0"/>
              <a:gd name="G1" fmla="+- 5400 0 0"/>
              <a:gd name="G2" fmla="+- 5400 2700 0"/>
              <a:gd name="G3" fmla="+- 21600 0 G2"/>
              <a:gd name="G4" fmla="+- 21600 0 G1"/>
              <a:gd name="G5" fmla="+- 21600 0 2700"/>
              <a:gd name="G6" fmla="*/ G5 1 2"/>
              <a:gd name="G7" fmla="+- 2700 0 0"/>
              <a:gd name="T0" fmla="*/ 10800 w 21600"/>
              <a:gd name="T1" fmla="*/ 2700 h 21600"/>
              <a:gd name="T2" fmla="*/ 2700 w 21600"/>
              <a:gd name="T3" fmla="*/ 9450 h 21600"/>
              <a:gd name="T4" fmla="*/ 10800 w 21600"/>
              <a:gd name="T5" fmla="*/ 21600 h 21600"/>
              <a:gd name="T6" fmla="*/ 18900 w 21600"/>
              <a:gd name="T7" fmla="*/ 945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 w 21600"/>
              <a:gd name="T13" fmla="*/ G7 h 21600"/>
              <a:gd name="T14" fmla="*/ G4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0" y="0"/>
                </a:moveTo>
                <a:lnTo>
                  <a:pt x="8100" y="0"/>
                </a:lnTo>
                <a:lnTo>
                  <a:pt x="8100" y="2700"/>
                </a:lnTo>
                <a:lnTo>
                  <a:pt x="13500" y="2700"/>
                </a:lnTo>
                <a:lnTo>
                  <a:pt x="13500" y="0"/>
                </a:lnTo>
                <a:lnTo>
                  <a:pt x="21600" y="0"/>
                </a:lnTo>
                <a:lnTo>
                  <a:pt x="18900" y="9450"/>
                </a:lnTo>
                <a:lnTo>
                  <a:pt x="21600" y="18900"/>
                </a:lnTo>
                <a:lnTo>
                  <a:pt x="16200" y="18900"/>
                </a:lnTo>
                <a:lnTo>
                  <a:pt x="16200" y="21600"/>
                </a:lnTo>
                <a:lnTo>
                  <a:pt x="5400" y="21600"/>
                </a:lnTo>
                <a:lnTo>
                  <a:pt x="5400" y="18900"/>
                </a:lnTo>
                <a:lnTo>
                  <a:pt x="0" y="18900"/>
                </a:lnTo>
                <a:lnTo>
                  <a:pt x="2700" y="9450"/>
                </a:lnTo>
                <a:close/>
              </a:path>
              <a:path w="21600" h="21600" fill="none" extrusionOk="0">
                <a:moveTo>
                  <a:pt x="8100" y="2700"/>
                </a:moveTo>
                <a:lnTo>
                  <a:pt x="5400" y="2700"/>
                </a:lnTo>
                <a:lnTo>
                  <a:pt x="5400" y="18900"/>
                </a:lnTo>
              </a:path>
              <a:path w="21600" h="21600" fill="none" extrusionOk="0">
                <a:moveTo>
                  <a:pt x="5400" y="2700"/>
                </a:moveTo>
                <a:lnTo>
                  <a:pt x="8100" y="0"/>
                </a:lnTo>
              </a:path>
              <a:path w="21600" h="21600" fill="none" extrusionOk="0">
                <a:moveTo>
                  <a:pt x="13500" y="2700"/>
                </a:moveTo>
                <a:lnTo>
                  <a:pt x="16200" y="2700"/>
                </a:lnTo>
                <a:lnTo>
                  <a:pt x="16200" y="18900"/>
                </a:lnTo>
              </a:path>
              <a:path w="21600" h="21600" fill="none" extrusionOk="0">
                <a:moveTo>
                  <a:pt x="16200" y="2700"/>
                </a:moveTo>
                <a:lnTo>
                  <a:pt x="13500" y="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6000">
                <a:solidFill>
                  <a:schemeClr val="bg1"/>
                </a:solidFill>
                <a:latin typeface="Arial" charset="0"/>
              </a:rPr>
              <a:t>клесты</a:t>
            </a:r>
          </a:p>
        </p:txBody>
      </p:sp>
      <p:sp>
        <p:nvSpPr>
          <p:cNvPr id="5124" name="DownRibbonSharp"/>
          <p:cNvSpPr>
            <a:spLocks noEditPoints="1" noChangeArrowheads="1"/>
          </p:cNvSpPr>
          <p:nvPr/>
        </p:nvSpPr>
        <p:spPr bwMode="auto">
          <a:xfrm>
            <a:off x="1295400" y="1600200"/>
            <a:ext cx="6934200" cy="1219200"/>
          </a:xfrm>
          <a:custGeom>
            <a:avLst/>
            <a:gdLst>
              <a:gd name="G0" fmla="+- 0 0 0"/>
              <a:gd name="G1" fmla="+- 5400 0 0"/>
              <a:gd name="G2" fmla="+- 5400 2700 0"/>
              <a:gd name="G3" fmla="+- 21600 0 G2"/>
              <a:gd name="G4" fmla="+- 21600 0 G1"/>
              <a:gd name="G5" fmla="+- 21600 0 2700"/>
              <a:gd name="G6" fmla="*/ G5 1 2"/>
              <a:gd name="G7" fmla="+- 2700 0 0"/>
              <a:gd name="T0" fmla="*/ 10800 w 21600"/>
              <a:gd name="T1" fmla="*/ 2700 h 21600"/>
              <a:gd name="T2" fmla="*/ 2700 w 21600"/>
              <a:gd name="T3" fmla="*/ 9450 h 21600"/>
              <a:gd name="T4" fmla="*/ 10800 w 21600"/>
              <a:gd name="T5" fmla="*/ 21600 h 21600"/>
              <a:gd name="T6" fmla="*/ 18900 w 21600"/>
              <a:gd name="T7" fmla="*/ 945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 w 21600"/>
              <a:gd name="T13" fmla="*/ G7 h 21600"/>
              <a:gd name="T14" fmla="*/ G4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0" y="0"/>
                </a:moveTo>
                <a:lnTo>
                  <a:pt x="8100" y="0"/>
                </a:lnTo>
                <a:lnTo>
                  <a:pt x="8100" y="2700"/>
                </a:lnTo>
                <a:lnTo>
                  <a:pt x="13500" y="2700"/>
                </a:lnTo>
                <a:lnTo>
                  <a:pt x="13500" y="0"/>
                </a:lnTo>
                <a:lnTo>
                  <a:pt x="21600" y="0"/>
                </a:lnTo>
                <a:lnTo>
                  <a:pt x="18900" y="9450"/>
                </a:lnTo>
                <a:lnTo>
                  <a:pt x="21600" y="18900"/>
                </a:lnTo>
                <a:lnTo>
                  <a:pt x="16200" y="18900"/>
                </a:lnTo>
                <a:lnTo>
                  <a:pt x="16200" y="21600"/>
                </a:lnTo>
                <a:lnTo>
                  <a:pt x="5400" y="21600"/>
                </a:lnTo>
                <a:lnTo>
                  <a:pt x="5400" y="18900"/>
                </a:lnTo>
                <a:lnTo>
                  <a:pt x="0" y="18900"/>
                </a:lnTo>
                <a:lnTo>
                  <a:pt x="2700" y="9450"/>
                </a:lnTo>
                <a:close/>
              </a:path>
              <a:path w="21600" h="21600" fill="none" extrusionOk="0">
                <a:moveTo>
                  <a:pt x="8100" y="2700"/>
                </a:moveTo>
                <a:lnTo>
                  <a:pt x="5400" y="2700"/>
                </a:lnTo>
                <a:lnTo>
                  <a:pt x="5400" y="18900"/>
                </a:lnTo>
              </a:path>
              <a:path w="21600" h="21600" fill="none" extrusionOk="0">
                <a:moveTo>
                  <a:pt x="5400" y="2700"/>
                </a:moveTo>
                <a:lnTo>
                  <a:pt x="8100" y="0"/>
                </a:lnTo>
              </a:path>
              <a:path w="21600" h="21600" fill="none" extrusionOk="0">
                <a:moveTo>
                  <a:pt x="13500" y="2700"/>
                </a:moveTo>
                <a:lnTo>
                  <a:pt x="16200" y="2700"/>
                </a:lnTo>
                <a:lnTo>
                  <a:pt x="16200" y="18900"/>
                </a:lnTo>
              </a:path>
              <a:path w="21600" h="21600" fill="none" extrusionOk="0">
                <a:moveTo>
                  <a:pt x="16200" y="2700"/>
                </a:moveTo>
                <a:lnTo>
                  <a:pt x="13500" y="0"/>
                </a:lnTo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6000" dirty="0">
                <a:latin typeface="Arial" charset="0"/>
              </a:rPr>
              <a:t>снегири</a:t>
            </a:r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1828800" y="5257800"/>
            <a:ext cx="7315200" cy="1219200"/>
          </a:xfrm>
          <a:prstGeom prst="ribbon">
            <a:avLst>
              <a:gd name="adj1" fmla="val 125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/>
              <a:t>воробушки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i="1" smtClean="0"/>
              <a:t>Конкурс « Подбери клюв»</a:t>
            </a:r>
            <a:endParaRPr lang="ru-RU" sz="4000" i="1" smtClean="0"/>
          </a:p>
        </p:txBody>
      </p:sp>
      <p:pic>
        <p:nvPicPr>
          <p:cNvPr id="6147" name="Picture 3" descr="Image1329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2141538" y="2290763"/>
            <a:ext cx="4860925" cy="1366837"/>
          </a:xfrm>
          <a:noFill/>
        </p:spPr>
      </p:pic>
      <p:sp>
        <p:nvSpPr>
          <p:cNvPr id="71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4108450"/>
            <a:ext cx="8229600" cy="198755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i="1" smtClean="0"/>
              <a:t>Задание:</a:t>
            </a:r>
            <a:r>
              <a:rPr lang="ru-RU" sz="2800" smtClean="0"/>
              <a:t>  По изображениями клювов разных птиц, нужно определить, чем они питаются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700" b="1" i="1" smtClean="0"/>
              <a:t>конкурс. «Птичья столовая»</a:t>
            </a:r>
          </a:p>
        </p:txBody>
      </p:sp>
      <p:pic>
        <p:nvPicPr>
          <p:cNvPr id="7171" name="Picture 4" descr="синица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457200" y="1524000"/>
            <a:ext cx="1219200" cy="1447800"/>
          </a:xfrm>
          <a:noFill/>
        </p:spPr>
      </p:pic>
      <p:pic>
        <p:nvPicPr>
          <p:cNvPr id="7172" name="Picture 5" descr="воробей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905000" y="16002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6" descr="голубь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429000" y="1600200"/>
            <a:ext cx="1447800" cy="144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Rectangle 7"/>
          <p:cNvSpPr>
            <a:spLocks noChangeArrowheads="1"/>
          </p:cNvSpPr>
          <p:nvPr/>
        </p:nvSpPr>
        <p:spPr bwMode="auto">
          <a:xfrm>
            <a:off x="3581400" y="4191000"/>
            <a:ext cx="1676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кусочек сала</a:t>
            </a:r>
          </a:p>
        </p:txBody>
      </p:sp>
      <p:sp>
        <p:nvSpPr>
          <p:cNvPr id="7175" name="Rectangle 8"/>
          <p:cNvSpPr>
            <a:spLocks noChangeArrowheads="1"/>
          </p:cNvSpPr>
          <p:nvPr/>
        </p:nvSpPr>
        <p:spPr bwMode="auto">
          <a:xfrm>
            <a:off x="533400" y="4191000"/>
            <a:ext cx="1905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ягоды рябины</a:t>
            </a:r>
          </a:p>
        </p:txBody>
      </p:sp>
      <p:sp>
        <p:nvSpPr>
          <p:cNvPr id="7176" name="Rectangle 9"/>
          <p:cNvSpPr>
            <a:spLocks noChangeArrowheads="1"/>
          </p:cNvSpPr>
          <p:nvPr/>
        </p:nvSpPr>
        <p:spPr bwMode="auto">
          <a:xfrm>
            <a:off x="5257800" y="5257800"/>
            <a:ext cx="1752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пшено</a:t>
            </a:r>
          </a:p>
        </p:txBody>
      </p:sp>
      <p:sp>
        <p:nvSpPr>
          <p:cNvPr id="7177" name="Rectangle 10"/>
          <p:cNvSpPr>
            <a:spLocks noChangeArrowheads="1"/>
          </p:cNvSpPr>
          <p:nvPr/>
        </p:nvSpPr>
        <p:spPr bwMode="auto">
          <a:xfrm>
            <a:off x="6553200" y="4191000"/>
            <a:ext cx="2133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Семена</a:t>
            </a:r>
          </a:p>
          <a:p>
            <a:pPr algn="ctr"/>
            <a:r>
              <a:rPr lang="ru-RU">
                <a:latin typeface="Arial" charset="0"/>
              </a:rPr>
              <a:t> подсолнечника</a:t>
            </a:r>
          </a:p>
        </p:txBody>
      </p:sp>
      <p:sp>
        <p:nvSpPr>
          <p:cNvPr id="7178" name="Rectangle 11"/>
          <p:cNvSpPr>
            <a:spLocks noChangeArrowheads="1"/>
          </p:cNvSpPr>
          <p:nvPr/>
        </p:nvSpPr>
        <p:spPr bwMode="auto">
          <a:xfrm>
            <a:off x="1752600" y="5257800"/>
            <a:ext cx="19812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endParaRPr lang="ru-RU">
              <a:latin typeface="Arial" charset="0"/>
            </a:endParaRPr>
          </a:p>
          <a:p>
            <a:pPr algn="ctr">
              <a:spcBef>
                <a:spcPct val="20000"/>
              </a:spcBef>
            </a:pPr>
            <a:r>
              <a:rPr lang="ru-RU">
                <a:latin typeface="Arial" charset="0"/>
              </a:rPr>
              <a:t>кедровые орехи</a:t>
            </a:r>
          </a:p>
          <a:p>
            <a:pPr algn="ctr"/>
            <a:endParaRPr lang="ru-RU">
              <a:latin typeface="Arial" charset="0"/>
            </a:endParaRPr>
          </a:p>
        </p:txBody>
      </p:sp>
      <p:pic>
        <p:nvPicPr>
          <p:cNvPr id="7179" name="Picture 14" descr="клёст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5105400" y="1600200"/>
            <a:ext cx="1447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0" name="Picture 15" descr="снегирь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6781800" y="1600200"/>
            <a:ext cx="157321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50913"/>
          </a:xfrm>
        </p:spPr>
        <p:txBody>
          <a:bodyPr/>
          <a:lstStyle/>
          <a:p>
            <a:pPr eaLnBrk="1" hangingPunct="1">
              <a:defRPr/>
            </a:pPr>
            <a:r>
              <a:rPr lang="ru-RU" sz="3700" b="1" i="1" smtClean="0"/>
              <a:t>Конкурс «Загадки»</a:t>
            </a:r>
            <a:r>
              <a:rPr lang="ru-RU" sz="4800" smtClean="0"/>
              <a:t>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800" b="1" smtClean="0"/>
              <a:t>1. Спинкою зеленовата, брюшком желтовата,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b="1" smtClean="0"/>
              <a:t>Чёрненькая шапочка и полоска шарфика.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800" i="1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b="1" i="1" smtClean="0"/>
              <a:t>2. Чернокрылый, красногрудый он везде найдёт приют.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b="1" i="1" smtClean="0"/>
              <a:t>Не боится он простуды – с первым снегом тут как тут.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b="1" smtClean="0"/>
              <a:t>3. Птичка-невеличка ножки имеет, а ходить не умеет.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b="1" smtClean="0"/>
              <a:t>Хочет сделать шажок- получается прыжок.</a:t>
            </a:r>
            <a:r>
              <a:rPr lang="ru-RU" sz="180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8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b="1" i="1" smtClean="0"/>
              <a:t>4. Он по-рабочему одет- удобно, просто, ловко.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b="1" i="1" smtClean="0"/>
              <a:t>На нем малиновый берет и пестрая спецовка.</a:t>
            </a:r>
            <a:r>
              <a:rPr lang="ru-RU" sz="180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b="1" smtClean="0"/>
              <a:t>5. Кто там прыгает, шуршит, клювом шишки потрошит?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b="1" smtClean="0"/>
              <a:t>Он бесстрашней всех в природе, ведь зимой птенцов выводит.</a:t>
            </a:r>
            <a:r>
              <a:rPr lang="ru-RU" sz="180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800" b="1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b="1" smtClean="0"/>
              <a:t>6. Непоседа пестрая, птица длиннохвостая,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b="1" smtClean="0"/>
              <a:t>Птица говорливая, самая болтливая.</a:t>
            </a:r>
            <a:r>
              <a:rPr lang="ru-RU" sz="18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smtClean="0"/>
              <a:t>конкурс « Птичья викторина»</a:t>
            </a:r>
            <a:r>
              <a:rPr lang="ru-RU" sz="4000" smtClean="0"/>
              <a:t/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/>
              <a:t>1. Когда температура тела воробья ниже: зимой или летом?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/>
              <a:t>2. Почему снегиря назвали снегирем?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/>
              <a:t>3.Какая птица выводит своих птенцов зимой?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/>
              <a:t>4.Почему снегири и синицы любят водить компанию с дятлом?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/>
              <a:t>5.Почему поползня называют лесным акробатом?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/>
              <a:t>6. Жизнь какой птицы тесно связана с человеком?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/>
              <a:t>7. Эта птица может поворачивать голову на 180 и даже на 270 градусов?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/>
              <a:t>8.Почему в сильные морозы птицы сидят нахохлившись?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/>
              <a:t>9.Почему в сильные морозы куропатки прячутся под снег?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/>
              <a:t>10. Почему основная масса птиц нашего края улетает с наступлением зимы в теплые края?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dirty="0" smtClean="0"/>
              <a:t>    </a:t>
            </a: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b="1" i="1" smtClean="0"/>
              <a:t>                         конкурс </a:t>
            </a:r>
            <a:br>
              <a:rPr lang="ru-RU" sz="3200" b="1" i="1" smtClean="0"/>
            </a:br>
            <a:r>
              <a:rPr lang="ru-RU" sz="3200" b="1" i="1" smtClean="0"/>
              <a:t>«Аудиовикторина – Голоса птиц»</a:t>
            </a:r>
            <a:r>
              <a:rPr lang="ru-RU" sz="4000" smtClean="0"/>
              <a:t> </a:t>
            </a:r>
          </a:p>
        </p:txBody>
      </p:sp>
      <p:sp>
        <p:nvSpPr>
          <p:cNvPr id="10243" name="AutoShape 3"/>
          <p:cNvSpPr>
            <a:spLocks noChangeArrowheads="1"/>
          </p:cNvSpPr>
          <p:nvPr/>
        </p:nvSpPr>
        <p:spPr bwMode="auto">
          <a:xfrm>
            <a:off x="2971800" y="4343400"/>
            <a:ext cx="914400" cy="9144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>
                <a:latin typeface="Arial" charset="0"/>
              </a:rPr>
              <a:t>2</a:t>
            </a:r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4191000" y="2590800"/>
            <a:ext cx="914400" cy="9144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 u="sng">
                <a:latin typeface="Arial" charset="0"/>
              </a:rPr>
              <a:t>3</a:t>
            </a:r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5334000" y="4419600"/>
            <a:ext cx="914400" cy="9144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 u="sng">
                <a:latin typeface="Arial" charset="0"/>
              </a:rPr>
              <a:t>5</a:t>
            </a:r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1600200" y="2514600"/>
            <a:ext cx="914400" cy="9144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 u="sng">
                <a:latin typeface="Arial" charset="0"/>
              </a:rPr>
              <a:t>1</a:t>
            </a:r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>
            <a:off x="6400800" y="2514600"/>
            <a:ext cx="914400" cy="9144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 u="sng">
                <a:latin typeface="Arial" charset="0"/>
              </a:rPr>
              <a:t>4</a:t>
            </a:r>
          </a:p>
        </p:txBody>
      </p:sp>
      <p:pic>
        <p:nvPicPr>
          <p:cNvPr id="11272" name="Большая синица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1905000" y="2971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3" name="Дятел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3352800" y="4724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4" name="Поползень.wav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</p:nvPr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4419600" y="2971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5" name="Снегирь.wav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</p:nvPr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6858000" y="2895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6" name="Соловей.wav">
            <a:hlinkClick r:id="" action="ppaction://media"/>
          </p:cNvPr>
          <p:cNvPicPr>
            <a:picLocks noRot="1" noChangeAspect="1" noChangeArrowheads="1"/>
          </p:cNvPicPr>
          <p:nvPr>
            <a:audioFile r:link="rId5"/>
          </p:nvPr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5638800" y="4800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2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6294" fill="hold"/>
                                        <p:tgtEl>
                                          <p:spTgt spid="1127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72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272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2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2614" fill="hold"/>
                                        <p:tgtEl>
                                          <p:spTgt spid="1127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73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273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2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47320" fill="hold"/>
                                        <p:tgtEl>
                                          <p:spTgt spid="1127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74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274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2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35774" fill="hold"/>
                                        <p:tgtEl>
                                          <p:spTgt spid="1127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75"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275"/>
                </p:tgtEl>
              </p:cMediaNode>
            </p:audio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2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88280" fill="hold"/>
                                        <p:tgtEl>
                                          <p:spTgt spid="1127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76"/>
                  </p:tgtEl>
                </p:cond>
              </p:nextCondLst>
            </p:seq>
            <p:audio>
              <p:cMediaNode>
                <p:cTn id="3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276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218</TotalTime>
  <Words>386</Words>
  <Application>Microsoft Office PowerPoint</Application>
  <PresentationFormat>Экран (4:3)</PresentationFormat>
  <Paragraphs>86</Paragraphs>
  <Slides>13</Slides>
  <Notes>0</Notes>
  <HiddenSlides>0</HiddenSlides>
  <MMClips>5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Текстура</vt:lpstr>
      <vt:lpstr>Слайд 1</vt:lpstr>
      <vt:lpstr>«Чтоб весною птичек слушать, Дай зимою им покушать!»</vt:lpstr>
      <vt:lpstr>Конкурс:  « Птичья страничка»</vt:lpstr>
      <vt:lpstr>Команды:</vt:lpstr>
      <vt:lpstr>Конкурс « Подбери клюв»</vt:lpstr>
      <vt:lpstr>конкурс. «Птичья столовая»</vt:lpstr>
      <vt:lpstr>Конкурс «Загадки» </vt:lpstr>
      <vt:lpstr>конкурс « Птичья викторина» </vt:lpstr>
      <vt:lpstr>                         конкурс  «Аудиовикторина – Голоса птиц» </vt:lpstr>
      <vt:lpstr>Конкурс “ Кто здесь лишний?”  Названия каких птиц здесь зашифрованы, какая птица не является зимующей</vt:lpstr>
      <vt:lpstr>            Конкурс «Узнай птицу» </vt:lpstr>
      <vt:lpstr> конкурс «Музыкальный» </vt:lpstr>
      <vt:lpstr>Акция «Помоги зимующей птице»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МАМА</dc:creator>
  <cp:lastModifiedBy>w7</cp:lastModifiedBy>
  <cp:revision>9</cp:revision>
  <cp:lastPrinted>1601-01-01T00:00:00Z</cp:lastPrinted>
  <dcterms:created xsi:type="dcterms:W3CDTF">2010-01-15T10:47:18Z</dcterms:created>
  <dcterms:modified xsi:type="dcterms:W3CDTF">2015-05-04T15:19:04Z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