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C976-A170-4C61-B7A5-506AC987D5F6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3C3C-EC89-4748-B98E-D5D9F1AA1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E3C3C-EC89-4748-B98E-D5D9F1AA1C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838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7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1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35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8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9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5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8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1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3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6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0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9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8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3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A6F02C-43E9-4259-9A56-B849C4E70B25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D5A4C0-32DF-43E8-8AF5-F948EFE85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094" y="716505"/>
            <a:ext cx="4851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Эни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Хогарт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Мафин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и паук»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517769"/>
            <a:ext cx="4548554" cy="4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53" y="0"/>
            <a:ext cx="11406555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Обрадовался паук этой новости?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Много ли друзей было у  </a:t>
            </a:r>
            <a:r>
              <a:rPr lang="ru-RU" sz="2800" dirty="0" err="1" smtClean="0">
                <a:effectLst/>
                <a:ea typeface="Times New Roman" panose="02020603050405020304" pitchFamily="18" charset="0"/>
              </a:rPr>
              <a:t>Мафина</a:t>
            </a:r>
            <a:r>
              <a:rPr lang="ru-RU" sz="2800" dirty="0" smtClean="0">
                <a:effectLst/>
                <a:ea typeface="Times New Roman" panose="02020603050405020304" pitchFamily="18" charset="0"/>
              </a:rPr>
              <a:t>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Удалось ли ослику собрать всех друзей?</a:t>
            </a:r>
          </a:p>
          <a:p>
            <a:r>
              <a:rPr lang="ru-RU" sz="2800" dirty="0"/>
              <a:t>- Как вы думаете , почему </a:t>
            </a:r>
            <a:r>
              <a:rPr lang="ru-RU" sz="2800" dirty="0" err="1"/>
              <a:t>Мафин</a:t>
            </a:r>
            <a:r>
              <a:rPr lang="ru-RU" sz="2800" dirty="0"/>
              <a:t> так сказал: «По местам. Все равно ее </a:t>
            </a:r>
            <a:r>
              <a:rPr lang="ru-RU" sz="2800" dirty="0" smtClean="0"/>
              <a:t>      кого </a:t>
            </a:r>
            <a:r>
              <a:rPr lang="ru-RU" sz="2800" dirty="0"/>
              <a:t>не выпущу?»</a:t>
            </a:r>
          </a:p>
          <a:p>
            <a:r>
              <a:rPr lang="ru-RU" sz="2800" dirty="0"/>
              <a:t>- Что </a:t>
            </a:r>
            <a:r>
              <a:rPr lang="ru-RU" sz="2800" dirty="0" err="1"/>
              <a:t>Мафин</a:t>
            </a:r>
            <a:r>
              <a:rPr lang="ru-RU" sz="2800" dirty="0"/>
              <a:t> рассказал друзьям  о пауке? Прочитайте .</a:t>
            </a:r>
          </a:p>
          <a:p>
            <a:r>
              <a:rPr lang="ru-RU" sz="2800" dirty="0"/>
              <a:t>- Почему многие заплакали и зарыдали?</a:t>
            </a:r>
          </a:p>
          <a:p>
            <a:r>
              <a:rPr lang="ru-RU" sz="2800" dirty="0" smtClean="0"/>
              <a:t>- Когда </a:t>
            </a:r>
            <a:r>
              <a:rPr lang="ru-RU" sz="2800" dirty="0"/>
              <a:t>паук зашел в сарай, как его встретили? Прочитайте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- Как вы думаете, правильно ли поступили животные?</a:t>
            </a:r>
          </a:p>
          <a:p>
            <a:r>
              <a:rPr lang="ru-RU" sz="2800" dirty="0"/>
              <a:t>- Какое чудо произошло с пауком</a:t>
            </a:r>
            <a:r>
              <a:rPr lang="ru-RU" sz="2800" dirty="0" smtClean="0"/>
              <a:t>?</a:t>
            </a:r>
            <a:endParaRPr lang="ru-RU" sz="2800" dirty="0"/>
          </a:p>
          <a:p>
            <a:r>
              <a:rPr lang="ru-RU" sz="2800" dirty="0"/>
              <a:t>- Что рассказала фея друзьям?</a:t>
            </a:r>
          </a:p>
          <a:p>
            <a:r>
              <a:rPr lang="ru-RU" sz="2800" dirty="0"/>
              <a:t>- Как она отблагодарила </a:t>
            </a:r>
            <a:r>
              <a:rPr lang="ru-RU" sz="2800" dirty="0" err="1"/>
              <a:t>Мафина</a:t>
            </a:r>
            <a:r>
              <a:rPr lang="ru-RU" sz="2800" dirty="0"/>
              <a:t> и его друзей за доброту?</a:t>
            </a:r>
          </a:p>
          <a:p>
            <a:r>
              <a:rPr lang="ru-RU" sz="2800" dirty="0"/>
              <a:t> 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685800" indent="-457200">
              <a:lnSpc>
                <a:spcPct val="130000"/>
              </a:lnSpc>
              <a:spcAft>
                <a:spcPts val="0"/>
              </a:spcAft>
              <a:buFontTx/>
              <a:buChar char="-"/>
            </a:pP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18" y="105507"/>
            <a:ext cx="2713892" cy="1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785" y="222739"/>
            <a:ext cx="94136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                   Рефлексия.</a:t>
            </a:r>
          </a:p>
          <a:p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320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сегоднешнем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уроке я узнал…</a:t>
            </a:r>
          </a:p>
          <a:p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 этом уроке я похвалил бы себя за…</a:t>
            </a:r>
          </a:p>
          <a:p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После урока мне захотелось ….</a:t>
            </a:r>
          </a:p>
          <a:p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Сегодня я сумел….</a:t>
            </a:r>
          </a:p>
          <a:p>
            <a:endParaRPr lang="ru-RU" sz="5400" dirty="0">
              <a:solidFill>
                <a:srgbClr val="C00000"/>
              </a:solidFill>
            </a:endParaRPr>
          </a:p>
          <a:p>
            <a:endParaRPr lang="ru-RU" sz="5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646" y="117231"/>
            <a:ext cx="6811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Речевая разминка.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108" y="1172308"/>
            <a:ext cx="79130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Научитесь читать скороговорку быстро и без ошибок.</a:t>
            </a:r>
          </a:p>
          <a:p>
            <a:endParaRPr lang="ru-RU" dirty="0"/>
          </a:p>
          <a:p>
            <a:r>
              <a:rPr lang="ru-RU" sz="4000" dirty="0" smtClean="0">
                <a:solidFill>
                  <a:srgbClr val="C00000"/>
                </a:solidFill>
              </a:rPr>
              <a:t>    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Говорил попугай попугаю :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- Я тебя , попугай , попугаю !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Попугаю в ответ попугай :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- Попугай , попугай, попугай !</a:t>
            </a:r>
          </a:p>
          <a:p>
            <a:pPr marL="285750" indent="-285750">
              <a:buFontTx/>
              <a:buChar char="-"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" y="545123"/>
            <a:ext cx="3377346" cy="426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2" y="656493"/>
            <a:ext cx="6893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Энн Хогарт жила в Англии. </a:t>
            </a:r>
          </a:p>
          <a:p>
            <a:r>
              <a:rPr lang="ru-RU" sz="2800" dirty="0" smtClean="0"/>
              <a:t>У неё был маленький кукольный театр,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она  ездила с ним по разным городам. Детям так нравились представления об ослике </a:t>
            </a:r>
            <a:r>
              <a:rPr lang="ru-RU" sz="2800" dirty="0" err="1" smtClean="0"/>
              <a:t>Мафине</a:t>
            </a:r>
            <a:r>
              <a:rPr lang="ru-RU" sz="2800" dirty="0" smtClean="0"/>
              <a:t> и его друзьях, что</a:t>
            </a:r>
          </a:p>
          <a:p>
            <a:r>
              <a:rPr lang="ru-RU" sz="2800" dirty="0" smtClean="0"/>
              <a:t>писательнице театра  предложили выступать на телевидении. А потом  она стала записывать истории. Так появились книги о </a:t>
            </a:r>
            <a:r>
              <a:rPr lang="ru-RU" sz="2800" dirty="0" err="1" smtClean="0"/>
              <a:t>Мафине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03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5" y="600318"/>
            <a:ext cx="3895969" cy="4499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3016" y="352430"/>
            <a:ext cx="6389077" cy="53553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Энн Хогарт (19.07.1910-09.04.1993) - кукольный мастер, родилась 19 июля во </a:t>
            </a:r>
            <a:r>
              <a:rPr lang="ru-RU" b="1" i="0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Френшеме</a:t>
            </a:r>
            <a:r>
              <a:rPr lang="ru-RU" b="1" i="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, графство </a:t>
            </a:r>
            <a:r>
              <a:rPr lang="ru-RU" b="1" i="0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Суррей</a:t>
            </a:r>
            <a:r>
              <a:rPr lang="ru-RU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.  </a:t>
            </a:r>
            <a:r>
              <a:rPr lang="ru-RU" b="1" i="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Воодушевленная выигрышем призов за публичные выступления в школе, она решила стать актрисой и училась в Королевской Академии Драматического Искусства. Затем она стала менеджером в Игровом театре в Лондоне. Так в течение 50 лет гастролей по Великобритании и во всем мире. "Куклы Хогарта" гастролировали в мире, играя в театрах Уэст-Энда, в Австралии, а также на ледовых шапках Канады. Летом они посетили много парков Лондона с театральной палаткой, радуя бесчисленное количество детей. Когда </a:t>
            </a:r>
            <a:r>
              <a:rPr lang="ru-RU" b="1" i="0" dirty="0" err="1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Бусселлы</a:t>
            </a:r>
            <a:r>
              <a:rPr lang="ru-RU" b="1" i="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 вышли на пенсию, в Девоне они создали международную выставку кукол, показывая все персонажи, которые они собрали и получили во время своих путешествий. В настоящее время куклы находятся в собственности центра доверия в Лондоне.</a:t>
            </a:r>
          </a:p>
        </p:txBody>
      </p:sp>
    </p:spTree>
    <p:extLst>
      <p:ext uri="{BB962C8B-B14F-4D97-AF65-F5344CB8AC3E}">
        <p14:creationId xmlns:p14="http://schemas.microsoft.com/office/powerpoint/2010/main" val="415037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646" y="117231"/>
            <a:ext cx="6811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Словарная работа.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1875" y="1430216"/>
            <a:ext cx="8604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О-гор-чай-</a:t>
            </a:r>
            <a:r>
              <a:rPr lang="ru-RU" sz="3200" dirty="0" err="1"/>
              <a:t>тесь</a:t>
            </a:r>
            <a:r>
              <a:rPr lang="ru-RU" sz="3200" dirty="0"/>
              <a:t>                            огорчайтесь</a:t>
            </a:r>
          </a:p>
          <a:p>
            <a:r>
              <a:rPr lang="ru-RU" sz="3200" dirty="0" err="1"/>
              <a:t>Бе-зо-браз-ный</a:t>
            </a:r>
            <a:r>
              <a:rPr lang="ru-RU" sz="3200" dirty="0"/>
              <a:t>                            безобразный</a:t>
            </a:r>
          </a:p>
          <a:p>
            <a:r>
              <a:rPr lang="ru-RU" sz="3200" dirty="0"/>
              <a:t>Под-хо-</a:t>
            </a:r>
            <a:r>
              <a:rPr lang="ru-RU" sz="3200" dirty="0" err="1"/>
              <a:t>дя</a:t>
            </a:r>
            <a:r>
              <a:rPr lang="ru-RU" sz="3200" dirty="0"/>
              <a:t>-</a:t>
            </a:r>
            <a:r>
              <a:rPr lang="ru-RU" sz="3200" dirty="0" err="1"/>
              <a:t>щие</a:t>
            </a:r>
            <a:r>
              <a:rPr lang="ru-RU" sz="3200" dirty="0"/>
              <a:t>                             подходящие</a:t>
            </a:r>
          </a:p>
          <a:p>
            <a:r>
              <a:rPr lang="ru-RU" sz="3200" dirty="0"/>
              <a:t>О- бык-но-вен-но                        обыкновенно</a:t>
            </a:r>
          </a:p>
          <a:p>
            <a:r>
              <a:rPr lang="ru-RU" sz="3200" dirty="0"/>
              <a:t>У-</a:t>
            </a:r>
            <a:r>
              <a:rPr lang="ru-RU" sz="3200" dirty="0" err="1"/>
              <a:t>са</a:t>
            </a:r>
            <a:r>
              <a:rPr lang="ru-RU" sz="3200" dirty="0"/>
              <a:t>-</a:t>
            </a:r>
            <a:r>
              <a:rPr lang="ru-RU" sz="3200" dirty="0" err="1"/>
              <a:t>жи-вай-тесь</a:t>
            </a:r>
            <a:r>
              <a:rPr lang="ru-RU" sz="3200" dirty="0"/>
              <a:t> 		усаживайтесь</a:t>
            </a:r>
          </a:p>
          <a:p>
            <a:r>
              <a:rPr lang="ru-RU" sz="3200" dirty="0" err="1"/>
              <a:t>Прон</a:t>
            </a:r>
            <a:r>
              <a:rPr lang="ru-RU" sz="3200" dirty="0"/>
              <a:t>-</a:t>
            </a:r>
            <a:r>
              <a:rPr lang="ru-RU" sz="3200" dirty="0" err="1"/>
              <a:t>зи</a:t>
            </a:r>
            <a:r>
              <a:rPr lang="ru-RU" sz="3200" dirty="0"/>
              <a:t>-</a:t>
            </a:r>
            <a:r>
              <a:rPr lang="ru-RU" sz="3200" dirty="0" err="1"/>
              <a:t>тель</a:t>
            </a:r>
            <a:r>
              <a:rPr lang="ru-RU" sz="3200" dirty="0"/>
              <a:t>-но		  </a:t>
            </a:r>
            <a:r>
              <a:rPr lang="ru-RU" sz="3200" dirty="0" smtClean="0"/>
              <a:t>пронзительно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72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540" y="993503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ea typeface="Times New Roman" panose="02020603050405020304" pitchFamily="18" charset="0"/>
              </a:rPr>
              <a:t>ОЧАГ - 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0092" y="981780"/>
            <a:ext cx="7999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/>
                <a:ea typeface="Times New Roman" panose="02020603050405020304" pitchFamily="18" charset="0"/>
              </a:rPr>
              <a:t>устройство для разведения и поддержания огня.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62" y="1658816"/>
            <a:ext cx="3012830" cy="171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710" y="3525687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ea typeface="Times New Roman" panose="02020603050405020304" pitchFamily="18" charset="0"/>
              </a:rPr>
              <a:t>ХИЖИНА -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4923" y="3433042"/>
            <a:ext cx="6096000" cy="5869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небольшой домик, избушка.</a:t>
            </a:r>
          </a:p>
        </p:txBody>
      </p:sp>
      <p:pic>
        <p:nvPicPr>
          <p:cNvPr id="1026" name="Picture 2" descr="Хижина скачать бесплатно Torrent Файл на ekspotekhnika.ru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90" y="3458309"/>
            <a:ext cx="3079995" cy="202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269" y="318906"/>
            <a:ext cx="10241057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                            Как понимаете смысл слов ?  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endParaRPr lang="ru-RU" sz="3200" dirty="0" smtClean="0">
              <a:ea typeface="Times New Roman" panose="02020603050405020304" pitchFamily="18" charset="0"/>
            </a:endParaRP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Б</a:t>
            </a:r>
            <a:r>
              <a:rPr lang="ru-RU" sz="3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езобразный</a:t>
            </a:r>
            <a:r>
              <a:rPr lang="ru-RU" sz="3200" dirty="0" smtClean="0">
                <a:effectLst/>
                <a:ea typeface="Times New Roman" panose="02020603050405020304" pitchFamily="18" charset="0"/>
              </a:rPr>
              <a:t> - </a:t>
            </a:r>
            <a:r>
              <a:rPr lang="ru-RU" sz="3200" dirty="0"/>
              <a:t>некрасивый, уродливый, невзрачный, </a:t>
            </a:r>
            <a:r>
              <a:rPr lang="ru-RU" sz="3200" dirty="0" smtClean="0"/>
              <a:t> </a:t>
            </a:r>
            <a:r>
              <a:rPr lang="ru-RU" sz="3200" dirty="0"/>
              <a:t>неказистый, </a:t>
            </a:r>
            <a:r>
              <a:rPr lang="ru-RU" sz="3200" dirty="0" smtClean="0"/>
              <a:t>неприглядный.</a:t>
            </a:r>
            <a:r>
              <a:rPr lang="ru-RU" sz="3200" dirty="0"/>
              <a:t> 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865" y="3361564"/>
            <a:ext cx="2945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Пронзительно -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0947" y="3385011"/>
            <a:ext cx="5966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D4722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sz="3200" dirty="0"/>
              <a:t>п</a:t>
            </a:r>
            <a:r>
              <a:rPr lang="ru-RU" sz="3200" b="0" i="0" dirty="0" smtClean="0">
                <a:effectLst/>
              </a:rPr>
              <a:t>ронзительно резкий, с визгом.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15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4862" y="844061"/>
            <a:ext cx="6811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Чтение сказки.</a:t>
            </a:r>
          </a:p>
          <a:p>
            <a:endParaRPr lang="ru-RU" sz="5400" dirty="0">
              <a:solidFill>
                <a:srgbClr val="C00000"/>
              </a:solidFill>
            </a:endParaRPr>
          </a:p>
          <a:p>
            <a:r>
              <a:rPr lang="ru-RU" sz="5400" dirty="0" smtClean="0">
                <a:solidFill>
                  <a:srgbClr val="C00000"/>
                </a:solidFill>
              </a:rPr>
              <a:t>Стр. 200 - 208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29292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2800" b="1" dirty="0" smtClean="0">
                <a:effectLst/>
                <a:ea typeface="Times New Roman" panose="02020603050405020304" pitchFamily="18" charset="0"/>
              </a:rPr>
              <a:t>      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Анализ сказки :</a:t>
            </a:r>
            <a:endParaRPr lang="ru-RU" sz="3200" dirty="0" smtClean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Понравилась ли вам сказка?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Где </a:t>
            </a:r>
            <a:r>
              <a:rPr lang="ru-RU" sz="2800" dirty="0" err="1" smtClean="0">
                <a:effectLst/>
                <a:ea typeface="Times New Roman" panose="02020603050405020304" pitchFamily="18" charset="0"/>
              </a:rPr>
              <a:t>Мафин</a:t>
            </a:r>
            <a:r>
              <a:rPr lang="ru-RU" sz="2800" dirty="0" smtClean="0">
                <a:effectLst/>
                <a:ea typeface="Times New Roman" panose="02020603050405020304" pitchFamily="18" charset="0"/>
              </a:rPr>
              <a:t> встретился с пауком?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Когда ослик  увидел паука он испугался или нет?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Почему </a:t>
            </a:r>
            <a:r>
              <a:rPr lang="ru-RU" sz="2800" dirty="0" err="1" smtClean="0">
                <a:effectLst/>
                <a:ea typeface="Times New Roman" panose="02020603050405020304" pitchFamily="18" charset="0"/>
              </a:rPr>
              <a:t>Мафин</a:t>
            </a:r>
            <a:r>
              <a:rPr lang="ru-RU" sz="2800" dirty="0" smtClean="0">
                <a:effectLst/>
                <a:ea typeface="Times New Roman" panose="02020603050405020304" pitchFamily="18" charset="0"/>
              </a:rPr>
              <a:t> решил остаться и не убежал?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Почему ему было жалко паука?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А вам жалко паука?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 Что рассказал о своей жизни паук? Найдите отрывок в тексте и прочитайте.</a:t>
            </a:r>
          </a:p>
          <a:p>
            <a:pPr marL="228600">
              <a:lnSpc>
                <a:spcPct val="130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Times New Roman" panose="02020603050405020304" pitchFamily="18" charset="0"/>
              </a:rPr>
              <a:t>- Что предложил </a:t>
            </a:r>
            <a:r>
              <a:rPr lang="ru-RU" sz="2800" dirty="0" err="1" smtClean="0">
                <a:effectLst/>
                <a:ea typeface="Times New Roman" panose="02020603050405020304" pitchFamily="18" charset="0"/>
              </a:rPr>
              <a:t>Мафин</a:t>
            </a:r>
            <a:r>
              <a:rPr lang="ru-RU" sz="2800" dirty="0" smtClean="0">
                <a:effectLst/>
                <a:ea typeface="Times New Roman" panose="02020603050405020304" pitchFamily="18" charset="0"/>
              </a:rPr>
              <a:t> пауку?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61" y="0"/>
            <a:ext cx="3244362" cy="27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365</Words>
  <Application>Microsoft Office PowerPoint</Application>
  <PresentationFormat>Широкоэкранный</PresentationFormat>
  <Paragraphs>64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Impact</vt:lpstr>
      <vt:lpstr>Tahoma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12</cp:revision>
  <dcterms:created xsi:type="dcterms:W3CDTF">2015-05-04T13:30:57Z</dcterms:created>
  <dcterms:modified xsi:type="dcterms:W3CDTF">2015-05-04T17:15:22Z</dcterms:modified>
</cp:coreProperties>
</file>