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276" y="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60A17E-6FE6-4678-8ADC-51B1B0B7C615}" type="datetimeFigureOut">
              <a:rPr lang="ru-RU" smtClean="0"/>
              <a:t>04.05.2015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BFD2FC-29A1-472C-93F8-1C7A35E4B2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293269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60A17E-6FE6-4678-8ADC-51B1B0B7C615}" type="datetimeFigureOut">
              <a:rPr lang="ru-RU" smtClean="0"/>
              <a:t>04.05.2015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BFD2FC-29A1-472C-93F8-1C7A35E4B2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658037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60A17E-6FE6-4678-8ADC-51B1B0B7C615}" type="datetimeFigureOut">
              <a:rPr lang="ru-RU" smtClean="0"/>
              <a:t>04.05.2015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BFD2FC-29A1-472C-93F8-1C7A35E4B29C}" type="slidenum">
              <a:rPr lang="ru-RU" smtClean="0"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6493120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60A17E-6FE6-4678-8ADC-51B1B0B7C615}" type="datetimeFigureOut">
              <a:rPr lang="ru-RU" smtClean="0"/>
              <a:t>04.05.2015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BFD2FC-29A1-472C-93F8-1C7A35E4B2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411098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60A17E-6FE6-4678-8ADC-51B1B0B7C615}" type="datetimeFigureOut">
              <a:rPr lang="ru-RU" smtClean="0"/>
              <a:t>04.05.2015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BFD2FC-29A1-472C-93F8-1C7A35E4B29C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1630054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60A17E-6FE6-4678-8ADC-51B1B0B7C615}" type="datetimeFigureOut">
              <a:rPr lang="ru-RU" smtClean="0"/>
              <a:t>04.05.2015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BFD2FC-29A1-472C-93F8-1C7A35E4B2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9664658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60A17E-6FE6-4678-8ADC-51B1B0B7C615}" type="datetimeFigureOut">
              <a:rPr lang="ru-RU" smtClean="0"/>
              <a:t>04.05.2015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BFD2FC-29A1-472C-93F8-1C7A35E4B2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8319973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60A17E-6FE6-4678-8ADC-51B1B0B7C615}" type="datetimeFigureOut">
              <a:rPr lang="ru-RU" smtClean="0"/>
              <a:t>04.05.2015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BFD2FC-29A1-472C-93F8-1C7A35E4B2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905349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60A17E-6FE6-4678-8ADC-51B1B0B7C615}" type="datetimeFigureOut">
              <a:rPr lang="ru-RU" smtClean="0"/>
              <a:t>04.05.2015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BFD2FC-29A1-472C-93F8-1C7A35E4B2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468466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60A17E-6FE6-4678-8ADC-51B1B0B7C615}" type="datetimeFigureOut">
              <a:rPr lang="ru-RU" smtClean="0"/>
              <a:t>04.05.2015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BFD2FC-29A1-472C-93F8-1C7A35E4B2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680429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60A17E-6FE6-4678-8ADC-51B1B0B7C615}" type="datetimeFigureOut">
              <a:rPr lang="ru-RU" smtClean="0"/>
              <a:t>04.05.2015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BFD2FC-29A1-472C-93F8-1C7A35E4B2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586215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60A17E-6FE6-4678-8ADC-51B1B0B7C615}" type="datetimeFigureOut">
              <a:rPr lang="ru-RU" smtClean="0"/>
              <a:t>04.05.2015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BFD2FC-29A1-472C-93F8-1C7A35E4B2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283054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60A17E-6FE6-4678-8ADC-51B1B0B7C615}" type="datetimeFigureOut">
              <a:rPr lang="ru-RU" smtClean="0"/>
              <a:t>04.05.2015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BFD2FC-29A1-472C-93F8-1C7A35E4B2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306383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60A17E-6FE6-4678-8ADC-51B1B0B7C615}" type="datetimeFigureOut">
              <a:rPr lang="ru-RU" smtClean="0"/>
              <a:t>04.05.2015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BFD2FC-29A1-472C-93F8-1C7A35E4B2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380871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60A17E-6FE6-4678-8ADC-51B1B0B7C615}" type="datetimeFigureOut">
              <a:rPr lang="ru-RU" smtClean="0"/>
              <a:t>04.05.2015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BFD2FC-29A1-472C-93F8-1C7A35E4B2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439554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60A17E-6FE6-4678-8ADC-51B1B0B7C615}" type="datetimeFigureOut">
              <a:rPr lang="ru-RU" smtClean="0"/>
              <a:t>04.05.2015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BFD2FC-29A1-472C-93F8-1C7A35E4B2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51634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60A17E-6FE6-4678-8ADC-51B1B0B7C615}" type="datetimeFigureOut">
              <a:rPr lang="ru-RU" smtClean="0"/>
              <a:t>04.05.2015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E2BFD2FC-29A1-472C-93F8-1C7A35E4B2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407514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352937" y="1548844"/>
            <a:ext cx="7071167" cy="255454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8000" b="1" dirty="0" smtClean="0">
                <a:ln w="12700">
                  <a:solidFill>
                    <a:schemeClr val="accent1"/>
                  </a:solidFill>
                  <a:prstDash val="solid"/>
                </a:ln>
                <a:solidFill>
                  <a:schemeClr val="accent2">
                    <a:lumMod val="50000"/>
                  </a:schemeClr>
                </a:solidFill>
                <a:effectLst>
                  <a:outerShdw dist="38100" dir="2640000" algn="bl" rotWithShape="0">
                    <a:schemeClr val="accent1"/>
                  </a:outerShdw>
                </a:effectLst>
              </a:rPr>
              <a:t>Энн Хогарт</a:t>
            </a:r>
          </a:p>
          <a:p>
            <a:pPr algn="ctr"/>
            <a:r>
              <a:rPr lang="ru-RU" sz="8000" b="1" dirty="0" err="1" smtClean="0">
                <a:ln w="12700">
                  <a:solidFill>
                    <a:schemeClr val="accent1"/>
                  </a:solidFill>
                  <a:prstDash val="solid"/>
                </a:ln>
                <a:solidFill>
                  <a:schemeClr val="accent2">
                    <a:lumMod val="75000"/>
                  </a:schemeClr>
                </a:solidFill>
                <a:effectLst>
                  <a:outerShdw dist="38100" dir="2640000" algn="bl" rotWithShape="0">
                    <a:schemeClr val="accent1"/>
                  </a:outerShdw>
                </a:effectLst>
              </a:rPr>
              <a:t>Мафин</a:t>
            </a:r>
            <a:r>
              <a:rPr lang="ru-RU" sz="8000" b="1" dirty="0" smtClean="0">
                <a:ln w="12700">
                  <a:solidFill>
                    <a:schemeClr val="accent1"/>
                  </a:solidFill>
                  <a:prstDash val="solid"/>
                </a:ln>
                <a:solidFill>
                  <a:schemeClr val="accent2">
                    <a:lumMod val="75000"/>
                  </a:schemeClr>
                </a:solidFill>
                <a:effectLst>
                  <a:outerShdw dist="38100" dir="2640000" algn="bl" rotWithShape="0">
                    <a:schemeClr val="accent1"/>
                  </a:outerShdw>
                </a:effectLst>
              </a:rPr>
              <a:t> и паук</a:t>
            </a:r>
            <a:endParaRPr lang="ru-RU" sz="8000" b="1" cap="none" spc="0" dirty="0">
              <a:ln w="12700">
                <a:solidFill>
                  <a:schemeClr val="accent1"/>
                </a:solidFill>
                <a:prstDash val="solid"/>
              </a:ln>
              <a:solidFill>
                <a:schemeClr val="accent2">
                  <a:lumMod val="75000"/>
                </a:schemeClr>
              </a:solidFill>
              <a:effectLst>
                <a:outerShdw dist="38100" dir="2640000" algn="bl" rotWithShape="0">
                  <a:schemeClr val="accent1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14413140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81353" y="385246"/>
            <a:ext cx="10410093" cy="27392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i="0" dirty="0" smtClean="0">
                <a:solidFill>
                  <a:schemeClr val="accent2">
                    <a:lumMod val="50000"/>
                  </a:schemeClr>
                </a:solidFill>
                <a:effectLst/>
                <a:latin typeface="Impact" panose="020B0806030902050204" pitchFamily="34" charset="0"/>
              </a:rPr>
              <a:t>13. Почему?</a:t>
            </a:r>
            <a:endParaRPr lang="ru-RU" sz="3200" b="0" i="0" dirty="0" smtClean="0">
              <a:solidFill>
                <a:schemeClr val="accent2">
                  <a:lumMod val="50000"/>
                </a:schemeClr>
              </a:solidFill>
              <a:effectLst/>
              <a:latin typeface="Impact" panose="020B0806030902050204" pitchFamily="34" charset="0"/>
            </a:endParaRPr>
          </a:p>
          <a:p>
            <a:r>
              <a:rPr lang="ru-RU" sz="2800" b="0" i="0" dirty="0" smtClean="0">
                <a:solidFill>
                  <a:schemeClr val="accent2">
                    <a:lumMod val="50000"/>
                  </a:schemeClr>
                </a:solidFill>
                <a:effectLst/>
                <a:latin typeface="Impact" panose="020B0806030902050204" pitchFamily="34" charset="0"/>
              </a:rPr>
              <a:t>А) они ещё больше боялись пауков</a:t>
            </a:r>
          </a:p>
          <a:p>
            <a:r>
              <a:rPr lang="ru-RU" sz="2800" b="0" i="0" dirty="0" smtClean="0">
                <a:solidFill>
                  <a:schemeClr val="accent2">
                    <a:lumMod val="50000"/>
                  </a:schemeClr>
                </a:solidFill>
                <a:effectLst/>
                <a:latin typeface="Impact" panose="020B0806030902050204" pitchFamily="34" charset="0"/>
              </a:rPr>
              <a:t>Б) они не доверяли паукам</a:t>
            </a:r>
          </a:p>
          <a:p>
            <a:r>
              <a:rPr lang="ru-RU" sz="2800" b="0" i="0" dirty="0" smtClean="0">
                <a:solidFill>
                  <a:schemeClr val="accent2">
                    <a:lumMod val="50000"/>
                  </a:schemeClr>
                </a:solidFill>
                <a:effectLst/>
                <a:latin typeface="Impact" panose="020B0806030902050204" pitchFamily="34" charset="0"/>
              </a:rPr>
              <a:t>В) они не знали, кто скрывается под уродливой внешностью</a:t>
            </a:r>
          </a:p>
          <a:p>
            <a:r>
              <a:rPr lang="ru-RU" sz="2800" dirty="0" smtClean="0"/>
              <a:t/>
            </a:r>
            <a:br>
              <a:rPr lang="ru-RU" sz="2800" dirty="0" smtClean="0"/>
            </a:b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3844858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379785" y="175847"/>
            <a:ext cx="9413630" cy="68634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dirty="0" smtClean="0">
                <a:solidFill>
                  <a:srgbClr val="C00000"/>
                </a:solidFill>
              </a:rPr>
              <a:t>    </a:t>
            </a:r>
            <a:endParaRPr lang="ru-RU" sz="5400" dirty="0" smtClean="0">
              <a:solidFill>
                <a:schemeClr val="accent1">
                  <a:lumMod val="75000"/>
                </a:schemeClr>
              </a:solidFill>
              <a:latin typeface="Impact" panose="020B0806030902050204" pitchFamily="34" charset="0"/>
            </a:endParaRPr>
          </a:p>
          <a:p>
            <a:endParaRPr lang="ru-RU" sz="5400" dirty="0" smtClean="0">
              <a:solidFill>
                <a:srgbClr val="C00000"/>
              </a:solidFill>
            </a:endParaRPr>
          </a:p>
          <a:p>
            <a:r>
              <a:rPr lang="ru-RU" sz="3200" dirty="0" smtClean="0">
                <a:solidFill>
                  <a:schemeClr val="accent2">
                    <a:lumMod val="50000"/>
                  </a:schemeClr>
                </a:solidFill>
                <a:latin typeface="Impact" panose="020B0806030902050204" pitchFamily="34" charset="0"/>
              </a:rPr>
              <a:t>На </a:t>
            </a:r>
            <a:r>
              <a:rPr lang="ru-RU" sz="3200" dirty="0" err="1" smtClean="0">
                <a:solidFill>
                  <a:schemeClr val="accent2">
                    <a:lumMod val="50000"/>
                  </a:schemeClr>
                </a:solidFill>
                <a:latin typeface="Impact" panose="020B0806030902050204" pitchFamily="34" charset="0"/>
              </a:rPr>
              <a:t>сегоднешнем</a:t>
            </a:r>
            <a:r>
              <a:rPr lang="ru-RU" sz="3200" dirty="0" smtClean="0">
                <a:solidFill>
                  <a:schemeClr val="accent2">
                    <a:lumMod val="50000"/>
                  </a:schemeClr>
                </a:solidFill>
                <a:latin typeface="Impact" panose="020B0806030902050204" pitchFamily="34" charset="0"/>
              </a:rPr>
              <a:t> уроке я узнал…</a:t>
            </a:r>
          </a:p>
          <a:p>
            <a:endParaRPr lang="ru-RU" sz="3200" dirty="0" smtClean="0">
              <a:solidFill>
                <a:schemeClr val="accent2">
                  <a:lumMod val="50000"/>
                </a:schemeClr>
              </a:solidFill>
              <a:latin typeface="Impact" panose="020B0806030902050204" pitchFamily="34" charset="0"/>
            </a:endParaRPr>
          </a:p>
          <a:p>
            <a:r>
              <a:rPr lang="ru-RU" sz="3200" dirty="0" smtClean="0">
                <a:solidFill>
                  <a:schemeClr val="accent2">
                    <a:lumMod val="50000"/>
                  </a:schemeClr>
                </a:solidFill>
                <a:latin typeface="Impact" panose="020B0806030902050204" pitchFamily="34" charset="0"/>
              </a:rPr>
              <a:t>На этом уроке я похвалил бы себя за…</a:t>
            </a:r>
          </a:p>
          <a:p>
            <a:endParaRPr lang="ru-RU" sz="3200" dirty="0" smtClean="0">
              <a:solidFill>
                <a:schemeClr val="accent2">
                  <a:lumMod val="50000"/>
                </a:schemeClr>
              </a:solidFill>
              <a:latin typeface="Impact" panose="020B0806030902050204" pitchFamily="34" charset="0"/>
            </a:endParaRPr>
          </a:p>
          <a:p>
            <a:r>
              <a:rPr lang="ru-RU" sz="3200" dirty="0" smtClean="0">
                <a:solidFill>
                  <a:schemeClr val="accent2">
                    <a:lumMod val="50000"/>
                  </a:schemeClr>
                </a:solidFill>
                <a:latin typeface="Impact" panose="020B0806030902050204" pitchFamily="34" charset="0"/>
              </a:rPr>
              <a:t>После урока мне захотелось ….</a:t>
            </a:r>
          </a:p>
          <a:p>
            <a:endParaRPr lang="ru-RU" sz="3200" dirty="0" smtClean="0">
              <a:solidFill>
                <a:schemeClr val="accent2">
                  <a:lumMod val="50000"/>
                </a:schemeClr>
              </a:solidFill>
              <a:latin typeface="Impact" panose="020B0806030902050204" pitchFamily="34" charset="0"/>
            </a:endParaRPr>
          </a:p>
          <a:p>
            <a:r>
              <a:rPr lang="ru-RU" sz="3200" dirty="0" smtClean="0">
                <a:solidFill>
                  <a:schemeClr val="accent2">
                    <a:lumMod val="50000"/>
                  </a:schemeClr>
                </a:solidFill>
                <a:latin typeface="Impact" panose="020B0806030902050204" pitchFamily="34" charset="0"/>
              </a:rPr>
              <a:t>Сегодня я сумел….</a:t>
            </a:r>
          </a:p>
          <a:p>
            <a:endParaRPr lang="ru-RU" sz="5400" dirty="0">
              <a:solidFill>
                <a:srgbClr val="C00000"/>
              </a:solidFill>
            </a:endParaRPr>
          </a:p>
          <a:p>
            <a:endParaRPr lang="ru-RU" sz="5400" dirty="0" smtClean="0">
              <a:solidFill>
                <a:srgbClr val="C0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92368" y="199292"/>
            <a:ext cx="681110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 </a:t>
            </a:r>
            <a:r>
              <a:rPr lang="ru-RU" sz="54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           Рефлексия.</a:t>
            </a:r>
            <a:endParaRPr lang="ru-RU" sz="5400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0450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26123" y="1082450"/>
            <a:ext cx="9694985" cy="53737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30000"/>
              </a:lnSpc>
              <a:spcAft>
                <a:spcPts val="0"/>
              </a:spcAft>
              <a:tabLst>
                <a:tab pos="228600" algn="l"/>
              </a:tabLst>
            </a:pPr>
            <a:r>
              <a:rPr lang="ru-RU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  </a:t>
            </a:r>
            <a:r>
              <a:rPr lang="ru-RU" sz="2800" dirty="0" smtClean="0">
                <a:solidFill>
                  <a:schemeClr val="accent2">
                    <a:lumMod val="50000"/>
                  </a:schemeClr>
                </a:solidFill>
                <a:effectLst/>
                <a:latin typeface="Impact" panose="020B0806030902050204" pitchFamily="34" charset="0"/>
                <a:ea typeface="Times New Roman" panose="02020603050405020304" pitchFamily="18" charset="0"/>
              </a:rPr>
              <a:t>Сказка по лесу идет, сказка за руку ведет.</a:t>
            </a:r>
          </a:p>
          <a:p>
            <a:pPr marL="228600">
              <a:lnSpc>
                <a:spcPct val="130000"/>
              </a:lnSpc>
              <a:spcAft>
                <a:spcPts val="0"/>
              </a:spcAft>
            </a:pPr>
            <a:r>
              <a:rPr lang="ru-RU" sz="2800" dirty="0" smtClean="0">
                <a:solidFill>
                  <a:schemeClr val="accent2">
                    <a:lumMod val="50000"/>
                  </a:schemeClr>
                </a:solidFill>
                <a:effectLst/>
                <a:latin typeface="Impact" panose="020B0806030902050204" pitchFamily="34" charset="0"/>
                <a:ea typeface="Times New Roman" panose="02020603050405020304" pitchFamily="18" charset="0"/>
              </a:rPr>
              <a:t>Из реки выходит сказка, из трамвая , из ворот.</a:t>
            </a:r>
          </a:p>
          <a:p>
            <a:pPr marL="228600">
              <a:lnSpc>
                <a:spcPct val="130000"/>
              </a:lnSpc>
              <a:spcAft>
                <a:spcPts val="0"/>
              </a:spcAft>
            </a:pPr>
            <a:r>
              <a:rPr lang="ru-RU" sz="2800" dirty="0" smtClean="0">
                <a:solidFill>
                  <a:schemeClr val="accent2">
                    <a:lumMod val="50000"/>
                  </a:schemeClr>
                </a:solidFill>
                <a:effectLst/>
                <a:latin typeface="Impact" panose="020B0806030902050204" pitchFamily="34" charset="0"/>
                <a:ea typeface="Times New Roman" panose="02020603050405020304" pitchFamily="18" charset="0"/>
              </a:rPr>
              <a:t>Это что за хоровод? Это сказок хоровод.</a:t>
            </a:r>
          </a:p>
          <a:p>
            <a:pPr marL="228600">
              <a:lnSpc>
                <a:spcPct val="130000"/>
              </a:lnSpc>
              <a:spcAft>
                <a:spcPts val="0"/>
              </a:spcAft>
            </a:pPr>
            <a:r>
              <a:rPr lang="ru-RU" sz="2800" dirty="0" smtClean="0">
                <a:solidFill>
                  <a:schemeClr val="accent2">
                    <a:lumMod val="50000"/>
                  </a:schemeClr>
                </a:solidFill>
                <a:effectLst/>
                <a:latin typeface="Impact" panose="020B0806030902050204" pitchFamily="34" charset="0"/>
                <a:ea typeface="Times New Roman" panose="02020603050405020304" pitchFamily="18" charset="0"/>
              </a:rPr>
              <a:t>Сказка умница и прелесть с нами рядышком идет.</a:t>
            </a:r>
          </a:p>
          <a:p>
            <a:pPr marL="228600">
              <a:lnSpc>
                <a:spcPct val="130000"/>
              </a:lnSpc>
              <a:spcAft>
                <a:spcPts val="0"/>
              </a:spcAft>
            </a:pPr>
            <a:r>
              <a:rPr lang="ru-RU" sz="2800" dirty="0" smtClean="0">
                <a:solidFill>
                  <a:schemeClr val="accent2">
                    <a:lumMod val="50000"/>
                  </a:schemeClr>
                </a:solidFill>
                <a:effectLst/>
                <a:latin typeface="Impact" panose="020B0806030902050204" pitchFamily="34" charset="0"/>
                <a:ea typeface="Times New Roman" panose="02020603050405020304" pitchFamily="18" charset="0"/>
              </a:rPr>
              <a:t>Чтобы, чтобы, чтобы снова - добрый злого победил.</a:t>
            </a:r>
          </a:p>
          <a:p>
            <a:pPr marL="228600">
              <a:lnSpc>
                <a:spcPct val="130000"/>
              </a:lnSpc>
              <a:spcAft>
                <a:spcPts val="0"/>
              </a:spcAft>
            </a:pPr>
            <a:r>
              <a:rPr lang="ru-RU" sz="2800" dirty="0" smtClean="0">
                <a:solidFill>
                  <a:schemeClr val="accent2">
                    <a:lumMod val="50000"/>
                  </a:schemeClr>
                </a:solidFill>
                <a:effectLst/>
                <a:latin typeface="Impact" panose="020B0806030902050204" pitchFamily="34" charset="0"/>
                <a:ea typeface="Times New Roman" panose="02020603050405020304" pitchFamily="18" charset="0"/>
              </a:rPr>
              <a:t>Чтобы добрый , чтобы злого стать хорошим убедил.</a:t>
            </a:r>
          </a:p>
          <a:p>
            <a:pPr marL="228600">
              <a:lnSpc>
                <a:spcPct val="130000"/>
              </a:lnSpc>
              <a:spcAft>
                <a:spcPts val="0"/>
              </a:spcAft>
            </a:pPr>
            <a:r>
              <a:rPr lang="ru-RU" sz="2800" dirty="0" smtClean="0">
                <a:solidFill>
                  <a:schemeClr val="accent2">
                    <a:lumMod val="50000"/>
                  </a:schemeClr>
                </a:solidFill>
                <a:effectLst/>
                <a:latin typeface="Impact" panose="020B0806030902050204" pitchFamily="34" charset="0"/>
                <a:ea typeface="Times New Roman" panose="02020603050405020304" pitchFamily="18" charset="0"/>
              </a:rPr>
              <a:t>В сказке солнышко горит, справедливость в ней царит.</a:t>
            </a:r>
          </a:p>
          <a:p>
            <a:pPr marL="228600">
              <a:lnSpc>
                <a:spcPct val="130000"/>
              </a:lnSpc>
              <a:spcAft>
                <a:spcPts val="0"/>
              </a:spcAft>
            </a:pPr>
            <a:r>
              <a:rPr lang="ru-RU" sz="2800" dirty="0" smtClean="0">
                <a:solidFill>
                  <a:schemeClr val="accent2">
                    <a:lumMod val="50000"/>
                  </a:schemeClr>
                </a:solidFill>
                <a:effectLst/>
                <a:latin typeface="Impact" panose="020B0806030902050204" pitchFamily="34" charset="0"/>
                <a:ea typeface="Times New Roman" panose="02020603050405020304" pitchFamily="18" charset="0"/>
              </a:rPr>
              <a:t>Сказка умница и прелесть, ей повсюду путь открыт.</a:t>
            </a:r>
          </a:p>
          <a:p>
            <a:pPr marL="228600">
              <a:lnSpc>
                <a:spcPct val="130000"/>
              </a:lnSpc>
              <a:spcAft>
                <a:spcPts val="0"/>
              </a:spcAft>
            </a:pPr>
            <a:endParaRPr lang="ru-RU" sz="2000" dirty="0" smtClean="0">
              <a:latin typeface="Impact" panose="020B0806030902050204" pitchFamily="34" charset="0"/>
              <a:ea typeface="Times New Roman" panose="02020603050405020304" pitchFamily="18" charset="0"/>
            </a:endParaRPr>
          </a:p>
          <a:p>
            <a:pPr marL="228600">
              <a:lnSpc>
                <a:spcPct val="130000"/>
              </a:lnSpc>
              <a:spcAft>
                <a:spcPts val="0"/>
              </a:spcAft>
            </a:pPr>
            <a:r>
              <a:rPr lang="ru-RU" sz="2000" dirty="0">
                <a:latin typeface="Impact" panose="020B0806030902050204" pitchFamily="34" charset="0"/>
                <a:ea typeface="Times New Roman" panose="02020603050405020304" pitchFamily="18" charset="0"/>
              </a:rPr>
              <a:t> </a:t>
            </a:r>
            <a:r>
              <a:rPr lang="ru-RU" sz="2000" dirty="0" smtClean="0">
                <a:latin typeface="Impact" panose="020B0806030902050204" pitchFamily="34" charset="0"/>
                <a:ea typeface="Times New Roman" panose="02020603050405020304" pitchFamily="18" charset="0"/>
              </a:rPr>
              <a:t>                                   Прочитайте с разной интонацией.</a:t>
            </a:r>
            <a:endParaRPr lang="ru-RU" sz="2000" dirty="0">
              <a:latin typeface="Impact" panose="020B0806030902050204" pitchFamily="34" charset="0"/>
              <a:ea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453661" y="0"/>
            <a:ext cx="681110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Речевая разминка.</a:t>
            </a:r>
            <a:endParaRPr lang="ru-RU" sz="5400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8790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7231" y="457200"/>
            <a:ext cx="10668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 Проверка домашнего задания</a:t>
            </a:r>
            <a:r>
              <a:rPr lang="ru-RU" sz="48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.</a:t>
            </a:r>
            <a:endParaRPr lang="ru-RU" sz="4800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69631" y="1598266"/>
            <a:ext cx="10222523" cy="48136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30000"/>
              </a:lnSpc>
              <a:spcAft>
                <a:spcPts val="0"/>
              </a:spcAft>
              <a:tabLst>
                <a:tab pos="228600" algn="l"/>
              </a:tabLst>
            </a:pPr>
            <a:r>
              <a:rPr lang="ru-RU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  </a:t>
            </a:r>
            <a:r>
              <a:rPr lang="ru-RU" sz="2800" dirty="0" smtClean="0">
                <a:solidFill>
                  <a:schemeClr val="accent2">
                    <a:lumMod val="50000"/>
                  </a:schemeClr>
                </a:solidFill>
                <a:latin typeface="Impact" panose="020B0806030902050204" pitchFamily="34" charset="0"/>
                <a:ea typeface="Times New Roman" panose="02020603050405020304" pitchFamily="18" charset="0"/>
              </a:rPr>
              <a:t>- Расскажите , как произошло знакомство  </a:t>
            </a:r>
            <a:r>
              <a:rPr lang="ru-RU" sz="2800" dirty="0" err="1" smtClean="0">
                <a:solidFill>
                  <a:schemeClr val="accent2">
                    <a:lumMod val="50000"/>
                  </a:schemeClr>
                </a:solidFill>
                <a:latin typeface="Impact" panose="020B0806030902050204" pitchFamily="34" charset="0"/>
                <a:ea typeface="Times New Roman" panose="02020603050405020304" pitchFamily="18" charset="0"/>
              </a:rPr>
              <a:t>Мафина</a:t>
            </a:r>
            <a:r>
              <a:rPr lang="ru-RU" sz="2800" dirty="0" smtClean="0">
                <a:solidFill>
                  <a:schemeClr val="accent2">
                    <a:lumMod val="50000"/>
                  </a:schemeClr>
                </a:solidFill>
                <a:latin typeface="Impact" panose="020B0806030902050204" pitchFamily="34" charset="0"/>
                <a:ea typeface="Times New Roman" panose="02020603050405020304" pitchFamily="18" charset="0"/>
              </a:rPr>
              <a:t> с пауком.</a:t>
            </a:r>
          </a:p>
          <a:p>
            <a:pPr lvl="0">
              <a:lnSpc>
                <a:spcPct val="130000"/>
              </a:lnSpc>
              <a:spcAft>
                <a:spcPts val="0"/>
              </a:spcAft>
              <a:tabLst>
                <a:tab pos="228600" algn="l"/>
              </a:tabLst>
            </a:pPr>
            <a:r>
              <a:rPr lang="ru-RU" sz="2800" dirty="0">
                <a:solidFill>
                  <a:schemeClr val="accent2">
                    <a:lumMod val="50000"/>
                  </a:schemeClr>
                </a:solidFill>
                <a:latin typeface="Impact" panose="020B0806030902050204" pitchFamily="34" charset="0"/>
                <a:ea typeface="Times New Roman" panose="02020603050405020304" pitchFamily="18" charset="0"/>
              </a:rPr>
              <a:t> </a:t>
            </a:r>
            <a:r>
              <a:rPr lang="ru-RU" sz="2800" dirty="0" smtClean="0">
                <a:solidFill>
                  <a:schemeClr val="accent2">
                    <a:lumMod val="50000"/>
                  </a:schemeClr>
                </a:solidFill>
                <a:latin typeface="Impact" panose="020B0806030902050204" pitchFamily="34" charset="0"/>
                <a:ea typeface="Times New Roman" panose="02020603050405020304" pitchFamily="18" charset="0"/>
              </a:rPr>
              <a:t>  - О чём печалился и горевал паук?</a:t>
            </a:r>
          </a:p>
          <a:p>
            <a:pPr lvl="0">
              <a:lnSpc>
                <a:spcPct val="130000"/>
              </a:lnSpc>
              <a:spcAft>
                <a:spcPts val="0"/>
              </a:spcAft>
              <a:tabLst>
                <a:tab pos="228600" algn="l"/>
              </a:tabLst>
            </a:pPr>
            <a:r>
              <a:rPr lang="ru-RU" sz="2800" dirty="0">
                <a:solidFill>
                  <a:schemeClr val="accent2">
                    <a:lumMod val="50000"/>
                  </a:schemeClr>
                </a:solidFill>
                <a:latin typeface="Impact" panose="020B0806030902050204" pitchFamily="34" charset="0"/>
                <a:ea typeface="Times New Roman" panose="02020603050405020304" pitchFamily="18" charset="0"/>
              </a:rPr>
              <a:t> </a:t>
            </a:r>
            <a:r>
              <a:rPr lang="ru-RU" sz="2800" dirty="0" smtClean="0">
                <a:solidFill>
                  <a:schemeClr val="accent2">
                    <a:lumMod val="50000"/>
                  </a:schemeClr>
                </a:solidFill>
                <a:latin typeface="Impact" panose="020B0806030902050204" pitchFamily="34" charset="0"/>
                <a:ea typeface="Times New Roman" panose="02020603050405020304" pitchFamily="18" charset="0"/>
              </a:rPr>
              <a:t>  - Какое чудо произошло на собрании?</a:t>
            </a:r>
          </a:p>
          <a:p>
            <a:pPr lvl="0">
              <a:lnSpc>
                <a:spcPct val="130000"/>
              </a:lnSpc>
              <a:spcAft>
                <a:spcPts val="0"/>
              </a:spcAft>
              <a:tabLst>
                <a:tab pos="228600" algn="l"/>
              </a:tabLst>
            </a:pPr>
            <a:r>
              <a:rPr lang="ru-RU" sz="2800" dirty="0">
                <a:solidFill>
                  <a:schemeClr val="accent2">
                    <a:lumMod val="50000"/>
                  </a:schemeClr>
                </a:solidFill>
                <a:latin typeface="Impact" panose="020B0806030902050204" pitchFamily="34" charset="0"/>
                <a:ea typeface="Times New Roman" panose="02020603050405020304" pitchFamily="18" charset="0"/>
              </a:rPr>
              <a:t>  </a:t>
            </a:r>
            <a:r>
              <a:rPr lang="ru-RU" sz="2800" dirty="0" smtClean="0">
                <a:solidFill>
                  <a:schemeClr val="accent2">
                    <a:lumMod val="50000"/>
                  </a:schemeClr>
                </a:solidFill>
                <a:latin typeface="Impact" panose="020B0806030902050204" pitchFamily="34" charset="0"/>
                <a:ea typeface="Times New Roman" panose="02020603050405020304" pitchFamily="18" charset="0"/>
              </a:rPr>
              <a:t> - Почему оно произошло ?</a:t>
            </a:r>
          </a:p>
          <a:p>
            <a:pPr lvl="0">
              <a:lnSpc>
                <a:spcPct val="130000"/>
              </a:lnSpc>
              <a:spcAft>
                <a:spcPts val="0"/>
              </a:spcAft>
              <a:tabLst>
                <a:tab pos="228600" algn="l"/>
              </a:tabLst>
            </a:pPr>
            <a:r>
              <a:rPr lang="ru-RU" sz="2800" dirty="0">
                <a:solidFill>
                  <a:schemeClr val="accent2">
                    <a:lumMod val="50000"/>
                  </a:schemeClr>
                </a:solidFill>
                <a:latin typeface="Impact" panose="020B0806030902050204" pitchFamily="34" charset="0"/>
                <a:ea typeface="Times New Roman" panose="02020603050405020304" pitchFamily="18" charset="0"/>
              </a:rPr>
              <a:t> </a:t>
            </a:r>
            <a:r>
              <a:rPr lang="ru-RU" sz="2800" dirty="0" smtClean="0">
                <a:solidFill>
                  <a:schemeClr val="accent2">
                    <a:lumMod val="50000"/>
                  </a:schemeClr>
                </a:solidFill>
                <a:latin typeface="Impact" panose="020B0806030902050204" pitchFamily="34" charset="0"/>
                <a:ea typeface="Times New Roman" panose="02020603050405020304" pitchFamily="18" charset="0"/>
              </a:rPr>
              <a:t>  - Какими словами заканчивается сказка? </a:t>
            </a:r>
          </a:p>
          <a:p>
            <a:pPr lvl="0">
              <a:lnSpc>
                <a:spcPct val="130000"/>
              </a:lnSpc>
              <a:spcAft>
                <a:spcPts val="0"/>
              </a:spcAft>
              <a:tabLst>
                <a:tab pos="228600" algn="l"/>
              </a:tabLst>
            </a:pPr>
            <a:r>
              <a:rPr lang="ru-RU" sz="2800" dirty="0">
                <a:solidFill>
                  <a:schemeClr val="accent2">
                    <a:lumMod val="50000"/>
                  </a:schemeClr>
                </a:solidFill>
                <a:latin typeface="Impact" panose="020B0806030902050204" pitchFamily="34" charset="0"/>
                <a:ea typeface="Times New Roman" panose="02020603050405020304" pitchFamily="18" charset="0"/>
              </a:rPr>
              <a:t> </a:t>
            </a:r>
            <a:r>
              <a:rPr lang="ru-RU" sz="2800" dirty="0" smtClean="0">
                <a:solidFill>
                  <a:schemeClr val="accent2">
                    <a:lumMod val="50000"/>
                  </a:schemeClr>
                </a:solidFill>
                <a:latin typeface="Impact" panose="020B0806030902050204" pitchFamily="34" charset="0"/>
                <a:ea typeface="Times New Roman" panose="02020603050405020304" pitchFamily="18" charset="0"/>
              </a:rPr>
              <a:t>  - В чём её смысл?</a:t>
            </a:r>
          </a:p>
          <a:p>
            <a:pPr lvl="0">
              <a:lnSpc>
                <a:spcPct val="130000"/>
              </a:lnSpc>
              <a:spcAft>
                <a:spcPts val="0"/>
              </a:spcAft>
              <a:tabLst>
                <a:tab pos="228600" algn="l"/>
              </a:tabLst>
            </a:pPr>
            <a:endParaRPr lang="ru-RU" sz="2800" dirty="0" smtClean="0">
              <a:solidFill>
                <a:schemeClr val="accent2">
                  <a:lumMod val="50000"/>
                </a:schemeClr>
              </a:solidFill>
              <a:effectLst/>
              <a:latin typeface="Impact" panose="020B0806030902050204" pitchFamily="34" charset="0"/>
              <a:ea typeface="Times New Roman" panose="02020603050405020304" pitchFamily="18" charset="0"/>
            </a:endParaRPr>
          </a:p>
          <a:p>
            <a:pPr marL="228600">
              <a:lnSpc>
                <a:spcPct val="130000"/>
              </a:lnSpc>
              <a:spcAft>
                <a:spcPts val="0"/>
              </a:spcAft>
            </a:pPr>
            <a:endParaRPr lang="ru-RU" sz="2000" dirty="0" smtClean="0">
              <a:latin typeface="Impact" panose="020B0806030902050204" pitchFamily="34" charset="0"/>
              <a:ea typeface="Times New Roman" panose="02020603050405020304" pitchFamily="18" charset="0"/>
            </a:endParaRPr>
          </a:p>
          <a:p>
            <a:pPr marL="228600">
              <a:lnSpc>
                <a:spcPct val="130000"/>
              </a:lnSpc>
              <a:spcAft>
                <a:spcPts val="0"/>
              </a:spcAft>
            </a:pPr>
            <a:r>
              <a:rPr lang="ru-RU" sz="2000" dirty="0">
                <a:latin typeface="Impact" panose="020B0806030902050204" pitchFamily="34" charset="0"/>
                <a:ea typeface="Times New Roman" panose="02020603050405020304" pitchFamily="18" charset="0"/>
              </a:rPr>
              <a:t> 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04738" y="4384431"/>
            <a:ext cx="3587262" cy="24735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9710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0"/>
            <a:ext cx="10668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 </a:t>
            </a:r>
            <a:r>
              <a:rPr lang="ru-RU" sz="36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Соотнесите пословицы и содержание сказки.</a:t>
            </a:r>
            <a:endParaRPr lang="ru-RU" sz="3600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69631" y="1598266"/>
            <a:ext cx="10222523" cy="41734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30000"/>
              </a:lnSpc>
              <a:spcAft>
                <a:spcPts val="0"/>
              </a:spcAft>
              <a:tabLst>
                <a:tab pos="228600" algn="l"/>
              </a:tabLst>
            </a:pPr>
            <a:r>
              <a:rPr lang="ru-RU" sz="40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  </a:t>
            </a:r>
            <a:r>
              <a:rPr lang="ru-RU" sz="4000" dirty="0">
                <a:solidFill>
                  <a:schemeClr val="accent2">
                    <a:lumMod val="50000"/>
                  </a:schemeClr>
                </a:solidFill>
                <a:latin typeface="Impact" panose="020B0806030902050204" pitchFamily="34" charset="0"/>
                <a:ea typeface="Times New Roman" panose="02020603050405020304" pitchFamily="18" charset="0"/>
              </a:rPr>
              <a:t> </a:t>
            </a:r>
            <a:r>
              <a:rPr lang="ru-RU" sz="4000" dirty="0" smtClean="0">
                <a:solidFill>
                  <a:schemeClr val="accent2">
                    <a:lumMod val="50000"/>
                  </a:schemeClr>
                </a:solidFill>
                <a:latin typeface="Impact" panose="020B0806030902050204" pitchFamily="34" charset="0"/>
                <a:ea typeface="Times New Roman" panose="02020603050405020304" pitchFamily="18" charset="0"/>
              </a:rPr>
              <a:t>Доброе дело без награды не останется.</a:t>
            </a:r>
          </a:p>
          <a:p>
            <a:pPr lvl="0">
              <a:lnSpc>
                <a:spcPct val="130000"/>
              </a:lnSpc>
              <a:spcAft>
                <a:spcPts val="0"/>
              </a:spcAft>
              <a:tabLst>
                <a:tab pos="228600" algn="l"/>
              </a:tabLst>
            </a:pPr>
            <a:endParaRPr lang="ru-RU" sz="4000" dirty="0">
              <a:solidFill>
                <a:schemeClr val="accent2">
                  <a:lumMod val="50000"/>
                </a:schemeClr>
              </a:solidFill>
              <a:latin typeface="Impact" panose="020B0806030902050204" pitchFamily="34" charset="0"/>
              <a:ea typeface="Times New Roman" panose="02020603050405020304" pitchFamily="18" charset="0"/>
            </a:endParaRPr>
          </a:p>
          <a:p>
            <a:pPr lvl="0">
              <a:lnSpc>
                <a:spcPct val="130000"/>
              </a:lnSpc>
              <a:spcAft>
                <a:spcPts val="0"/>
              </a:spcAft>
              <a:tabLst>
                <a:tab pos="228600" algn="l"/>
              </a:tabLst>
            </a:pPr>
            <a:r>
              <a:rPr lang="ru-RU" sz="4000" dirty="0" smtClean="0">
                <a:solidFill>
                  <a:schemeClr val="accent2">
                    <a:lumMod val="50000"/>
                  </a:schemeClr>
                </a:solidFill>
                <a:latin typeface="Impact" panose="020B0806030902050204" pitchFamily="34" charset="0"/>
                <a:ea typeface="Times New Roman" panose="02020603050405020304" pitchFamily="18" charset="0"/>
              </a:rPr>
              <a:t>     Верный друг лучше  многих слуг.</a:t>
            </a:r>
          </a:p>
          <a:p>
            <a:pPr lvl="0">
              <a:lnSpc>
                <a:spcPct val="130000"/>
              </a:lnSpc>
              <a:spcAft>
                <a:spcPts val="0"/>
              </a:spcAft>
              <a:tabLst>
                <a:tab pos="228600" algn="l"/>
              </a:tabLst>
            </a:pPr>
            <a:endParaRPr lang="ru-RU" sz="4000" dirty="0" smtClean="0">
              <a:solidFill>
                <a:schemeClr val="accent2">
                  <a:lumMod val="50000"/>
                </a:schemeClr>
              </a:solidFill>
              <a:effectLst/>
              <a:latin typeface="Impact" panose="020B0806030902050204" pitchFamily="34" charset="0"/>
              <a:ea typeface="Times New Roman" panose="02020603050405020304" pitchFamily="18" charset="0"/>
            </a:endParaRPr>
          </a:p>
          <a:p>
            <a:pPr marL="228600">
              <a:lnSpc>
                <a:spcPct val="130000"/>
              </a:lnSpc>
              <a:spcAft>
                <a:spcPts val="0"/>
              </a:spcAft>
            </a:pPr>
            <a:endParaRPr lang="ru-RU" sz="2000" dirty="0" smtClean="0">
              <a:latin typeface="Impact" panose="020B0806030902050204" pitchFamily="34" charset="0"/>
              <a:ea typeface="Times New Roman" panose="02020603050405020304" pitchFamily="18" charset="0"/>
            </a:endParaRPr>
          </a:p>
          <a:p>
            <a:pPr marL="228600">
              <a:lnSpc>
                <a:spcPct val="130000"/>
              </a:lnSpc>
              <a:spcAft>
                <a:spcPts val="0"/>
              </a:spcAft>
            </a:pPr>
            <a:r>
              <a:rPr lang="ru-RU" sz="2000" dirty="0">
                <a:latin typeface="Impact" panose="020B0806030902050204" pitchFamily="34" charset="0"/>
                <a:ea typeface="Times New Roman" panose="02020603050405020304" pitchFamily="18" charset="0"/>
              </a:rPr>
              <a:t> </a:t>
            </a:r>
            <a:r>
              <a:rPr lang="ru-RU" sz="2000" dirty="0" smtClean="0">
                <a:latin typeface="Impact" panose="020B0806030902050204" pitchFamily="34" charset="0"/>
                <a:ea typeface="Times New Roman" panose="02020603050405020304" pitchFamily="18" charset="0"/>
              </a:rPr>
              <a:t>                  </a:t>
            </a:r>
            <a:r>
              <a:rPr lang="ru-RU" sz="2400" dirty="0" smtClean="0">
                <a:latin typeface="Impact" panose="020B0806030902050204" pitchFamily="34" charset="0"/>
                <a:ea typeface="Times New Roman" panose="02020603050405020304" pitchFamily="18" charset="0"/>
              </a:rPr>
              <a:t>Выражают ли они главную мысль сказки?</a:t>
            </a:r>
            <a:endParaRPr lang="ru-RU" sz="2400" dirty="0">
              <a:latin typeface="Impact" panose="020B0806030902050204" pitchFamily="34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40905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53661" y="0"/>
            <a:ext cx="681110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Примерный план</a:t>
            </a:r>
            <a:r>
              <a:rPr lang="ru-RU" sz="54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.</a:t>
            </a:r>
            <a:endParaRPr lang="ru-RU" sz="5400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485438" y="2013202"/>
            <a:ext cx="10222523" cy="59339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30000"/>
              </a:lnSpc>
              <a:spcAft>
                <a:spcPts val="0"/>
              </a:spcAft>
              <a:tabLst>
                <a:tab pos="228600" algn="l"/>
              </a:tabLst>
            </a:pPr>
            <a:r>
              <a:rPr lang="ru-RU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  </a:t>
            </a:r>
            <a:endParaRPr lang="ru-RU" sz="2800" dirty="0" smtClean="0">
              <a:solidFill>
                <a:schemeClr val="accent2">
                  <a:lumMod val="50000"/>
                </a:schemeClr>
              </a:solidFill>
              <a:latin typeface="Impact" panose="020B0806030902050204" pitchFamily="34" charset="0"/>
              <a:ea typeface="Times New Roman" panose="02020603050405020304" pitchFamily="18" charset="0"/>
            </a:endParaRPr>
          </a:p>
          <a:p>
            <a:pPr lvl="0">
              <a:lnSpc>
                <a:spcPct val="130000"/>
              </a:lnSpc>
              <a:spcAft>
                <a:spcPts val="0"/>
              </a:spcAft>
              <a:tabLst>
                <a:tab pos="228600" algn="l"/>
              </a:tabLst>
            </a:pPr>
            <a:r>
              <a:rPr lang="ru-RU" sz="2800" dirty="0">
                <a:solidFill>
                  <a:schemeClr val="accent2">
                    <a:lumMod val="50000"/>
                  </a:schemeClr>
                </a:solidFill>
                <a:latin typeface="Impact" panose="020B0806030902050204" pitchFamily="34" charset="0"/>
                <a:ea typeface="Times New Roman" panose="02020603050405020304" pitchFamily="18" charset="0"/>
              </a:rPr>
              <a:t> </a:t>
            </a:r>
            <a:r>
              <a:rPr lang="ru-RU" sz="2800" dirty="0" smtClean="0">
                <a:solidFill>
                  <a:schemeClr val="accent2">
                    <a:lumMod val="50000"/>
                  </a:schemeClr>
                </a:solidFill>
                <a:latin typeface="Impact" panose="020B0806030902050204" pitchFamily="34" charset="0"/>
                <a:ea typeface="Times New Roman" panose="02020603050405020304" pitchFamily="18" charset="0"/>
              </a:rPr>
              <a:t>  </a:t>
            </a:r>
          </a:p>
          <a:p>
            <a:pPr lvl="0">
              <a:lnSpc>
                <a:spcPct val="130000"/>
              </a:lnSpc>
              <a:spcAft>
                <a:spcPts val="0"/>
              </a:spcAft>
              <a:tabLst>
                <a:tab pos="228600" algn="l"/>
              </a:tabLst>
            </a:pPr>
            <a:r>
              <a:rPr lang="ru-RU" sz="2800" dirty="0">
                <a:solidFill>
                  <a:schemeClr val="accent2">
                    <a:lumMod val="50000"/>
                  </a:schemeClr>
                </a:solidFill>
                <a:latin typeface="Impact" panose="020B0806030902050204" pitchFamily="34" charset="0"/>
                <a:ea typeface="Times New Roman" panose="02020603050405020304" pitchFamily="18" charset="0"/>
              </a:rPr>
              <a:t> </a:t>
            </a:r>
            <a:r>
              <a:rPr lang="ru-RU" sz="2800" dirty="0" smtClean="0">
                <a:solidFill>
                  <a:schemeClr val="accent2">
                    <a:lumMod val="50000"/>
                  </a:schemeClr>
                </a:solidFill>
                <a:latin typeface="Impact" panose="020B0806030902050204" pitchFamily="34" charset="0"/>
                <a:ea typeface="Times New Roman" panose="02020603050405020304" pitchFamily="18" charset="0"/>
              </a:rPr>
              <a:t>  </a:t>
            </a:r>
          </a:p>
          <a:p>
            <a:pPr lvl="0">
              <a:lnSpc>
                <a:spcPct val="130000"/>
              </a:lnSpc>
              <a:spcAft>
                <a:spcPts val="0"/>
              </a:spcAft>
              <a:tabLst>
                <a:tab pos="228600" algn="l"/>
              </a:tabLst>
            </a:pPr>
            <a:r>
              <a:rPr lang="ru-RU" sz="2800" dirty="0">
                <a:solidFill>
                  <a:schemeClr val="accent2">
                    <a:lumMod val="50000"/>
                  </a:schemeClr>
                </a:solidFill>
                <a:latin typeface="Impact" panose="020B0806030902050204" pitchFamily="34" charset="0"/>
                <a:ea typeface="Times New Roman" panose="02020603050405020304" pitchFamily="18" charset="0"/>
              </a:rPr>
              <a:t> </a:t>
            </a:r>
            <a:r>
              <a:rPr lang="ru-RU" sz="2800" dirty="0" smtClean="0">
                <a:solidFill>
                  <a:schemeClr val="accent2">
                    <a:lumMod val="50000"/>
                  </a:schemeClr>
                </a:solidFill>
                <a:latin typeface="Impact" panose="020B0806030902050204" pitchFamily="34" charset="0"/>
                <a:ea typeface="Times New Roman" panose="02020603050405020304" pitchFamily="18" charset="0"/>
              </a:rPr>
              <a:t>  </a:t>
            </a:r>
          </a:p>
          <a:p>
            <a:pPr lvl="0">
              <a:lnSpc>
                <a:spcPct val="130000"/>
              </a:lnSpc>
              <a:spcAft>
                <a:spcPts val="0"/>
              </a:spcAft>
              <a:tabLst>
                <a:tab pos="228600" algn="l"/>
              </a:tabLst>
            </a:pPr>
            <a:r>
              <a:rPr lang="ru-RU" sz="2800" dirty="0">
                <a:solidFill>
                  <a:schemeClr val="accent2">
                    <a:lumMod val="50000"/>
                  </a:schemeClr>
                </a:solidFill>
                <a:latin typeface="Impact" panose="020B0806030902050204" pitchFamily="34" charset="0"/>
                <a:ea typeface="Times New Roman" panose="02020603050405020304" pitchFamily="18" charset="0"/>
              </a:rPr>
              <a:t> </a:t>
            </a:r>
            <a:r>
              <a:rPr lang="ru-RU" sz="2800" dirty="0" smtClean="0">
                <a:solidFill>
                  <a:schemeClr val="accent2">
                    <a:lumMod val="50000"/>
                  </a:schemeClr>
                </a:solidFill>
                <a:latin typeface="Impact" panose="020B0806030902050204" pitchFamily="34" charset="0"/>
                <a:ea typeface="Times New Roman" panose="02020603050405020304" pitchFamily="18" charset="0"/>
              </a:rPr>
              <a:t>  </a:t>
            </a:r>
          </a:p>
          <a:p>
            <a:pPr lvl="0">
              <a:lnSpc>
                <a:spcPct val="130000"/>
              </a:lnSpc>
              <a:spcAft>
                <a:spcPts val="0"/>
              </a:spcAft>
              <a:tabLst>
                <a:tab pos="228600" algn="l"/>
              </a:tabLst>
            </a:pPr>
            <a:r>
              <a:rPr lang="ru-RU" sz="2800" dirty="0">
                <a:solidFill>
                  <a:schemeClr val="accent2">
                    <a:lumMod val="50000"/>
                  </a:schemeClr>
                </a:solidFill>
                <a:latin typeface="Impact" panose="020B0806030902050204" pitchFamily="34" charset="0"/>
                <a:ea typeface="Times New Roman" panose="02020603050405020304" pitchFamily="18" charset="0"/>
              </a:rPr>
              <a:t> </a:t>
            </a:r>
            <a:r>
              <a:rPr lang="ru-RU" sz="2800" dirty="0" smtClean="0">
                <a:solidFill>
                  <a:schemeClr val="accent2">
                    <a:lumMod val="50000"/>
                  </a:schemeClr>
                </a:solidFill>
                <a:latin typeface="Impact" panose="020B0806030902050204" pitchFamily="34" charset="0"/>
                <a:ea typeface="Times New Roman" panose="02020603050405020304" pitchFamily="18" charset="0"/>
              </a:rPr>
              <a:t>  </a:t>
            </a:r>
          </a:p>
          <a:p>
            <a:pPr lvl="0">
              <a:lnSpc>
                <a:spcPct val="130000"/>
              </a:lnSpc>
              <a:spcAft>
                <a:spcPts val="0"/>
              </a:spcAft>
              <a:tabLst>
                <a:tab pos="228600" algn="l"/>
              </a:tabLst>
            </a:pPr>
            <a:r>
              <a:rPr lang="ru-RU" sz="2800" dirty="0">
                <a:solidFill>
                  <a:schemeClr val="accent2">
                    <a:lumMod val="50000"/>
                  </a:schemeClr>
                </a:solidFill>
                <a:latin typeface="Impact" panose="020B0806030902050204" pitchFamily="34" charset="0"/>
                <a:ea typeface="Times New Roman" panose="02020603050405020304" pitchFamily="18" charset="0"/>
              </a:rPr>
              <a:t> </a:t>
            </a:r>
            <a:r>
              <a:rPr lang="ru-RU" sz="2800" dirty="0" smtClean="0">
                <a:solidFill>
                  <a:schemeClr val="accent2">
                    <a:lumMod val="50000"/>
                  </a:schemeClr>
                </a:solidFill>
                <a:latin typeface="Impact" panose="020B0806030902050204" pitchFamily="34" charset="0"/>
                <a:ea typeface="Times New Roman" panose="02020603050405020304" pitchFamily="18" charset="0"/>
              </a:rPr>
              <a:t>  </a:t>
            </a:r>
          </a:p>
          <a:p>
            <a:pPr lvl="0">
              <a:lnSpc>
                <a:spcPct val="130000"/>
              </a:lnSpc>
              <a:spcAft>
                <a:spcPts val="0"/>
              </a:spcAft>
              <a:tabLst>
                <a:tab pos="228600" algn="l"/>
              </a:tabLst>
            </a:pPr>
            <a:r>
              <a:rPr lang="ru-RU" sz="3200" dirty="0" smtClean="0">
                <a:solidFill>
                  <a:schemeClr val="accent2">
                    <a:lumMod val="50000"/>
                  </a:schemeClr>
                </a:solidFill>
                <a:latin typeface="Impact" panose="020B0806030902050204" pitchFamily="34" charset="0"/>
                <a:ea typeface="Times New Roman" panose="02020603050405020304" pitchFamily="18" charset="0"/>
              </a:rPr>
              <a:t>8. Благодарность феи.</a:t>
            </a:r>
          </a:p>
          <a:p>
            <a:pPr lvl="0">
              <a:lnSpc>
                <a:spcPct val="130000"/>
              </a:lnSpc>
              <a:spcAft>
                <a:spcPts val="0"/>
              </a:spcAft>
              <a:tabLst>
                <a:tab pos="228600" algn="l"/>
              </a:tabLst>
            </a:pPr>
            <a:endParaRPr lang="ru-RU" sz="2800" dirty="0" smtClean="0">
              <a:solidFill>
                <a:schemeClr val="accent2">
                  <a:lumMod val="50000"/>
                </a:schemeClr>
              </a:solidFill>
              <a:effectLst/>
              <a:latin typeface="Impact" panose="020B0806030902050204" pitchFamily="34" charset="0"/>
              <a:ea typeface="Times New Roman" panose="02020603050405020304" pitchFamily="18" charset="0"/>
            </a:endParaRPr>
          </a:p>
          <a:p>
            <a:pPr marL="228600">
              <a:lnSpc>
                <a:spcPct val="130000"/>
              </a:lnSpc>
              <a:spcAft>
                <a:spcPts val="0"/>
              </a:spcAft>
            </a:pPr>
            <a:endParaRPr lang="ru-RU" sz="2000" dirty="0" smtClean="0">
              <a:latin typeface="Impact" panose="020B0806030902050204" pitchFamily="34" charset="0"/>
              <a:ea typeface="Times New Roman" panose="02020603050405020304" pitchFamily="18" charset="0"/>
            </a:endParaRPr>
          </a:p>
          <a:p>
            <a:pPr marL="228600">
              <a:lnSpc>
                <a:spcPct val="130000"/>
              </a:lnSpc>
              <a:spcAft>
                <a:spcPts val="0"/>
              </a:spcAft>
            </a:pPr>
            <a:r>
              <a:rPr lang="ru-RU" sz="2000" dirty="0">
                <a:latin typeface="Impact" panose="020B0806030902050204" pitchFamily="34" charset="0"/>
                <a:ea typeface="Times New Roman" panose="02020603050405020304" pitchFamily="18" charset="0"/>
              </a:rPr>
              <a:t> 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1328592" y="869892"/>
            <a:ext cx="4956806" cy="65761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lnSpc>
                <a:spcPct val="130000"/>
              </a:lnSpc>
              <a:spcAft>
                <a:spcPts val="0"/>
              </a:spcAft>
              <a:tabLst>
                <a:tab pos="228600" algn="l"/>
              </a:tabLst>
            </a:pPr>
            <a:r>
              <a:rPr lang="ru-RU" sz="3200" dirty="0" smtClean="0">
                <a:solidFill>
                  <a:schemeClr val="accent2">
                    <a:lumMod val="50000"/>
                  </a:schemeClr>
                </a:solidFill>
                <a:latin typeface="Impact" panose="020B0806030902050204" pitchFamily="34" charset="0"/>
                <a:ea typeface="Times New Roman" panose="02020603050405020304" pitchFamily="18" charset="0"/>
              </a:rPr>
              <a:t>1. Встреча </a:t>
            </a:r>
            <a:r>
              <a:rPr lang="ru-RU" sz="3200" dirty="0" err="1" smtClean="0">
                <a:solidFill>
                  <a:schemeClr val="accent2">
                    <a:lumMod val="50000"/>
                  </a:schemeClr>
                </a:solidFill>
                <a:latin typeface="Impact" panose="020B0806030902050204" pitchFamily="34" charset="0"/>
                <a:ea typeface="Times New Roman" panose="02020603050405020304" pitchFamily="18" charset="0"/>
              </a:rPr>
              <a:t>Мафина</a:t>
            </a:r>
            <a:r>
              <a:rPr lang="ru-RU" sz="3200" dirty="0" smtClean="0">
                <a:solidFill>
                  <a:schemeClr val="accent2">
                    <a:lumMod val="50000"/>
                  </a:schemeClr>
                </a:solidFill>
                <a:latin typeface="Impact" panose="020B0806030902050204" pitchFamily="34" charset="0"/>
                <a:ea typeface="Times New Roman" panose="02020603050405020304" pitchFamily="18" charset="0"/>
              </a:rPr>
              <a:t> и паука.</a:t>
            </a:r>
            <a:endParaRPr lang="ru-RU" sz="3200" dirty="0" smtClean="0">
              <a:solidFill>
                <a:schemeClr val="accent2">
                  <a:lumMod val="50000"/>
                </a:schemeClr>
              </a:solidFill>
              <a:latin typeface="Impact" panose="020B0806030902050204" pitchFamily="34" charset="0"/>
              <a:ea typeface="Times New Roman" panose="02020603050405020304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396173" y="1573276"/>
            <a:ext cx="3013967" cy="65761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lnSpc>
                <a:spcPct val="130000"/>
              </a:lnSpc>
              <a:spcAft>
                <a:spcPts val="0"/>
              </a:spcAft>
              <a:tabLst>
                <a:tab pos="228600" algn="l"/>
              </a:tabLst>
            </a:pPr>
            <a:r>
              <a:rPr lang="ru-RU" sz="3200" dirty="0" smtClean="0">
                <a:solidFill>
                  <a:schemeClr val="accent2">
                    <a:lumMod val="50000"/>
                  </a:schemeClr>
                </a:solidFill>
                <a:latin typeface="Impact" panose="020B0806030902050204" pitchFamily="34" charset="0"/>
                <a:ea typeface="Times New Roman" panose="02020603050405020304" pitchFamily="18" charset="0"/>
              </a:rPr>
              <a:t>2. Печаль паука.</a:t>
            </a:r>
            <a:endParaRPr lang="ru-RU" sz="3200" dirty="0" smtClean="0">
              <a:solidFill>
                <a:schemeClr val="accent2">
                  <a:lumMod val="50000"/>
                </a:schemeClr>
              </a:solidFill>
              <a:latin typeface="Impact" panose="020B0806030902050204" pitchFamily="34" charset="0"/>
              <a:ea typeface="Times New Roman" panose="02020603050405020304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347925" y="2411996"/>
            <a:ext cx="476604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dirty="0" smtClean="0">
                <a:solidFill>
                  <a:schemeClr val="accent2">
                    <a:lumMod val="50000"/>
                  </a:schemeClr>
                </a:solidFill>
                <a:latin typeface="Impact" panose="020B0806030902050204" pitchFamily="34" charset="0"/>
                <a:ea typeface="Times New Roman" panose="02020603050405020304" pitchFamily="18" charset="0"/>
              </a:rPr>
              <a:t> 3. Предложение </a:t>
            </a:r>
            <a:r>
              <a:rPr lang="ru-RU" sz="3200" dirty="0" err="1" smtClean="0">
                <a:solidFill>
                  <a:schemeClr val="accent2">
                    <a:lumMod val="50000"/>
                  </a:schemeClr>
                </a:solidFill>
                <a:latin typeface="Impact" panose="020B0806030902050204" pitchFamily="34" charset="0"/>
                <a:ea typeface="Times New Roman" panose="02020603050405020304" pitchFamily="18" charset="0"/>
              </a:rPr>
              <a:t>Мафина</a:t>
            </a:r>
            <a:r>
              <a:rPr lang="ru-RU" sz="3200" dirty="0" smtClean="0">
                <a:solidFill>
                  <a:schemeClr val="accent2">
                    <a:lumMod val="50000"/>
                  </a:schemeClr>
                </a:solidFill>
                <a:latin typeface="Impact" panose="020B0806030902050204" pitchFamily="34" charset="0"/>
                <a:ea typeface="Times New Roman" panose="02020603050405020304" pitchFamily="18" charset="0"/>
              </a:rPr>
              <a:t>.</a:t>
            </a:r>
            <a:endParaRPr lang="ru-RU" sz="3200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1449531" y="3073829"/>
            <a:ext cx="4987263" cy="73250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lnSpc>
                <a:spcPct val="130000"/>
              </a:lnSpc>
              <a:spcAft>
                <a:spcPts val="0"/>
              </a:spcAft>
              <a:tabLst>
                <a:tab pos="228600" algn="l"/>
              </a:tabLst>
            </a:pPr>
            <a:r>
              <a:rPr lang="ru-RU" sz="3200" dirty="0" smtClean="0">
                <a:solidFill>
                  <a:schemeClr val="accent2">
                    <a:lumMod val="50000"/>
                  </a:schemeClr>
                </a:solidFill>
                <a:latin typeface="Impact" panose="020B0806030902050204" pitchFamily="34" charset="0"/>
                <a:ea typeface="Times New Roman" panose="02020603050405020304" pitchFamily="18" charset="0"/>
              </a:rPr>
              <a:t>4. </a:t>
            </a:r>
            <a:r>
              <a:rPr lang="ru-RU" sz="3200" dirty="0" err="1" smtClean="0">
                <a:solidFill>
                  <a:schemeClr val="accent2">
                    <a:lumMod val="50000"/>
                  </a:schemeClr>
                </a:solidFill>
                <a:latin typeface="Impact" panose="020B0806030902050204" pitchFamily="34" charset="0"/>
                <a:ea typeface="Times New Roman" panose="02020603050405020304" pitchFamily="18" charset="0"/>
              </a:rPr>
              <a:t>Мафин</a:t>
            </a:r>
            <a:r>
              <a:rPr lang="ru-RU" sz="3200" dirty="0" smtClean="0">
                <a:solidFill>
                  <a:schemeClr val="accent2">
                    <a:lumMod val="50000"/>
                  </a:schemeClr>
                </a:solidFill>
                <a:latin typeface="Impact" panose="020B0806030902050204" pitchFamily="34" charset="0"/>
                <a:ea typeface="Times New Roman" panose="02020603050405020304" pitchFamily="18" charset="0"/>
              </a:rPr>
              <a:t> собирает друзей.</a:t>
            </a:r>
            <a:endParaRPr lang="ru-RU" sz="3200" dirty="0" smtClean="0">
              <a:solidFill>
                <a:schemeClr val="accent2">
                  <a:lumMod val="50000"/>
                </a:schemeClr>
              </a:solidFill>
              <a:latin typeface="Impact" panose="020B0806030902050204" pitchFamily="34" charset="0"/>
              <a:ea typeface="Times New Roman" panose="02020603050405020304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457071" y="3706876"/>
            <a:ext cx="5921814" cy="73250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lnSpc>
                <a:spcPct val="130000"/>
              </a:lnSpc>
              <a:spcAft>
                <a:spcPts val="0"/>
              </a:spcAft>
              <a:tabLst>
                <a:tab pos="228600" algn="l"/>
              </a:tabLst>
            </a:pPr>
            <a:r>
              <a:rPr lang="ru-RU" sz="3200" dirty="0" smtClean="0">
                <a:solidFill>
                  <a:schemeClr val="accent2">
                    <a:lumMod val="50000"/>
                  </a:schemeClr>
                </a:solidFill>
                <a:latin typeface="Impact" panose="020B0806030902050204" pitchFamily="34" charset="0"/>
                <a:ea typeface="Times New Roman" panose="02020603050405020304" pitchFamily="18" charset="0"/>
              </a:rPr>
              <a:t>5. Разговор </a:t>
            </a:r>
            <a:r>
              <a:rPr lang="ru-RU" sz="3200" dirty="0" err="1" smtClean="0">
                <a:solidFill>
                  <a:schemeClr val="accent2">
                    <a:lumMod val="50000"/>
                  </a:schemeClr>
                </a:solidFill>
                <a:latin typeface="Impact" panose="020B0806030902050204" pitchFamily="34" charset="0"/>
                <a:ea typeface="Times New Roman" panose="02020603050405020304" pitchFamily="18" charset="0"/>
              </a:rPr>
              <a:t>Мафина</a:t>
            </a:r>
            <a:r>
              <a:rPr lang="ru-RU" sz="3200" dirty="0" smtClean="0">
                <a:solidFill>
                  <a:schemeClr val="accent2">
                    <a:lumMod val="50000"/>
                  </a:schemeClr>
                </a:solidFill>
                <a:latin typeface="Impact" panose="020B0806030902050204" pitchFamily="34" charset="0"/>
                <a:ea typeface="Times New Roman" panose="02020603050405020304" pitchFamily="18" charset="0"/>
              </a:rPr>
              <a:t> с друзьями.</a:t>
            </a:r>
            <a:endParaRPr lang="ru-RU" sz="3200" dirty="0" smtClean="0">
              <a:solidFill>
                <a:schemeClr val="accent2">
                  <a:lumMod val="50000"/>
                </a:schemeClr>
              </a:solidFill>
              <a:latin typeface="Impact" panose="020B0806030902050204" pitchFamily="34" charset="0"/>
              <a:ea typeface="Times New Roman" panose="02020603050405020304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1498491" y="4375091"/>
            <a:ext cx="3687228" cy="73250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lnSpc>
                <a:spcPct val="130000"/>
              </a:lnSpc>
              <a:spcAft>
                <a:spcPts val="0"/>
              </a:spcAft>
              <a:tabLst>
                <a:tab pos="228600" algn="l"/>
              </a:tabLst>
            </a:pPr>
            <a:r>
              <a:rPr lang="ru-RU" sz="3200" dirty="0" smtClean="0">
                <a:solidFill>
                  <a:schemeClr val="accent2">
                    <a:lumMod val="50000"/>
                  </a:schemeClr>
                </a:solidFill>
                <a:latin typeface="Impact" panose="020B0806030902050204" pitchFamily="34" charset="0"/>
                <a:ea typeface="Times New Roman" panose="02020603050405020304" pitchFamily="18" charset="0"/>
              </a:rPr>
              <a:t>6. Появление паука.</a:t>
            </a:r>
            <a:endParaRPr lang="ru-RU" sz="3200" dirty="0" smtClean="0">
              <a:solidFill>
                <a:schemeClr val="accent2">
                  <a:lumMod val="50000"/>
                </a:schemeClr>
              </a:solidFill>
              <a:latin typeface="Impact" panose="020B0806030902050204" pitchFamily="34" charset="0"/>
              <a:ea typeface="Times New Roman" panose="02020603050405020304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1501328" y="4996415"/>
            <a:ext cx="4846198" cy="73250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lnSpc>
                <a:spcPct val="130000"/>
              </a:lnSpc>
              <a:spcAft>
                <a:spcPts val="0"/>
              </a:spcAft>
              <a:tabLst>
                <a:tab pos="228600" algn="l"/>
              </a:tabLst>
            </a:pPr>
            <a:r>
              <a:rPr lang="ru-RU" sz="3200" dirty="0" smtClean="0">
                <a:solidFill>
                  <a:schemeClr val="accent2">
                    <a:lumMod val="50000"/>
                  </a:schemeClr>
                </a:solidFill>
                <a:latin typeface="Impact" panose="020B0806030902050204" pitchFamily="34" charset="0"/>
                <a:ea typeface="Times New Roman" panose="02020603050405020304" pitchFamily="18" charset="0"/>
              </a:rPr>
              <a:t>7. Чудесное превращение.</a:t>
            </a:r>
            <a:endParaRPr lang="ru-RU" sz="3200" dirty="0" smtClean="0">
              <a:solidFill>
                <a:schemeClr val="accent2">
                  <a:lumMod val="50000"/>
                </a:schemeClr>
              </a:solidFill>
              <a:latin typeface="Impact" panose="020B0806030902050204" pitchFamily="34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52161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53661" y="0"/>
            <a:ext cx="681110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 </a:t>
            </a:r>
            <a:r>
              <a:rPr lang="ru-RU" sz="54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          Тест.</a:t>
            </a:r>
            <a:endParaRPr lang="ru-RU" sz="5400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69631" y="1598266"/>
            <a:ext cx="10222523" cy="18128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30000"/>
              </a:lnSpc>
              <a:spcAft>
                <a:spcPts val="0"/>
              </a:spcAft>
              <a:tabLst>
                <a:tab pos="228600" algn="l"/>
              </a:tabLst>
            </a:pPr>
            <a:r>
              <a:rPr lang="ru-RU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  </a:t>
            </a:r>
            <a:endParaRPr lang="ru-RU" sz="2800" dirty="0" smtClean="0">
              <a:solidFill>
                <a:schemeClr val="accent2">
                  <a:lumMod val="50000"/>
                </a:schemeClr>
              </a:solidFill>
              <a:latin typeface="Impact" panose="020B0806030902050204" pitchFamily="34" charset="0"/>
              <a:ea typeface="Times New Roman" panose="02020603050405020304" pitchFamily="18" charset="0"/>
            </a:endParaRPr>
          </a:p>
          <a:p>
            <a:pPr lvl="0">
              <a:lnSpc>
                <a:spcPct val="130000"/>
              </a:lnSpc>
              <a:spcAft>
                <a:spcPts val="0"/>
              </a:spcAft>
              <a:tabLst>
                <a:tab pos="228600" algn="l"/>
              </a:tabLst>
            </a:pPr>
            <a:endParaRPr lang="ru-RU" sz="2800" dirty="0" smtClean="0">
              <a:solidFill>
                <a:schemeClr val="accent2">
                  <a:lumMod val="50000"/>
                </a:schemeClr>
              </a:solidFill>
              <a:effectLst/>
              <a:latin typeface="Impact" panose="020B0806030902050204" pitchFamily="34" charset="0"/>
              <a:ea typeface="Times New Roman" panose="02020603050405020304" pitchFamily="18" charset="0"/>
            </a:endParaRPr>
          </a:p>
          <a:p>
            <a:pPr marL="228600">
              <a:lnSpc>
                <a:spcPct val="130000"/>
              </a:lnSpc>
              <a:spcAft>
                <a:spcPts val="0"/>
              </a:spcAft>
            </a:pPr>
            <a:endParaRPr lang="ru-RU" sz="2000" dirty="0" smtClean="0">
              <a:latin typeface="Impact" panose="020B0806030902050204" pitchFamily="34" charset="0"/>
              <a:ea typeface="Times New Roman" panose="02020603050405020304" pitchFamily="18" charset="0"/>
            </a:endParaRPr>
          </a:p>
          <a:p>
            <a:pPr marL="228600">
              <a:lnSpc>
                <a:spcPct val="130000"/>
              </a:lnSpc>
              <a:spcAft>
                <a:spcPts val="0"/>
              </a:spcAft>
            </a:pPr>
            <a:r>
              <a:rPr lang="ru-RU" sz="2000" dirty="0">
                <a:latin typeface="Impact" panose="020B0806030902050204" pitchFamily="34" charset="0"/>
                <a:ea typeface="Times New Roman" panose="02020603050405020304" pitchFamily="18" charset="0"/>
              </a:rPr>
              <a:t> 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445476" y="917442"/>
            <a:ext cx="10304586" cy="66418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/>
              <a:t> </a:t>
            </a:r>
            <a:r>
              <a:rPr lang="ru-RU" sz="3200" b="1" dirty="0">
                <a:solidFill>
                  <a:schemeClr val="accent2">
                    <a:lumMod val="50000"/>
                  </a:schemeClr>
                </a:solidFill>
                <a:latin typeface="Impact" panose="020B0806030902050204" pitchFamily="34" charset="0"/>
              </a:rPr>
              <a:t>1. Где ослик </a:t>
            </a:r>
            <a:r>
              <a:rPr lang="ru-RU" sz="3200" b="1" dirty="0" err="1">
                <a:solidFill>
                  <a:schemeClr val="accent2">
                    <a:lumMod val="50000"/>
                  </a:schemeClr>
                </a:solidFill>
                <a:latin typeface="Impact" panose="020B0806030902050204" pitchFamily="34" charset="0"/>
              </a:rPr>
              <a:t>Мафин</a:t>
            </a:r>
            <a:r>
              <a:rPr lang="ru-RU" sz="3200" b="1" dirty="0">
                <a:solidFill>
                  <a:schemeClr val="accent2">
                    <a:lumMod val="50000"/>
                  </a:schemeClr>
                </a:solidFill>
                <a:latin typeface="Impact" panose="020B0806030902050204" pitchFamily="34" charset="0"/>
              </a:rPr>
              <a:t> встретил паука</a:t>
            </a:r>
            <a:r>
              <a:rPr lang="ru-RU" sz="3200" b="1" dirty="0" smtClean="0">
                <a:solidFill>
                  <a:schemeClr val="accent2">
                    <a:lumMod val="50000"/>
                  </a:schemeClr>
                </a:solidFill>
                <a:latin typeface="Impact" panose="020B0806030902050204" pitchFamily="34" charset="0"/>
              </a:rPr>
              <a:t>?</a:t>
            </a:r>
          </a:p>
          <a:p>
            <a:r>
              <a:rPr lang="ru-RU" sz="2800" dirty="0" smtClean="0">
                <a:solidFill>
                  <a:schemeClr val="accent2">
                    <a:lumMod val="50000"/>
                  </a:schemeClr>
                </a:solidFill>
                <a:latin typeface="Impact" panose="020B0806030902050204" pitchFamily="34" charset="0"/>
              </a:rPr>
              <a:t>А</a:t>
            </a:r>
            <a:r>
              <a:rPr lang="ru-RU" sz="2800" dirty="0">
                <a:solidFill>
                  <a:schemeClr val="accent2">
                    <a:lumMod val="50000"/>
                  </a:schemeClr>
                </a:solidFill>
                <a:latin typeface="Impact" panose="020B0806030902050204" pitchFamily="34" charset="0"/>
              </a:rPr>
              <a:t>) в саду </a:t>
            </a:r>
            <a:r>
              <a:rPr lang="ru-RU" sz="2800" dirty="0" smtClean="0">
                <a:solidFill>
                  <a:schemeClr val="accent2">
                    <a:lumMod val="50000"/>
                  </a:schemeClr>
                </a:solidFill>
                <a:latin typeface="Impact" panose="020B0806030902050204" pitchFamily="34" charset="0"/>
              </a:rPr>
              <a:t>                                     Б</a:t>
            </a:r>
            <a:r>
              <a:rPr lang="ru-RU" sz="2800" dirty="0">
                <a:solidFill>
                  <a:schemeClr val="accent2">
                    <a:lumMod val="50000"/>
                  </a:schemeClr>
                </a:solidFill>
                <a:latin typeface="Impact" panose="020B0806030902050204" pitchFamily="34" charset="0"/>
              </a:rPr>
              <a:t>) на огороде </a:t>
            </a:r>
            <a:endParaRPr lang="ru-RU" sz="2800" dirty="0" smtClean="0">
              <a:solidFill>
                <a:schemeClr val="accent2">
                  <a:lumMod val="50000"/>
                </a:schemeClr>
              </a:solidFill>
              <a:latin typeface="Impact" panose="020B0806030902050204" pitchFamily="34" charset="0"/>
            </a:endParaRPr>
          </a:p>
          <a:p>
            <a:r>
              <a:rPr lang="ru-RU" sz="2800" dirty="0" smtClean="0">
                <a:solidFill>
                  <a:schemeClr val="accent2">
                    <a:lumMod val="50000"/>
                  </a:schemeClr>
                </a:solidFill>
                <a:latin typeface="Impact" panose="020B0806030902050204" pitchFamily="34" charset="0"/>
              </a:rPr>
              <a:t>В</a:t>
            </a:r>
            <a:r>
              <a:rPr lang="ru-RU" sz="2800" dirty="0">
                <a:solidFill>
                  <a:schemeClr val="accent2">
                    <a:lumMod val="50000"/>
                  </a:schemeClr>
                </a:solidFill>
                <a:latin typeface="Impact" panose="020B0806030902050204" pitchFamily="34" charset="0"/>
              </a:rPr>
              <a:t>) в лесу </a:t>
            </a:r>
            <a:r>
              <a:rPr lang="ru-RU" sz="2800" dirty="0" smtClean="0">
                <a:solidFill>
                  <a:schemeClr val="accent2">
                    <a:lumMod val="50000"/>
                  </a:schemeClr>
                </a:solidFill>
                <a:latin typeface="Impact" panose="020B0806030902050204" pitchFamily="34" charset="0"/>
              </a:rPr>
              <a:t>                                     Г</a:t>
            </a:r>
            <a:r>
              <a:rPr lang="ru-RU" sz="2800" dirty="0">
                <a:solidFill>
                  <a:schemeClr val="accent2">
                    <a:lumMod val="50000"/>
                  </a:schemeClr>
                </a:solidFill>
                <a:latin typeface="Impact" panose="020B0806030902050204" pitchFamily="34" charset="0"/>
              </a:rPr>
              <a:t>) на берегу </a:t>
            </a:r>
            <a:r>
              <a:rPr lang="ru-RU" sz="2800" dirty="0" smtClean="0">
                <a:solidFill>
                  <a:schemeClr val="accent2">
                    <a:lumMod val="50000"/>
                  </a:schemeClr>
                </a:solidFill>
                <a:latin typeface="Impact" panose="020B0806030902050204" pitchFamily="34" charset="0"/>
              </a:rPr>
              <a:t>озера</a:t>
            </a:r>
          </a:p>
          <a:p>
            <a:endParaRPr lang="ru-RU" sz="3200" b="1" dirty="0" smtClean="0">
              <a:solidFill>
                <a:schemeClr val="accent2">
                  <a:lumMod val="50000"/>
                </a:schemeClr>
              </a:solidFill>
              <a:latin typeface="Impact" panose="020B0806030902050204" pitchFamily="34" charset="0"/>
            </a:endParaRPr>
          </a:p>
          <a:p>
            <a:r>
              <a:rPr lang="ru-RU" sz="3200" b="1" dirty="0" smtClean="0">
                <a:solidFill>
                  <a:schemeClr val="accent2">
                    <a:lumMod val="50000"/>
                  </a:schemeClr>
                </a:solidFill>
                <a:latin typeface="Impact" panose="020B0806030902050204" pitchFamily="34" charset="0"/>
              </a:rPr>
              <a:t>2. Почему ему захотелось удрать?</a:t>
            </a:r>
            <a:endParaRPr lang="ru-RU" sz="3200" dirty="0" smtClean="0">
              <a:solidFill>
                <a:schemeClr val="accent2">
                  <a:lumMod val="50000"/>
                </a:schemeClr>
              </a:solidFill>
              <a:latin typeface="Impact" panose="020B0806030902050204" pitchFamily="34" charset="0"/>
            </a:endParaRPr>
          </a:p>
          <a:p>
            <a:r>
              <a:rPr lang="ru-RU" sz="2800" dirty="0" smtClean="0">
                <a:solidFill>
                  <a:schemeClr val="accent2">
                    <a:lumMod val="50000"/>
                  </a:schemeClr>
                </a:solidFill>
                <a:latin typeface="Impact" panose="020B0806030902050204" pitchFamily="34" charset="0"/>
              </a:rPr>
              <a:t>А</a:t>
            </a:r>
            <a:r>
              <a:rPr lang="ru-RU" sz="2800" dirty="0">
                <a:solidFill>
                  <a:schemeClr val="accent2">
                    <a:lumMod val="50000"/>
                  </a:schemeClr>
                </a:solidFill>
                <a:latin typeface="Impact" panose="020B0806030902050204" pitchFamily="34" charset="0"/>
              </a:rPr>
              <a:t>) паук был похож на чудовище</a:t>
            </a:r>
          </a:p>
          <a:p>
            <a:r>
              <a:rPr lang="ru-RU" sz="2800" dirty="0">
                <a:solidFill>
                  <a:schemeClr val="accent2">
                    <a:lumMod val="50000"/>
                  </a:schemeClr>
                </a:solidFill>
                <a:latin typeface="Impact" panose="020B0806030902050204" pitchFamily="34" charset="0"/>
              </a:rPr>
              <a:t>Б) паук хотел его съесть</a:t>
            </a:r>
          </a:p>
          <a:p>
            <a:r>
              <a:rPr lang="ru-RU" sz="2800" dirty="0">
                <a:solidFill>
                  <a:schemeClr val="accent2">
                    <a:lumMod val="50000"/>
                  </a:schemeClr>
                </a:solidFill>
                <a:latin typeface="Impact" panose="020B0806030902050204" pitchFamily="34" charset="0"/>
              </a:rPr>
              <a:t>В) ослик был очень труслив и всего боялся</a:t>
            </a:r>
          </a:p>
          <a:p>
            <a:endParaRPr lang="ru-RU" sz="3200" b="1" dirty="0" smtClean="0">
              <a:solidFill>
                <a:schemeClr val="accent2">
                  <a:lumMod val="50000"/>
                </a:schemeClr>
              </a:solidFill>
              <a:latin typeface="Impact" panose="020B0806030902050204" pitchFamily="34" charset="0"/>
            </a:endParaRPr>
          </a:p>
          <a:p>
            <a:r>
              <a:rPr lang="ru-RU" sz="3200" b="1" dirty="0" smtClean="0">
                <a:solidFill>
                  <a:schemeClr val="accent2">
                    <a:lumMod val="50000"/>
                  </a:schemeClr>
                </a:solidFill>
                <a:latin typeface="Impact" panose="020B0806030902050204" pitchFamily="34" charset="0"/>
              </a:rPr>
              <a:t>3</a:t>
            </a:r>
            <a:r>
              <a:rPr lang="ru-RU" sz="3200" b="1" dirty="0">
                <a:solidFill>
                  <a:schemeClr val="accent2">
                    <a:lumMod val="50000"/>
                  </a:schemeClr>
                </a:solidFill>
                <a:latin typeface="Impact" panose="020B0806030902050204" pitchFamily="34" charset="0"/>
              </a:rPr>
              <a:t>. Почему он всё же не удрал?</a:t>
            </a:r>
            <a:endParaRPr lang="ru-RU" sz="3200" dirty="0">
              <a:solidFill>
                <a:schemeClr val="accent2">
                  <a:lumMod val="50000"/>
                </a:schemeClr>
              </a:solidFill>
              <a:latin typeface="Impact" panose="020B0806030902050204" pitchFamily="34" charset="0"/>
            </a:endParaRPr>
          </a:p>
          <a:p>
            <a:r>
              <a:rPr lang="ru-RU" sz="2800" dirty="0">
                <a:solidFill>
                  <a:schemeClr val="accent2">
                    <a:lumMod val="50000"/>
                  </a:schemeClr>
                </a:solidFill>
                <a:latin typeface="Impact" panose="020B0806030902050204" pitchFamily="34" charset="0"/>
              </a:rPr>
              <a:t>А) ослик понял, что бояться нечего</a:t>
            </a:r>
          </a:p>
          <a:p>
            <a:r>
              <a:rPr lang="ru-RU" sz="2800" dirty="0">
                <a:solidFill>
                  <a:schemeClr val="accent2">
                    <a:lumMod val="50000"/>
                  </a:schemeClr>
                </a:solidFill>
                <a:latin typeface="Impact" panose="020B0806030902050204" pitchFamily="34" charset="0"/>
              </a:rPr>
              <a:t>Б) у ослика отнялись ноги от страха</a:t>
            </a:r>
          </a:p>
          <a:p>
            <a:r>
              <a:rPr lang="ru-RU" sz="2800" dirty="0">
                <a:solidFill>
                  <a:schemeClr val="accent2">
                    <a:lumMod val="50000"/>
                  </a:schemeClr>
                </a:solidFill>
                <a:latin typeface="Impact" panose="020B0806030902050204" pitchFamily="34" charset="0"/>
              </a:rPr>
              <a:t>В) паук был очень печален</a:t>
            </a:r>
          </a:p>
          <a:p>
            <a:pPr marL="228600">
              <a:lnSpc>
                <a:spcPct val="130000"/>
              </a:lnSpc>
              <a:spcAft>
                <a:spcPts val="0"/>
              </a:spcAft>
            </a:pPr>
            <a:r>
              <a:rPr lang="ru-RU" sz="3200" dirty="0" smtClean="0">
                <a:solidFill>
                  <a:schemeClr val="accent2">
                    <a:lumMod val="50000"/>
                  </a:schemeClr>
                </a:solidFill>
                <a:effectLst/>
                <a:latin typeface="Impact" panose="020B0806030902050204" pitchFamily="34" charset="0"/>
                <a:ea typeface="Times New Roman" panose="020206030504050203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691923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39969" y="250114"/>
            <a:ext cx="10210800" cy="72081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>
                <a:solidFill>
                  <a:schemeClr val="accent2">
                    <a:lumMod val="50000"/>
                  </a:schemeClr>
                </a:solidFill>
                <a:latin typeface="Impact" panose="020B0806030902050204" pitchFamily="34" charset="0"/>
              </a:rPr>
              <a:t>4. Что рассказал ослику паук?</a:t>
            </a:r>
            <a:endParaRPr lang="ru-RU" sz="3200" dirty="0">
              <a:solidFill>
                <a:schemeClr val="accent2">
                  <a:lumMod val="50000"/>
                </a:schemeClr>
              </a:solidFill>
              <a:latin typeface="Impact" panose="020B0806030902050204" pitchFamily="34" charset="0"/>
            </a:endParaRPr>
          </a:p>
          <a:p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Impact" panose="020B0806030902050204" pitchFamily="34" charset="0"/>
              </a:rPr>
              <a:t>А) что он никого не любит, поэтому живёт один</a:t>
            </a:r>
          </a:p>
          <a:p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Impact" panose="020B0806030902050204" pitchFamily="34" charset="0"/>
              </a:rPr>
              <a:t>Б) что от него все в страхе убегают, поэтому он одинок</a:t>
            </a:r>
          </a:p>
          <a:p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Impact" panose="020B0806030902050204" pitchFamily="34" charset="0"/>
              </a:rPr>
              <a:t>В) что его все гонят и бьют</a:t>
            </a:r>
          </a:p>
          <a:p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Impact" panose="020B0806030902050204" pitchFamily="34" charset="0"/>
              </a:rPr>
              <a:t>Г) что он живет весело и интересно</a:t>
            </a:r>
          </a:p>
          <a:p>
            <a:endParaRPr lang="ru-RU" sz="3200" b="1" dirty="0" smtClean="0">
              <a:solidFill>
                <a:schemeClr val="accent2">
                  <a:lumMod val="50000"/>
                </a:schemeClr>
              </a:solidFill>
              <a:latin typeface="Impact" panose="020B0806030902050204" pitchFamily="34" charset="0"/>
            </a:endParaRPr>
          </a:p>
          <a:p>
            <a:r>
              <a:rPr lang="ru-RU" sz="3200" b="1" dirty="0" smtClean="0">
                <a:solidFill>
                  <a:schemeClr val="accent2">
                    <a:lumMod val="50000"/>
                  </a:schemeClr>
                </a:solidFill>
                <a:latin typeface="Impact" panose="020B0806030902050204" pitchFamily="34" charset="0"/>
              </a:rPr>
              <a:t>5</a:t>
            </a:r>
            <a:r>
              <a:rPr lang="ru-RU" sz="3200" b="1" dirty="0">
                <a:solidFill>
                  <a:schemeClr val="accent2">
                    <a:lumMod val="50000"/>
                  </a:schemeClr>
                </a:solidFill>
                <a:latin typeface="Impact" panose="020B0806030902050204" pitchFamily="34" charset="0"/>
              </a:rPr>
              <a:t>. Что обещал пауку ослик?</a:t>
            </a:r>
            <a:endParaRPr lang="ru-RU" sz="3200" dirty="0">
              <a:solidFill>
                <a:schemeClr val="accent2">
                  <a:lumMod val="50000"/>
                </a:schemeClr>
              </a:solidFill>
              <a:latin typeface="Impact" panose="020B0806030902050204" pitchFamily="34" charset="0"/>
            </a:endParaRPr>
          </a:p>
          <a:p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Impact" panose="020B0806030902050204" pitchFamily="34" charset="0"/>
              </a:rPr>
              <a:t>А) научить паука быть весёлым и жизнерадостным</a:t>
            </a:r>
          </a:p>
          <a:p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Impact" panose="020B0806030902050204" pitchFamily="34" charset="0"/>
              </a:rPr>
              <a:t>Б) принести пауку овощей и фруктов</a:t>
            </a:r>
          </a:p>
          <a:p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Impact" panose="020B0806030902050204" pitchFamily="34" charset="0"/>
              </a:rPr>
              <a:t>В) познакомить паука со своими друзьями</a:t>
            </a:r>
          </a:p>
          <a:p>
            <a:endParaRPr lang="ru-RU" sz="3200" b="1" dirty="0" smtClean="0">
              <a:solidFill>
                <a:schemeClr val="accent2">
                  <a:lumMod val="50000"/>
                </a:schemeClr>
              </a:solidFill>
              <a:latin typeface="Impact" panose="020B0806030902050204" pitchFamily="34" charset="0"/>
            </a:endParaRPr>
          </a:p>
          <a:p>
            <a:r>
              <a:rPr lang="ru-RU" sz="3200" b="1" dirty="0" smtClean="0">
                <a:solidFill>
                  <a:schemeClr val="accent2">
                    <a:lumMod val="50000"/>
                  </a:schemeClr>
                </a:solidFill>
                <a:latin typeface="Impact" panose="020B0806030902050204" pitchFamily="34" charset="0"/>
              </a:rPr>
              <a:t>6</a:t>
            </a:r>
            <a:r>
              <a:rPr lang="ru-RU" sz="3200" b="1" dirty="0">
                <a:solidFill>
                  <a:schemeClr val="accent2">
                    <a:lumMod val="50000"/>
                  </a:schemeClr>
                </a:solidFill>
                <a:latin typeface="Impact" panose="020B0806030902050204" pitchFamily="34" charset="0"/>
              </a:rPr>
              <a:t>. Почему ослик немного сомневался в своих друзьях?</a:t>
            </a:r>
            <a:endParaRPr lang="ru-RU" sz="3200" dirty="0">
              <a:solidFill>
                <a:schemeClr val="accent2">
                  <a:lumMod val="50000"/>
                </a:schemeClr>
              </a:solidFill>
              <a:latin typeface="Impact" panose="020B0806030902050204" pitchFamily="34" charset="0"/>
            </a:endParaRPr>
          </a:p>
          <a:p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Impact" panose="020B0806030902050204" pitchFamily="34" charset="0"/>
              </a:rPr>
              <a:t>А) они были дерзкими и нетерпеливыми</a:t>
            </a:r>
          </a:p>
          <a:p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Impact" panose="020B0806030902050204" pitchFamily="34" charset="0"/>
              </a:rPr>
              <a:t>Б) паук был слишком страшным</a:t>
            </a:r>
          </a:p>
          <a:p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Impact" panose="020B0806030902050204" pitchFamily="34" charset="0"/>
              </a:rPr>
              <a:t>В) друзья могли не </a:t>
            </a:r>
            <a:r>
              <a:rPr lang="ru-RU" sz="2400" dirty="0" err="1">
                <a:solidFill>
                  <a:schemeClr val="accent2">
                    <a:lumMod val="50000"/>
                  </a:schemeClr>
                </a:solidFill>
                <a:latin typeface="Impact" panose="020B0806030902050204" pitchFamily="34" charset="0"/>
              </a:rPr>
              <a:t>придти</a:t>
            </a:r>
            <a:endParaRPr lang="ru-RU" sz="2400" dirty="0">
              <a:solidFill>
                <a:schemeClr val="accent2">
                  <a:lumMod val="50000"/>
                </a:schemeClr>
              </a:solidFill>
              <a:latin typeface="Impact" panose="020B0806030902050204" pitchFamily="34" charset="0"/>
            </a:endParaRPr>
          </a:p>
          <a:p>
            <a:pPr marL="228600">
              <a:lnSpc>
                <a:spcPct val="130000"/>
              </a:lnSpc>
              <a:spcAft>
                <a:spcPts val="0"/>
              </a:spcAft>
            </a:pPr>
            <a:endParaRPr lang="ru-RU" sz="2400" dirty="0" smtClean="0">
              <a:solidFill>
                <a:schemeClr val="accent2">
                  <a:lumMod val="50000"/>
                </a:schemeClr>
              </a:solidFill>
              <a:effectLst/>
              <a:latin typeface="Impact" panose="020B0806030902050204" pitchFamily="34" charset="0"/>
              <a:ea typeface="Times New Roman" panose="02020603050405020304" pitchFamily="18" charset="0"/>
            </a:endParaRPr>
          </a:p>
          <a:p>
            <a:pPr marL="228600">
              <a:lnSpc>
                <a:spcPct val="130000"/>
              </a:lnSpc>
              <a:spcAft>
                <a:spcPts val="0"/>
              </a:spcAft>
            </a:pPr>
            <a:r>
              <a:rPr lang="ru-RU" sz="2400" dirty="0" smtClean="0">
                <a:solidFill>
                  <a:schemeClr val="accent2">
                    <a:lumMod val="50000"/>
                  </a:schemeClr>
                </a:solidFill>
                <a:effectLst/>
                <a:latin typeface="Impact" panose="020B0806030902050204" pitchFamily="34" charset="0"/>
                <a:ea typeface="Times New Roman" panose="02020603050405020304" pitchFamily="18" charset="0"/>
              </a:rPr>
              <a:t> </a:t>
            </a:r>
            <a:endParaRPr lang="ru-RU" sz="2400" dirty="0">
              <a:solidFill>
                <a:schemeClr val="accent2">
                  <a:lumMod val="50000"/>
                </a:schemeClr>
              </a:solidFill>
              <a:effectLst/>
              <a:latin typeface="Impact" panose="020B0806030902050204" pitchFamily="34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7347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87570" y="0"/>
            <a:ext cx="10187354" cy="64325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i="0" dirty="0" smtClean="0">
                <a:solidFill>
                  <a:schemeClr val="accent2">
                    <a:lumMod val="50000"/>
                  </a:schemeClr>
                </a:solidFill>
                <a:effectLst/>
                <a:latin typeface="Impact" panose="020B0806030902050204" pitchFamily="34" charset="0"/>
              </a:rPr>
              <a:t>7. Где ослик собрал своих друзей?</a:t>
            </a:r>
            <a:endParaRPr lang="ru-RU" sz="3200" b="0" i="0" dirty="0" smtClean="0">
              <a:solidFill>
                <a:schemeClr val="accent2">
                  <a:lumMod val="50000"/>
                </a:schemeClr>
              </a:solidFill>
              <a:effectLst/>
              <a:latin typeface="Impact" panose="020B0806030902050204" pitchFamily="34" charset="0"/>
            </a:endParaRPr>
          </a:p>
          <a:p>
            <a:r>
              <a:rPr lang="ru-RU" sz="2800" b="0" i="0" dirty="0" smtClean="0">
                <a:solidFill>
                  <a:schemeClr val="accent2">
                    <a:lumMod val="50000"/>
                  </a:schemeClr>
                </a:solidFill>
                <a:effectLst/>
                <a:latin typeface="Impact" panose="020B0806030902050204" pitchFamily="34" charset="0"/>
              </a:rPr>
              <a:t>А) в сарае                                                Б) на поляне </a:t>
            </a:r>
          </a:p>
          <a:p>
            <a:r>
              <a:rPr lang="ru-RU" sz="2800" b="0" i="0" dirty="0" smtClean="0">
                <a:solidFill>
                  <a:schemeClr val="accent2">
                    <a:lumMod val="50000"/>
                  </a:schemeClr>
                </a:solidFill>
                <a:effectLst/>
                <a:latin typeface="Impact" panose="020B0806030902050204" pitchFamily="34" charset="0"/>
              </a:rPr>
              <a:t>В) на берегу пруда                           Г) в доме</a:t>
            </a:r>
          </a:p>
          <a:p>
            <a:endParaRPr lang="ru-RU" sz="3200" b="1" i="0" dirty="0" smtClean="0">
              <a:solidFill>
                <a:schemeClr val="accent2">
                  <a:lumMod val="50000"/>
                </a:schemeClr>
              </a:solidFill>
              <a:effectLst/>
              <a:latin typeface="Impact" panose="020B0806030902050204" pitchFamily="34" charset="0"/>
            </a:endParaRPr>
          </a:p>
          <a:p>
            <a:r>
              <a:rPr lang="ru-RU" sz="3200" b="1" i="0" dirty="0" smtClean="0">
                <a:solidFill>
                  <a:schemeClr val="accent2">
                    <a:lumMod val="50000"/>
                  </a:schemeClr>
                </a:solidFill>
                <a:effectLst/>
                <a:latin typeface="Impact" panose="020B0806030902050204" pitchFamily="34" charset="0"/>
              </a:rPr>
              <a:t>8. Что ослик рассказал своим друзьям?</a:t>
            </a:r>
            <a:endParaRPr lang="ru-RU" sz="3200" b="0" i="0" dirty="0" smtClean="0">
              <a:solidFill>
                <a:schemeClr val="accent2">
                  <a:lumMod val="50000"/>
                </a:schemeClr>
              </a:solidFill>
              <a:effectLst/>
              <a:latin typeface="Impact" panose="020B0806030902050204" pitchFamily="34" charset="0"/>
            </a:endParaRPr>
          </a:p>
          <a:p>
            <a:r>
              <a:rPr lang="ru-RU" sz="2800" b="0" i="0" dirty="0" smtClean="0">
                <a:solidFill>
                  <a:schemeClr val="accent2">
                    <a:lumMod val="50000"/>
                  </a:schemeClr>
                </a:solidFill>
                <a:effectLst/>
                <a:latin typeface="Impact" panose="020B0806030902050204" pitchFamily="34" charset="0"/>
              </a:rPr>
              <a:t>А) что он хочет сделать им подарок</a:t>
            </a:r>
          </a:p>
          <a:p>
            <a:r>
              <a:rPr lang="ru-RU" sz="2800" b="0" i="0" dirty="0" smtClean="0">
                <a:solidFill>
                  <a:schemeClr val="accent2">
                    <a:lumMod val="50000"/>
                  </a:schemeClr>
                </a:solidFill>
                <a:effectLst/>
                <a:latin typeface="Impact" panose="020B0806030902050204" pitchFamily="34" charset="0"/>
              </a:rPr>
              <a:t>Б) что он познакомит их с пауком</a:t>
            </a:r>
          </a:p>
          <a:p>
            <a:r>
              <a:rPr lang="ru-RU" sz="2800" b="0" i="0" dirty="0" smtClean="0">
                <a:solidFill>
                  <a:schemeClr val="accent2">
                    <a:lumMod val="50000"/>
                  </a:schemeClr>
                </a:solidFill>
                <a:effectLst/>
                <a:latin typeface="Impact" panose="020B0806030902050204" pitchFamily="34" charset="0"/>
              </a:rPr>
              <a:t>В) что он их любит и уважает</a:t>
            </a:r>
          </a:p>
          <a:p>
            <a:endParaRPr lang="ru-RU" sz="3200" b="1" i="0" dirty="0" smtClean="0">
              <a:solidFill>
                <a:schemeClr val="accent2">
                  <a:lumMod val="50000"/>
                </a:schemeClr>
              </a:solidFill>
              <a:effectLst/>
              <a:latin typeface="Impact" panose="020B0806030902050204" pitchFamily="34" charset="0"/>
            </a:endParaRPr>
          </a:p>
          <a:p>
            <a:r>
              <a:rPr lang="ru-RU" sz="3200" b="1" i="0" dirty="0" smtClean="0">
                <a:solidFill>
                  <a:schemeClr val="accent2">
                    <a:lumMod val="50000"/>
                  </a:schemeClr>
                </a:solidFill>
                <a:effectLst/>
                <a:latin typeface="Impact" panose="020B0806030902050204" pitchFamily="34" charset="0"/>
              </a:rPr>
              <a:t>9. Что решили друзья?</a:t>
            </a:r>
            <a:endParaRPr lang="ru-RU" sz="3200" b="0" i="0" dirty="0" smtClean="0">
              <a:solidFill>
                <a:schemeClr val="accent2">
                  <a:lumMod val="50000"/>
                </a:schemeClr>
              </a:solidFill>
              <a:effectLst/>
              <a:latin typeface="Impact" panose="020B0806030902050204" pitchFamily="34" charset="0"/>
            </a:endParaRPr>
          </a:p>
          <a:p>
            <a:r>
              <a:rPr lang="ru-RU" sz="2800" b="0" i="0" dirty="0" smtClean="0">
                <a:solidFill>
                  <a:schemeClr val="accent2">
                    <a:lumMod val="50000"/>
                  </a:schemeClr>
                </a:solidFill>
                <a:effectLst/>
                <a:latin typeface="Impact" panose="020B0806030902050204" pitchFamily="34" charset="0"/>
              </a:rPr>
              <a:t>А) что им жаль паука </a:t>
            </a:r>
          </a:p>
          <a:p>
            <a:r>
              <a:rPr lang="ru-RU" sz="2800" dirty="0">
                <a:solidFill>
                  <a:schemeClr val="accent2">
                    <a:lumMod val="50000"/>
                  </a:schemeClr>
                </a:solidFill>
                <a:latin typeface="Impact" panose="020B0806030902050204" pitchFamily="34" charset="0"/>
              </a:rPr>
              <a:t>Б</a:t>
            </a:r>
            <a:r>
              <a:rPr lang="ru-RU" sz="2800" b="0" i="0" dirty="0" smtClean="0">
                <a:solidFill>
                  <a:schemeClr val="accent2">
                    <a:lumMod val="50000"/>
                  </a:schemeClr>
                </a:solidFill>
                <a:effectLst/>
                <a:latin typeface="Impact" panose="020B0806030902050204" pitchFamily="34" charset="0"/>
              </a:rPr>
              <a:t>) что они любят и уважают </a:t>
            </a:r>
            <a:r>
              <a:rPr lang="ru-RU" sz="2800" b="0" i="0" dirty="0" err="1" smtClean="0">
                <a:solidFill>
                  <a:schemeClr val="accent2">
                    <a:lumMod val="50000"/>
                  </a:schemeClr>
                </a:solidFill>
                <a:effectLst/>
                <a:latin typeface="Impact" panose="020B0806030902050204" pitchFamily="34" charset="0"/>
              </a:rPr>
              <a:t>Мафина</a:t>
            </a:r>
            <a:endParaRPr lang="ru-RU" sz="2800" b="0" i="0" dirty="0" smtClean="0">
              <a:solidFill>
                <a:schemeClr val="accent2">
                  <a:lumMod val="50000"/>
                </a:schemeClr>
              </a:solidFill>
              <a:effectLst/>
              <a:latin typeface="Impact" panose="020B0806030902050204" pitchFamily="34" charset="0"/>
            </a:endParaRPr>
          </a:p>
          <a:p>
            <a:r>
              <a:rPr lang="ru-RU" sz="2800" dirty="0">
                <a:solidFill>
                  <a:schemeClr val="accent2">
                    <a:lumMod val="50000"/>
                  </a:schemeClr>
                </a:solidFill>
                <a:latin typeface="Impact" panose="020B0806030902050204" pitchFamily="34" charset="0"/>
              </a:rPr>
              <a:t>В</a:t>
            </a:r>
            <a:r>
              <a:rPr lang="ru-RU" sz="2800" b="0" i="0" dirty="0" smtClean="0">
                <a:solidFill>
                  <a:schemeClr val="accent2">
                    <a:lumMod val="50000"/>
                  </a:schemeClr>
                </a:solidFill>
                <a:effectLst/>
                <a:latin typeface="Impact" panose="020B0806030902050204" pitchFamily="34" charset="0"/>
              </a:rPr>
              <a:t>) что нужно немедленно бежать </a:t>
            </a:r>
          </a:p>
          <a:p>
            <a:r>
              <a:rPr lang="ru-RU" sz="2800" b="0" i="0" dirty="0" smtClean="0">
                <a:solidFill>
                  <a:schemeClr val="accent2">
                    <a:lumMod val="50000"/>
                  </a:schemeClr>
                </a:solidFill>
                <a:effectLst/>
                <a:latin typeface="Impact" panose="020B0806030902050204" pitchFamily="34" charset="0"/>
              </a:rPr>
              <a:t>Г) что нужно прогнать паука</a:t>
            </a:r>
            <a:endParaRPr lang="ru-RU" sz="2800" b="0" i="0" dirty="0">
              <a:solidFill>
                <a:schemeClr val="accent2">
                  <a:lumMod val="50000"/>
                </a:schemeClr>
              </a:solidFill>
              <a:effectLst/>
              <a:latin typeface="Impact" panose="020B080603090205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3695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46185" y="92059"/>
            <a:ext cx="10808677" cy="6494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i="0" dirty="0" smtClean="0">
                <a:solidFill>
                  <a:schemeClr val="accent2">
                    <a:lumMod val="50000"/>
                  </a:schemeClr>
                </a:solidFill>
                <a:effectLst/>
                <a:latin typeface="Impact" panose="020B0806030902050204" pitchFamily="34" charset="0"/>
              </a:rPr>
              <a:t>10. Что произошло с пауком?</a:t>
            </a:r>
            <a:endParaRPr lang="ru-RU" sz="3200" b="0" i="0" dirty="0" smtClean="0">
              <a:solidFill>
                <a:schemeClr val="accent2">
                  <a:lumMod val="50000"/>
                </a:schemeClr>
              </a:solidFill>
              <a:effectLst/>
              <a:latin typeface="Impact" panose="020B0806030902050204" pitchFamily="34" charset="0"/>
            </a:endParaRPr>
          </a:p>
          <a:p>
            <a:r>
              <a:rPr lang="ru-RU" sz="2800" b="0" i="0" dirty="0" smtClean="0">
                <a:solidFill>
                  <a:schemeClr val="accent2">
                    <a:lumMod val="50000"/>
                  </a:schemeClr>
                </a:solidFill>
                <a:effectLst/>
                <a:latin typeface="Impact" panose="020B0806030902050204" pitchFamily="34" charset="0"/>
              </a:rPr>
              <a:t>А) он убежал                                   </a:t>
            </a:r>
          </a:p>
          <a:p>
            <a:r>
              <a:rPr lang="ru-RU" sz="2800" dirty="0">
                <a:solidFill>
                  <a:schemeClr val="accent2">
                    <a:lumMod val="50000"/>
                  </a:schemeClr>
                </a:solidFill>
                <a:latin typeface="Impact" panose="020B0806030902050204" pitchFamily="34" charset="0"/>
              </a:rPr>
              <a:t>Б</a:t>
            </a:r>
            <a:r>
              <a:rPr lang="ru-RU" sz="2800" b="0" i="0" dirty="0" smtClean="0">
                <a:solidFill>
                  <a:schemeClr val="accent2">
                    <a:lumMod val="50000"/>
                  </a:schemeClr>
                </a:solidFill>
                <a:effectLst/>
                <a:latin typeface="Impact" panose="020B0806030902050204" pitchFamily="34" charset="0"/>
              </a:rPr>
              <a:t>) он оказался злым и коварным</a:t>
            </a:r>
          </a:p>
          <a:p>
            <a:r>
              <a:rPr lang="ru-RU" sz="2800" dirty="0">
                <a:solidFill>
                  <a:schemeClr val="accent2">
                    <a:lumMod val="50000"/>
                  </a:schemeClr>
                </a:solidFill>
                <a:latin typeface="Impact" panose="020B0806030902050204" pitchFamily="34" charset="0"/>
              </a:rPr>
              <a:t>В</a:t>
            </a:r>
            <a:r>
              <a:rPr lang="ru-RU" sz="2800" b="0" i="0" dirty="0" smtClean="0">
                <a:solidFill>
                  <a:schemeClr val="accent2">
                    <a:lumMod val="50000"/>
                  </a:schemeClr>
                </a:solidFill>
                <a:effectLst/>
                <a:latin typeface="Impact" panose="020B0806030902050204" pitchFamily="34" charset="0"/>
              </a:rPr>
              <a:t>) он стал с ними дружить   </a:t>
            </a:r>
          </a:p>
          <a:p>
            <a:r>
              <a:rPr lang="ru-RU" sz="2800" b="0" i="0" dirty="0" smtClean="0">
                <a:solidFill>
                  <a:schemeClr val="accent2">
                    <a:lumMod val="50000"/>
                  </a:schemeClr>
                </a:solidFill>
                <a:effectLst/>
                <a:latin typeface="Impact" panose="020B0806030902050204" pitchFamily="34" charset="0"/>
              </a:rPr>
              <a:t>Г) он превратился в фею</a:t>
            </a:r>
          </a:p>
          <a:p>
            <a:endParaRPr lang="ru-RU" sz="3200" b="1" i="0" dirty="0" smtClean="0">
              <a:solidFill>
                <a:schemeClr val="accent2">
                  <a:lumMod val="50000"/>
                </a:schemeClr>
              </a:solidFill>
              <a:effectLst/>
              <a:latin typeface="Impact" panose="020B0806030902050204" pitchFamily="34" charset="0"/>
            </a:endParaRPr>
          </a:p>
          <a:p>
            <a:r>
              <a:rPr lang="ru-RU" sz="3200" b="1" i="0" dirty="0" smtClean="0">
                <a:solidFill>
                  <a:schemeClr val="accent2">
                    <a:lumMod val="50000"/>
                  </a:schemeClr>
                </a:solidFill>
                <a:effectLst/>
                <a:latin typeface="Impact" panose="020B0806030902050204" pitchFamily="34" charset="0"/>
              </a:rPr>
              <a:t>11. Что стало происходить в саду?</a:t>
            </a:r>
            <a:endParaRPr lang="ru-RU" sz="3200" b="0" i="0" dirty="0" smtClean="0">
              <a:solidFill>
                <a:schemeClr val="accent2">
                  <a:lumMod val="50000"/>
                </a:schemeClr>
              </a:solidFill>
              <a:effectLst/>
              <a:latin typeface="Impact" panose="020B0806030902050204" pitchFamily="34" charset="0"/>
            </a:endParaRPr>
          </a:p>
          <a:p>
            <a:r>
              <a:rPr lang="ru-RU" sz="2800" b="0" i="0" dirty="0" smtClean="0">
                <a:solidFill>
                  <a:schemeClr val="accent2">
                    <a:lumMod val="50000"/>
                  </a:schemeClr>
                </a:solidFill>
                <a:effectLst/>
                <a:latin typeface="Impact" panose="020B0806030902050204" pitchFamily="34" charset="0"/>
              </a:rPr>
              <a:t>А) в нём стали вянуть цветы</a:t>
            </a:r>
          </a:p>
          <a:p>
            <a:r>
              <a:rPr lang="ru-RU" sz="2800" b="0" i="0" dirty="0" smtClean="0">
                <a:solidFill>
                  <a:schemeClr val="accent2">
                    <a:lumMod val="50000"/>
                  </a:schemeClr>
                </a:solidFill>
                <a:effectLst/>
                <a:latin typeface="Impact" panose="020B0806030902050204" pitchFamily="34" charset="0"/>
              </a:rPr>
              <a:t>Б) сад стал ещё прекраснее</a:t>
            </a:r>
          </a:p>
          <a:p>
            <a:r>
              <a:rPr lang="ru-RU" sz="2800" b="0" i="0" dirty="0" smtClean="0">
                <a:solidFill>
                  <a:schemeClr val="accent2">
                    <a:lumMod val="50000"/>
                  </a:schemeClr>
                </a:solidFill>
                <a:effectLst/>
                <a:latin typeface="Impact" panose="020B0806030902050204" pitchFamily="34" charset="0"/>
              </a:rPr>
              <a:t>В) в нём стали расти удивительные фрукты</a:t>
            </a:r>
          </a:p>
          <a:p>
            <a:r>
              <a:rPr lang="ru-RU" sz="2800" b="0" i="0" dirty="0" smtClean="0">
                <a:solidFill>
                  <a:schemeClr val="accent2">
                    <a:lumMod val="50000"/>
                  </a:schemeClr>
                </a:solidFill>
                <a:effectLst/>
                <a:latin typeface="Impact" panose="020B0806030902050204" pitchFamily="34" charset="0"/>
              </a:rPr>
              <a:t>Г) в нём стала слышаться музыка</a:t>
            </a:r>
          </a:p>
          <a:p>
            <a:r>
              <a:rPr lang="ru-RU" sz="3200" b="0" i="0" dirty="0" smtClean="0">
                <a:solidFill>
                  <a:schemeClr val="accent2">
                    <a:lumMod val="50000"/>
                  </a:schemeClr>
                </a:solidFill>
                <a:effectLst/>
                <a:latin typeface="Impact" panose="020B0806030902050204" pitchFamily="34" charset="0"/>
              </a:rPr>
              <a:t/>
            </a:r>
            <a:br>
              <a:rPr lang="ru-RU" sz="3200" b="0" i="0" dirty="0" smtClean="0">
                <a:solidFill>
                  <a:schemeClr val="accent2">
                    <a:lumMod val="50000"/>
                  </a:schemeClr>
                </a:solidFill>
                <a:effectLst/>
                <a:latin typeface="Impact" panose="020B0806030902050204" pitchFamily="34" charset="0"/>
              </a:rPr>
            </a:br>
            <a:r>
              <a:rPr lang="ru-RU" sz="3200" b="1" i="0" dirty="0" smtClean="0">
                <a:solidFill>
                  <a:schemeClr val="accent2">
                    <a:lumMod val="50000"/>
                  </a:schemeClr>
                </a:solidFill>
                <a:effectLst/>
                <a:latin typeface="Impact" panose="020B0806030902050204" pitchFamily="34" charset="0"/>
              </a:rPr>
              <a:t>12. Как теперь друзья стали встречать всех пауков?</a:t>
            </a:r>
            <a:endParaRPr lang="ru-RU" sz="2800" b="0" i="0" dirty="0" smtClean="0">
              <a:solidFill>
                <a:schemeClr val="accent2">
                  <a:lumMod val="50000"/>
                </a:schemeClr>
              </a:solidFill>
              <a:effectLst/>
              <a:latin typeface="Impact" panose="020B0806030902050204" pitchFamily="34" charset="0"/>
            </a:endParaRPr>
          </a:p>
          <a:p>
            <a:r>
              <a:rPr lang="ru-RU" sz="3200" b="0" i="0" dirty="0" smtClean="0">
                <a:solidFill>
                  <a:schemeClr val="accent2">
                    <a:lumMod val="50000"/>
                  </a:schemeClr>
                </a:solidFill>
                <a:effectLst/>
                <a:latin typeface="Impact" panose="020B0806030902050204" pitchFamily="34" charset="0"/>
              </a:rPr>
              <a:t>А) с ужасом             Б) приветливо                  В) с подозрением</a:t>
            </a:r>
            <a:endParaRPr lang="ru-RU" sz="3200" b="0" i="0" dirty="0">
              <a:solidFill>
                <a:schemeClr val="accent2">
                  <a:lumMod val="50000"/>
                </a:schemeClr>
              </a:solidFill>
              <a:effectLst/>
              <a:latin typeface="Impact" panose="020B080603090205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9496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Грань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69</TotalTime>
  <Words>644</Words>
  <Application>Microsoft Office PowerPoint</Application>
  <PresentationFormat>Широкоэкранный</PresentationFormat>
  <Paragraphs>127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7" baseType="lpstr">
      <vt:lpstr>Arial</vt:lpstr>
      <vt:lpstr>Impact</vt:lpstr>
      <vt:lpstr>Times New Roman</vt:lpstr>
      <vt:lpstr>Trebuchet MS</vt:lpstr>
      <vt:lpstr>Wingdings 3</vt:lpstr>
      <vt:lpstr>Грань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PC</dc:creator>
  <cp:lastModifiedBy>PC</cp:lastModifiedBy>
  <cp:revision>8</cp:revision>
  <dcterms:created xsi:type="dcterms:W3CDTF">2015-05-04T15:14:20Z</dcterms:created>
  <dcterms:modified xsi:type="dcterms:W3CDTF">2015-05-04T16:24:13Z</dcterms:modified>
</cp:coreProperties>
</file>