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5" r:id="rId9"/>
    <p:sldId id="263" r:id="rId10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title>
      <c:layout/>
    </c:title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/>
        <c:axId val="34089984"/>
        <c:axId val="34120448"/>
      </c:barChart>
      <c:catAx>
        <c:axId val="34089984"/>
        <c:scaling>
          <c:orientation val="minMax"/>
        </c:scaling>
        <c:axPos val="b"/>
        <c:majorTickMark val="none"/>
        <c:tickLblPos val="nextTo"/>
        <c:crossAx val="34120448"/>
        <c:crosses val="autoZero"/>
        <c:auto val="1"/>
        <c:lblAlgn val="ctr"/>
        <c:lblOffset val="100"/>
        <c:noMultiLvlLbl val="1"/>
      </c:catAx>
      <c:valAx>
        <c:axId val="3412044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34089984"/>
        <c:crosses val="autoZero"/>
        <c:crossBetween val="between"/>
      </c:valAx>
    </c:plotArea>
    <c:legend>
      <c:legendPos val="r"/>
      <c:layout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title>
      <c:layout/>
    </c:title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8AFD6"/>
            </a:solidFill>
          </c:spPr>
          <c:invertIfNegative val="1"/>
          <c:cat>
            <c:strRef>
              <c:f>Лист1!$A$2:$A$4</c:f>
              <c:strCache>
                <c:ptCount val="2"/>
                <c:pt idx="1">
                  <c:v>соки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10</c:v>
                </c:pt>
                <c:pt idx="2">
                  <c:v>15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1"/>
          <c:cat>
            <c:strRef>
              <c:f>Лист1!$A$2:$A$4</c:f>
              <c:strCache>
                <c:ptCount val="2"/>
                <c:pt idx="1">
                  <c:v>соки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1"/>
          <c:cat>
            <c:strRef>
              <c:f>Лист1!$A$2:$A$4</c:f>
              <c:strCache>
                <c:ptCount val="2"/>
                <c:pt idx="1">
                  <c:v>соки 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/>
        <c:axId val="34168832"/>
        <c:axId val="34170368"/>
      </c:barChart>
      <c:catAx>
        <c:axId val="34168832"/>
        <c:scaling>
          <c:orientation val="minMax"/>
        </c:scaling>
        <c:axPos val="b"/>
        <c:numFmt formatCode="General" sourceLinked="1"/>
        <c:majorTickMark val="none"/>
        <c:tickLblPos val="nextTo"/>
        <c:crossAx val="34170368"/>
        <c:crossesAt val="0"/>
        <c:auto val="1"/>
        <c:lblAlgn val="ctr"/>
        <c:lblOffset val="100"/>
        <c:noMultiLvlLbl val="1"/>
      </c:catAx>
      <c:valAx>
        <c:axId val="341703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34168832"/>
        <c:crosses val="autoZero"/>
        <c:crossBetween val="between"/>
      </c:valAx>
    </c:plotArea>
    <c:legend>
      <c:legendPos val="r"/>
      <c:layout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title>
      <c:layout/>
    </c:title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Лист1!$A$2:$A$4</c:f>
              <c:strCache>
                <c:ptCount val="3"/>
                <c:pt idx="0">
                  <c:v>желтые</c:v>
                </c:pt>
                <c:pt idx="1">
                  <c:v>красные</c:v>
                </c:pt>
                <c:pt idx="2">
                  <c:v>зеленые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10</c:v>
                </c:pt>
                <c:pt idx="2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1"/>
          <c:cat>
            <c:strRef>
              <c:f>Лист1!$A$2:$A$4</c:f>
              <c:strCache>
                <c:ptCount val="3"/>
                <c:pt idx="0">
                  <c:v>желтые</c:v>
                </c:pt>
                <c:pt idx="1">
                  <c:v>красные</c:v>
                </c:pt>
                <c:pt idx="2">
                  <c:v>зеленые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1"/>
          <c:cat>
            <c:strRef>
              <c:f>Лист1!$A$2:$A$4</c:f>
              <c:strCache>
                <c:ptCount val="3"/>
                <c:pt idx="0">
                  <c:v>желтые</c:v>
                </c:pt>
                <c:pt idx="1">
                  <c:v>красные</c:v>
                </c:pt>
                <c:pt idx="2">
                  <c:v>зеленые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/>
        <c:axId val="34243328"/>
        <c:axId val="34244864"/>
      </c:barChart>
      <c:catAx>
        <c:axId val="34243328"/>
        <c:scaling>
          <c:orientation val="minMax"/>
        </c:scaling>
        <c:axPos val="b"/>
        <c:majorTickMark val="none"/>
        <c:tickLblPos val="nextTo"/>
        <c:crossAx val="34244864"/>
        <c:crosses val="autoZero"/>
        <c:auto val="1"/>
        <c:lblAlgn val="ctr"/>
        <c:lblOffset val="100"/>
        <c:noMultiLvlLbl val="1"/>
      </c:catAx>
      <c:valAx>
        <c:axId val="342448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34243328"/>
        <c:crosses val="autoZero"/>
        <c:crossBetween val="between"/>
      </c:valAx>
    </c:plotArea>
    <c:legend>
      <c:legendPos val="r"/>
      <c:layout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title>
      <c:layout/>
    </c:title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день 1</c:v>
                </c:pt>
                <c:pt idx="1">
                  <c:v>день 2</c:v>
                </c:pt>
                <c:pt idx="2">
                  <c:v>день 3</c:v>
                </c:pt>
                <c:pt idx="3">
                  <c:v>день 4</c:v>
                </c:pt>
                <c:pt idx="4">
                  <c:v>день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</c:v>
                </c:pt>
                <c:pt idx="1">
                  <c:v>12</c:v>
                </c:pt>
                <c:pt idx="2">
                  <c:v>6</c:v>
                </c:pt>
                <c:pt idx="3">
                  <c:v>10</c:v>
                </c:pt>
                <c:pt idx="4">
                  <c:v>4</c:v>
                </c:pt>
              </c:numCache>
            </c:numRef>
          </c:val>
        </c:ser>
        <c:dLbls/>
        <c:axId val="34327936"/>
        <c:axId val="34202752"/>
      </c:barChart>
      <c:catAx>
        <c:axId val="34327936"/>
        <c:scaling>
          <c:orientation val="minMax"/>
        </c:scaling>
        <c:axPos val="b"/>
        <c:majorTickMark val="none"/>
        <c:tickLblPos val="nextTo"/>
        <c:crossAx val="34202752"/>
        <c:crosses val="autoZero"/>
        <c:auto val="1"/>
        <c:lblAlgn val="ctr"/>
        <c:lblOffset val="100"/>
        <c:noMultiLvlLbl val="1"/>
      </c:catAx>
      <c:valAx>
        <c:axId val="342027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34327936"/>
        <c:crosses val="autoZero"/>
        <c:crossBetween val="between"/>
      </c:valAx>
    </c:plotArea>
    <c:legend>
      <c:legendPos val="r"/>
      <c:layout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title>
      <c:layout/>
    </c:title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Лист1!$A$2:$A$4</c:f>
              <c:strCache>
                <c:ptCount val="3"/>
                <c:pt idx="0">
                  <c:v>лингафонный</c:v>
                </c:pt>
                <c:pt idx="1">
                  <c:v>информатика</c:v>
                </c:pt>
                <c:pt idx="2">
                  <c:v>биология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</c:v>
                </c:pt>
                <c:pt idx="1">
                  <c:v>12</c:v>
                </c:pt>
                <c:pt idx="2">
                  <c:v>22</c:v>
                </c:pt>
              </c:numCache>
            </c:numRef>
          </c:val>
        </c:ser>
        <c:dLbls/>
        <c:axId val="34348032"/>
        <c:axId val="34358016"/>
      </c:barChart>
      <c:catAx>
        <c:axId val="34348032"/>
        <c:scaling>
          <c:orientation val="minMax"/>
        </c:scaling>
        <c:axPos val="b"/>
        <c:majorTickMark val="none"/>
        <c:tickLblPos val="nextTo"/>
        <c:crossAx val="34358016"/>
        <c:crosses val="autoZero"/>
        <c:auto val="1"/>
        <c:lblAlgn val="ctr"/>
        <c:lblOffset val="100"/>
        <c:noMultiLvlLbl val="1"/>
      </c:catAx>
      <c:valAx>
        <c:axId val="343580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34348032"/>
        <c:crosses val="autoZero"/>
        <c:crossBetween val="between"/>
      </c:valAx>
    </c:plotArea>
    <c:legend>
      <c:legendPos val="r"/>
      <c:layout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3879896957324792E-2"/>
          <c:y val="2.7123134057703228E-2"/>
          <c:w val="0.92760158452415675"/>
          <c:h val="0.8445054674949698"/>
        </c:manualLayout>
      </c:layout>
      <c:barChart>
        <c:barDir val="col"/>
        <c:grouping val="clustered"/>
        <c:ser>
          <c:idx val="0"/>
          <c:order val="0"/>
          <c:cat>
            <c:strRef>
              <c:f>Лист1!$A$1:$L$1</c:f>
              <c:strCache>
                <c:ptCount val="12"/>
                <c:pt idx="0">
                  <c:v>январь</c:v>
                </c:pt>
                <c:pt idx="1">
                  <c:v>февраль </c:v>
                </c:pt>
                <c:pt idx="2">
                  <c:v>март 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Лист1!$A$2:$L$2</c:f>
              <c:numCache>
                <c:formatCode>General</c:formatCode>
                <c:ptCount val="12"/>
                <c:pt idx="0">
                  <c:v>900</c:v>
                </c:pt>
                <c:pt idx="1">
                  <c:v>500</c:v>
                </c:pt>
                <c:pt idx="2">
                  <c:v>400</c:v>
                </c:pt>
                <c:pt idx="3">
                  <c:v>700</c:v>
                </c:pt>
                <c:pt idx="4">
                  <c:v>1000</c:v>
                </c:pt>
                <c:pt idx="5">
                  <c:v>1200</c:v>
                </c:pt>
                <c:pt idx="6">
                  <c:v>1000</c:v>
                </c:pt>
                <c:pt idx="7">
                  <c:v>500</c:v>
                </c:pt>
                <c:pt idx="8">
                  <c:v>500</c:v>
                </c:pt>
                <c:pt idx="9">
                  <c:v>500</c:v>
                </c:pt>
                <c:pt idx="10">
                  <c:v>300</c:v>
                </c:pt>
                <c:pt idx="11">
                  <c:v>200</c:v>
                </c:pt>
              </c:numCache>
            </c:numRef>
          </c:val>
        </c:ser>
        <c:dLbls/>
        <c:axId val="64141184"/>
        <c:axId val="63931520"/>
      </c:barChart>
      <c:catAx>
        <c:axId val="64141184"/>
        <c:scaling>
          <c:orientation val="minMax"/>
        </c:scaling>
        <c:axPos val="b"/>
        <c:tickLblPos val="nextTo"/>
        <c:crossAx val="63931520"/>
        <c:crosses val="autoZero"/>
        <c:auto val="1"/>
        <c:lblAlgn val="ctr"/>
        <c:lblOffset val="100"/>
      </c:catAx>
      <c:valAx>
        <c:axId val="63931520"/>
        <c:scaling>
          <c:orientation val="minMax"/>
          <c:max val="1200"/>
        </c:scaling>
        <c:axPos val="l"/>
        <c:majorGridlines/>
        <c:numFmt formatCode="General" sourceLinked="1"/>
        <c:tickLblPos val="nextTo"/>
        <c:crossAx val="64141184"/>
        <c:crosses val="autoZero"/>
        <c:crossBetween val="between"/>
        <c:majorUnit val="300"/>
      </c:valAx>
    </c:plotArea>
    <c:plotVisOnly val="1"/>
    <c:dispBlanksAs val="gap"/>
  </c:chart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4-24T21:18:12.258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Чтение и построение линейных и столбчатых диаграмм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 класс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72200" y="5229200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Выполнила:Калинина</a:t>
            </a:r>
            <a:r>
              <a:rPr lang="ru-RU" dirty="0" smtClean="0"/>
              <a:t> </a:t>
            </a:r>
            <a:r>
              <a:rPr lang="ru-RU" dirty="0" smtClean="0"/>
              <a:t>Н.И., учитель математики МАОУ «Женская гимназия»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Диаграмма-рисунок, позволяющий увидеть соотношение нескольких величин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187285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Задание №1</a:t>
            </a: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2000" dirty="0" smtClean="0"/>
              <a:t>На диаграмме показано количество пакетов томатного, яблочного и персикового сока в коробке. Известно, что сока из персиков на 5 пакетов  меньше, чем яблочного, и  на 5 пакетов  больше, чем томатного сока.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029797974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№2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На диаграмме должно быть показано количество желтых, красных и зеленых карандашей в коробке. Известно, что желтых карандашей на 10 больше, чем красных, и на 5 меньше, чем зеленых.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Постройте столбики, высота которых  соответствуют  количеству красных и зеленых карандашей.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№3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</a:t>
                      </a:r>
                      <a:endParaRPr lang="ru-RU" dirty="0"/>
                    </a:p>
                  </a:txBody>
                  <a:tcPr marL="72243" marR="7224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Расстояние </a:t>
                      </a:r>
                      <a:endParaRPr lang="ru-RU" dirty="0"/>
                    </a:p>
                  </a:txBody>
                  <a:tcPr marL="72243" marR="7224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72243" marR="7224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72243" marR="7224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</a:p>
                  </a:txBody>
                  <a:tcPr marL="72243" marR="7224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72243" marR="7224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72243" marR="7224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72243" marR="7224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72243" marR="7224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72243" marR="7224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72243" marR="7224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72243" marR="72243"/>
                </a:tc>
              </a:tr>
            </a:tbl>
          </a:graphicData>
        </a:graphic>
      </p:graphicFrame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Туристы  находились в пути 5 дней. В таблице содержится  информация  о том, какое  расстояние проходили туристы каждый день. Постройте диаграмму по  данным таблицы.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Ответьте на вопросы:</a:t>
            </a:r>
          </a:p>
          <a:p>
            <a:r>
              <a:rPr lang="ru-RU" sz="2000" dirty="0" smtClean="0"/>
              <a:t>а) В какой день  туристы прошли самое большое расстояние?</a:t>
            </a:r>
          </a:p>
          <a:p>
            <a:r>
              <a:rPr lang="ru-RU" sz="2000" dirty="0" smtClean="0"/>
              <a:t>б) В какой день туристы прошли меньше: в первый день или в четвертый? На  сколько километров?</a:t>
            </a:r>
          </a:p>
          <a:p>
            <a:r>
              <a:rPr lang="ru-RU" sz="2000" dirty="0" smtClean="0"/>
              <a:t>в) Какое расстояние прошли туристы за 5 дней?</a:t>
            </a:r>
          </a:p>
          <a:p>
            <a:r>
              <a:rPr lang="ru-RU" sz="2000" dirty="0" smtClean="0"/>
              <a:t>г) С какой средней скоростью двигались туристы?</a:t>
            </a:r>
          </a:p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вал 6"/>
          <p:cNvSpPr/>
          <p:nvPr/>
        </p:nvSpPr>
        <p:spPr>
          <a:xfrm>
            <a:off x="1571604" y="6072206"/>
            <a:ext cx="1785950" cy="785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Данные таблицы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№4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 диаграмме показано количество мест в трех  кабинетах школы.  Известно, что в лингафонном кабинете на 4 места меньше, чем в кабинете биологии, и  на 6 мест больше, чем  в кабинете информатики. Сколько  мест  в каждом кабинете?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775"/>
            <a:ext cx="8229600" cy="1143000"/>
          </a:xfrm>
        </p:spPr>
        <p:txBody>
          <a:bodyPr/>
          <a:lstStyle/>
          <a:p>
            <a:r>
              <a:rPr lang="ru-RU" dirty="0" smtClean="0"/>
              <a:t>Задание №5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52760921"/>
              </p:ext>
            </p:extLst>
          </p:nvPr>
        </p:nvGraphicFramePr>
        <p:xfrm>
          <a:off x="467544" y="1196752"/>
          <a:ext cx="82296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4437112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Сколько детей родилось в июле?</a:t>
            </a:r>
          </a:p>
          <a:p>
            <a:pPr marL="342900" indent="-342900">
              <a:buAutoNum type="arabicParenR"/>
            </a:pPr>
            <a:r>
              <a:rPr lang="ru-RU" dirty="0" smtClean="0"/>
              <a:t>В каком месяце родилось больше всего детей, а в каком – меньше всего?</a:t>
            </a:r>
          </a:p>
          <a:p>
            <a:pPr marL="342900" indent="-342900">
              <a:buAutoNum type="arabicParenR"/>
            </a:pPr>
            <a:r>
              <a:rPr lang="ru-RU" dirty="0" smtClean="0"/>
              <a:t>Сколько детей родилось летом? Сколько детей родилось за год?</a:t>
            </a:r>
          </a:p>
          <a:p>
            <a:pPr marL="342900" indent="-342900">
              <a:buAutoNum type="arabicParenR"/>
            </a:pPr>
            <a:r>
              <a:rPr lang="ru-RU" dirty="0" smtClean="0"/>
              <a:t>На сколько больше детей родилось в мае, чем в апреле?</a:t>
            </a:r>
          </a:p>
          <a:p>
            <a:pPr marL="342900" indent="-342900">
              <a:buAutoNum type="arabicParenR"/>
            </a:pPr>
            <a:r>
              <a:rPr lang="ru-RU" dirty="0" smtClean="0"/>
              <a:t>В какие месяцы родилось по 500 детей?</a:t>
            </a:r>
          </a:p>
          <a:p>
            <a:pPr marL="342900" indent="-342900">
              <a:buAutoNum type="arabicParenR"/>
            </a:pPr>
            <a:r>
              <a:rPr lang="ru-RU" dirty="0" smtClean="0"/>
              <a:t>В какие месяцы </a:t>
            </a:r>
            <a:r>
              <a:rPr lang="ru-RU" smtClean="0"/>
              <a:t>родилось больше 600 детей?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307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4709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	</a:t>
            </a:r>
          </a:p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</TotalTime>
  <Words>334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Чтение и построение линейных и столбчатых диаграмм</vt:lpstr>
      <vt:lpstr>Диаграмма-рисунок, позволяющий увидеть соотношение нескольких величин</vt:lpstr>
      <vt:lpstr>Задание №1</vt:lpstr>
      <vt:lpstr>Задание №2</vt:lpstr>
      <vt:lpstr>ЗАДАНИЕ №3</vt:lpstr>
      <vt:lpstr>Слайд 6</vt:lpstr>
      <vt:lpstr>Задание №4</vt:lpstr>
      <vt:lpstr>Задание №5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 и построение линейных и столбчатых диаграмм</dc:title>
  <cp:lastModifiedBy>Анастасия Сергеевна</cp:lastModifiedBy>
  <cp:revision>13</cp:revision>
  <dcterms:modified xsi:type="dcterms:W3CDTF">2015-04-27T12:17:42Z</dcterms:modified>
</cp:coreProperties>
</file>