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59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6" r:id="rId28"/>
    <p:sldId id="287" r:id="rId29"/>
    <p:sldId id="288" r:id="rId30"/>
    <p:sldId id="285" r:id="rId31"/>
    <p:sldId id="28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3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32094-F9ED-4F6F-BED3-2E4FF7507F2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720E-B80B-4972-B14C-A83DBC1D2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32094-F9ED-4F6F-BED3-2E4FF7507F2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720E-B80B-4972-B14C-A83DBC1D2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32094-F9ED-4F6F-BED3-2E4FF7507F2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720E-B80B-4972-B14C-A83DBC1D2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D2B2A32-9AF4-4E93-853D-499C7E12B05F}" type="datetimeFigureOut">
              <a:rPr lang="ru-RU"/>
              <a:pPr/>
              <a:t>19.01.2015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ADD83A1-7580-48DD-AF58-8BD7590256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A88C88E-EE68-479C-8B55-742DBE133B44}" type="datetime1">
              <a:rPr lang="ru-RU"/>
              <a:pPr/>
              <a:t>19.01.2015</a:t>
            </a:fld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92EB708-D9F5-46F8-BB15-1C43E4E66360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32094-F9ED-4F6F-BED3-2E4FF7507F2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720E-B80B-4972-B14C-A83DBC1D2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32094-F9ED-4F6F-BED3-2E4FF7507F2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720E-B80B-4972-B14C-A83DBC1D2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32094-F9ED-4F6F-BED3-2E4FF7507F2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720E-B80B-4972-B14C-A83DBC1D2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32094-F9ED-4F6F-BED3-2E4FF7507F2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720E-B80B-4972-B14C-A83DBC1D2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32094-F9ED-4F6F-BED3-2E4FF7507F2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720E-B80B-4972-B14C-A83DBC1D2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32094-F9ED-4F6F-BED3-2E4FF7507F2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720E-B80B-4972-B14C-A83DBC1D2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32094-F9ED-4F6F-BED3-2E4FF7507F2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720E-B80B-4972-B14C-A83DBC1D2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32094-F9ED-4F6F-BED3-2E4FF7507F2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D15720E-B80B-4972-B14C-A83DBC1D20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F732094-F9ED-4F6F-BED3-2E4FF7507F2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D15720E-B80B-4972-B14C-A83DBC1D201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Arial Black" pitchFamily="34" charset="0"/>
              </a:rPr>
              <a:t>ПУТЕШЕСТВИЕ В СТРАНУ </a:t>
            </a:r>
            <a:r>
              <a:rPr lang="ru-RU" sz="4000" b="1" i="1" dirty="0" smtClean="0">
                <a:solidFill>
                  <a:srgbClr val="FF0000"/>
                </a:solidFill>
                <a:latin typeface="Arial Black" pitchFamily="34" charset="0"/>
              </a:rPr>
              <a:t>«С</a:t>
            </a:r>
            <a:r>
              <a:rPr lang="ru-RU" sz="4000" b="1" i="1" dirty="0" smtClean="0">
                <a:solidFill>
                  <a:srgbClr val="FFFF00"/>
                </a:solidFill>
                <a:latin typeface="Arial Black" pitchFamily="34" charset="0"/>
              </a:rPr>
              <a:t>В</a:t>
            </a:r>
            <a:r>
              <a:rPr lang="ru-RU" sz="4000" b="1" i="1" dirty="0" smtClean="0">
                <a:solidFill>
                  <a:srgbClr val="00B050"/>
                </a:solidFill>
                <a:latin typeface="Arial Black" pitchFamily="34" charset="0"/>
              </a:rPr>
              <a:t>Е</a:t>
            </a:r>
            <a:r>
              <a:rPr lang="ru-RU" sz="4000" b="1" i="1" dirty="0" smtClean="0">
                <a:solidFill>
                  <a:srgbClr val="FF0000"/>
                </a:solidFill>
                <a:latin typeface="Arial Black" pitchFamily="34" charset="0"/>
              </a:rPr>
              <a:t>Т</a:t>
            </a:r>
            <a:r>
              <a:rPr lang="ru-RU" sz="4000" b="1" i="1" dirty="0" smtClean="0">
                <a:solidFill>
                  <a:srgbClr val="FFFF00"/>
                </a:solidFill>
                <a:latin typeface="Arial Black" pitchFamily="34" charset="0"/>
              </a:rPr>
              <a:t>О</a:t>
            </a:r>
            <a:r>
              <a:rPr lang="ru-RU" sz="4000" b="1" i="1" dirty="0" smtClean="0">
                <a:solidFill>
                  <a:srgbClr val="00B050"/>
                </a:solidFill>
                <a:latin typeface="Arial Black" pitchFamily="34" charset="0"/>
              </a:rPr>
              <a:t>Ф</a:t>
            </a:r>
            <a:r>
              <a:rPr lang="ru-RU" sz="4000" b="1" i="1" dirty="0" smtClean="0">
                <a:solidFill>
                  <a:srgbClr val="FF0000"/>
                </a:solidFill>
                <a:latin typeface="Arial Black" pitchFamily="34" charset="0"/>
              </a:rPr>
              <a:t>О</a:t>
            </a:r>
            <a:r>
              <a:rPr lang="ru-RU" sz="4000" b="1" i="1" dirty="0" smtClean="0">
                <a:solidFill>
                  <a:srgbClr val="FFFF00"/>
                </a:solidFill>
                <a:latin typeface="Arial Black" pitchFamily="34" charset="0"/>
              </a:rPr>
              <a:t>Р</a:t>
            </a:r>
            <a:r>
              <a:rPr lang="ru-RU" sz="4000" b="1" i="1" dirty="0" smtClean="0">
                <a:solidFill>
                  <a:srgbClr val="FF0000"/>
                </a:solidFill>
                <a:latin typeface="Arial Black" pitchFamily="34" charset="0"/>
              </a:rPr>
              <a:t>ИЯ»</a:t>
            </a:r>
            <a:endParaRPr lang="ru-RU" sz="40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3356992"/>
            <a:ext cx="4572032" cy="194020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0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МКОУ «Лебедевская основная общеобразовательная школа</a:t>
            </a:r>
          </a:p>
          <a:p>
            <a:pPr algn="ctr"/>
            <a:r>
              <a:rPr lang="ru-RU" sz="20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Суджанского</a:t>
            </a:r>
            <a:r>
              <a:rPr lang="ru-RU" sz="20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района</a:t>
            </a:r>
          </a:p>
          <a:p>
            <a:pPr algn="ctr"/>
            <a:r>
              <a:rPr lang="ru-RU" sz="20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Подготовила : Масленникова В.В. учитель начальных классов</a:t>
            </a:r>
          </a:p>
          <a:p>
            <a:pPr algn="ctr"/>
            <a:r>
              <a:rPr lang="ru-RU" sz="20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первой категории</a:t>
            </a:r>
          </a:p>
          <a:p>
            <a:pPr algn="ctr"/>
            <a:endParaRPr lang="ru-RU" sz="2000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88224" y="2924944"/>
            <a:ext cx="2299052" cy="258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2477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1714488"/>
            <a:ext cx="3500462" cy="2714644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что-то заболит,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Нужен доктор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          Айболит!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 крест помог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в пути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Заболевшего спасти!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C:\Users\Админ\Desktop\дорожные знаки\3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857364"/>
            <a:ext cx="3857632" cy="4048125"/>
          </a:xfrm>
          <a:prstGeom prst="rect">
            <a:avLst/>
          </a:prstGeom>
          <a:noFill/>
        </p:spPr>
      </p:pic>
      <p:pic>
        <p:nvPicPr>
          <p:cNvPr id="34819" name="Picture 3" descr="C:\Users\Админ\Desktop\дорожные знаки\l12424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429132"/>
            <a:ext cx="3714776" cy="221457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3" y="214290"/>
            <a:ext cx="864399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Пункт первой медицинской помощи. Больница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214422"/>
            <a:ext cx="3000396" cy="3357586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Если нужно </a:t>
            </a:r>
          </a:p>
          <a:p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позвонить</a:t>
            </a:r>
          </a:p>
          <a:p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Вам в дороге </a:t>
            </a:r>
          </a:p>
          <a:p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срочно,</a:t>
            </a:r>
          </a:p>
          <a:p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Этот знак на </a:t>
            </a:r>
          </a:p>
          <a:p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телефон</a:t>
            </a:r>
          </a:p>
          <a:p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Вам укажет точно.</a:t>
            </a:r>
            <a:endParaRPr lang="ru-RU" sz="2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C:\Users\Админ\Desktop\1281193170_100993172_1----128119317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928670"/>
            <a:ext cx="4572032" cy="53578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3" y="142852"/>
            <a:ext cx="83582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Телефон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1357298"/>
            <a:ext cx="4143404" cy="4953966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Погоди, дружок 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   немножко!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Видишь – вилка, видишь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       – нож!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не будем торопиться,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Здесь мы можем 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       подкрепиться!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чего же знак 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   приятный,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Ждет обед нас 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ароматный!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C:\Users\Админ\Desktop\дорожные знаки\1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285860"/>
            <a:ext cx="3714776" cy="492922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0034" y="214291"/>
            <a:ext cx="750098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Пункт питания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Главная дорога</a:t>
            </a:r>
            <a:endParaRPr lang="ru-RU" dirty="0"/>
          </a:p>
        </p:txBody>
      </p:sp>
      <p:pic>
        <p:nvPicPr>
          <p:cNvPr id="4" name="Содержимое 3" descr="41304288-2_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77281" y="1935163"/>
            <a:ext cx="4389437" cy="4389437"/>
          </a:xfrm>
        </p:spPr>
      </p:pic>
    </p:spTree>
  </p:cSld>
  <p:clrMapOvr>
    <a:masterClrMapping/>
  </p:clrMapOvr>
  <p:transition spd="slow" advClick="0" advTm="5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Движение без остановки запрещено</a:t>
            </a:r>
            <a:endParaRPr lang="ru-RU" dirty="0"/>
          </a:p>
        </p:txBody>
      </p:sp>
      <p:pic>
        <p:nvPicPr>
          <p:cNvPr id="4" name="Содержимое 3" descr="t_108_5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988840"/>
            <a:ext cx="5040560" cy="4608512"/>
          </a:xfrm>
        </p:spPr>
      </p:pic>
    </p:spTree>
  </p:cSld>
  <p:clrMapOvr>
    <a:masterClrMapping/>
  </p:clrMapOvr>
  <p:transition spd="slow" advClick="0" advTm="500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Въезд запрещен</a:t>
            </a:r>
            <a:endParaRPr lang="ru-RU" dirty="0"/>
          </a:p>
        </p:txBody>
      </p:sp>
      <p:pic>
        <p:nvPicPr>
          <p:cNvPr id="4" name="Содержимое 3" descr="ce395ce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44504" y="1844824"/>
            <a:ext cx="5319784" cy="5013176"/>
          </a:xfrm>
        </p:spPr>
      </p:pic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Остановка запрещена</a:t>
            </a:r>
            <a:endParaRPr lang="ru-RU" dirty="0"/>
          </a:p>
        </p:txBody>
      </p:sp>
      <p:pic>
        <p:nvPicPr>
          <p:cNvPr id="4" name="Содержимое 3" descr="zakazparkowania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916832"/>
            <a:ext cx="5112568" cy="4845244"/>
          </a:xfrm>
        </p:spPr>
      </p:pic>
    </p:spTree>
  </p:cSld>
  <p:clrMapOvr>
    <a:masterClrMapping/>
  </p:clrMapOvr>
  <p:transition spd="slow" advClick="0" advTm="5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Пешеходный переход</a:t>
            </a:r>
            <a:endParaRPr lang="ru-RU" dirty="0"/>
          </a:p>
        </p:txBody>
      </p:sp>
      <p:pic>
        <p:nvPicPr>
          <p:cNvPr id="4" name="Содержимое 3" descr="33_5_35_2_b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73617" y="1935163"/>
            <a:ext cx="4396765" cy="4389437"/>
          </a:xfrm>
        </p:spPr>
      </p:pic>
    </p:spTree>
  </p:cSld>
  <p:clrMapOvr>
    <a:masterClrMapping/>
  </p:clrMapOvr>
  <p:transition spd="slow" advClick="0" advTm="5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29" name="Picture 9" descr="myanistarback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27" name="Rectangle 7"/>
          <p:cNvSpPr>
            <a:spLocks noGrp="1" noChangeArrowheads="1"/>
          </p:cNvSpPr>
          <p:nvPr>
            <p:ph/>
          </p:nvPr>
        </p:nvSpPr>
        <p:spPr>
          <a:xfrm>
            <a:off x="0" y="103188"/>
            <a:ext cx="9144000" cy="5953125"/>
          </a:xfrm>
        </p:spPr>
        <p:txBody>
          <a:bodyPr/>
          <a:lstStyle/>
          <a:p>
            <a:pPr>
              <a:buFontTx/>
              <a:buNone/>
            </a:pPr>
            <a:endParaRPr lang="ru-RU"/>
          </a:p>
          <a:p>
            <a:pPr>
              <a:buFontTx/>
              <a:buNone/>
            </a:pPr>
            <a:endParaRPr lang="ru-RU"/>
          </a:p>
          <a:p>
            <a:pPr>
              <a:buFontTx/>
              <a:buNone/>
            </a:pPr>
            <a:endParaRPr lang="ru-RU"/>
          </a:p>
          <a:p>
            <a:pPr>
              <a:buFontTx/>
              <a:buNone/>
            </a:pPr>
            <a:r>
              <a:rPr lang="ru-RU" sz="6000" b="1">
                <a:latin typeface="Franklin Gothic Book" pitchFamily="34" charset="0"/>
              </a:rPr>
              <a:t>  </a:t>
            </a:r>
          </a:p>
          <a:p>
            <a:pPr algn="ctr">
              <a:buFontTx/>
              <a:buNone/>
            </a:pPr>
            <a:r>
              <a:rPr lang="ru-RU" sz="6000" b="1">
                <a:latin typeface="Franklin Gothic Book" pitchFamily="34" charset="0"/>
              </a:rPr>
              <a:t> </a:t>
            </a:r>
            <a:r>
              <a:rPr lang="ru-RU" sz="6600" b="1">
                <a:solidFill>
                  <a:schemeClr val="bg1"/>
                </a:solidFill>
                <a:latin typeface="Comic Sans MS" pitchFamily="66" charset="0"/>
              </a:rPr>
              <a:t>«ВЕРЮ-НЕ ВЕРЮ»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389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389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389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389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891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5725"/>
          </a:xfrm>
        </p:spPr>
        <p:txBody>
          <a:bodyPr>
            <a:normAutofit fontScale="90000"/>
          </a:bodyPr>
          <a:lstStyle/>
          <a:p>
            <a:endParaRPr lang="ru-RU" sz="4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60350"/>
            <a:ext cx="8856662" cy="5795963"/>
          </a:xfrm>
        </p:spPr>
        <p:txBody>
          <a:bodyPr/>
          <a:lstStyle/>
          <a:p>
            <a:pPr>
              <a:lnSpc>
                <a:spcPct val="135000"/>
              </a:lnSpc>
              <a:buFontTx/>
              <a:buNone/>
            </a:pPr>
            <a:r>
              <a:rPr lang="ru-RU" sz="2800" b="1" i="1">
                <a:solidFill>
                  <a:srgbClr val="080808"/>
                </a:solidFill>
              </a:rPr>
              <a:t>     </a:t>
            </a:r>
          </a:p>
          <a:p>
            <a:pPr algn="ctr">
              <a:lnSpc>
                <a:spcPct val="135000"/>
              </a:lnSpc>
              <a:buFontTx/>
              <a:buNone/>
            </a:pPr>
            <a:r>
              <a:rPr lang="ru-RU" sz="2800" b="1" i="1">
                <a:solidFill>
                  <a:srgbClr val="080808"/>
                </a:solidFill>
              </a:rPr>
              <a:t>  </a:t>
            </a:r>
            <a:r>
              <a:rPr lang="ru-RU" sz="3600" b="1" i="1">
                <a:solidFill>
                  <a:srgbClr val="080808"/>
                </a:solidFill>
              </a:rPr>
              <a:t>Верите ли вы,</a:t>
            </a:r>
          </a:p>
          <a:p>
            <a:pPr algn="ctr">
              <a:lnSpc>
                <a:spcPct val="135000"/>
              </a:lnSpc>
              <a:buFontTx/>
              <a:buNone/>
            </a:pPr>
            <a:r>
              <a:rPr lang="ru-RU" sz="3600" b="1" i="1">
                <a:solidFill>
                  <a:srgbClr val="080808"/>
                </a:solidFill>
              </a:rPr>
              <a:t> что первый электрический светофор появился в Англии?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7888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школа\уголок здоровья\4 кл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8426"/>
            <a:ext cx="8643998" cy="6474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83" name="Rectangle 11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ru-RU" sz="3600" b="1">
              <a:solidFill>
                <a:srgbClr val="080808"/>
              </a:solidFill>
            </a:endParaRPr>
          </a:p>
          <a:p>
            <a:pPr algn="ctr">
              <a:buFontTx/>
              <a:buNone/>
            </a:pPr>
            <a:endParaRPr lang="ru-RU" sz="3600" b="1">
              <a:solidFill>
                <a:srgbClr val="080808"/>
              </a:solidFill>
            </a:endParaRPr>
          </a:p>
          <a:p>
            <a:pPr algn="ctr">
              <a:buFontTx/>
              <a:buNone/>
            </a:pPr>
            <a:r>
              <a:rPr lang="ru-RU" sz="3600" b="1">
                <a:solidFill>
                  <a:srgbClr val="080808"/>
                </a:solidFill>
              </a:rPr>
              <a:t>Нет, </a:t>
            </a:r>
          </a:p>
          <a:p>
            <a:pPr algn="ctr">
              <a:buFontTx/>
              <a:buNone/>
            </a:pPr>
            <a:r>
              <a:rPr lang="ru-RU" sz="3600" b="1">
                <a:solidFill>
                  <a:srgbClr val="080808"/>
                </a:solidFill>
              </a:rPr>
              <a:t>первый электрический светофор появился </a:t>
            </a:r>
          </a:p>
          <a:p>
            <a:pPr algn="ctr">
              <a:buFontTx/>
              <a:buNone/>
            </a:pPr>
            <a:r>
              <a:rPr lang="ru-RU" sz="3600" b="1">
                <a:solidFill>
                  <a:srgbClr val="080808"/>
                </a:solidFill>
              </a:rPr>
              <a:t>в Америке.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7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7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87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7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7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7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87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7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7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7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87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7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5725"/>
          </a:xfrm>
        </p:spPr>
        <p:txBody>
          <a:bodyPr>
            <a:normAutofit fontScale="90000"/>
          </a:bodyPr>
          <a:lstStyle/>
          <a:p>
            <a:endParaRPr lang="ru-RU" sz="4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60351"/>
            <a:ext cx="8856662" cy="4525972"/>
          </a:xfrm>
        </p:spPr>
        <p:txBody>
          <a:bodyPr/>
          <a:lstStyle/>
          <a:p>
            <a:pPr>
              <a:lnSpc>
                <a:spcPct val="135000"/>
              </a:lnSpc>
              <a:buFontTx/>
              <a:buNone/>
            </a:pPr>
            <a:r>
              <a:rPr lang="ru-RU" sz="2800" b="1" i="1" dirty="0">
                <a:solidFill>
                  <a:srgbClr val="080808"/>
                </a:solidFill>
              </a:rPr>
              <a:t>     </a:t>
            </a:r>
          </a:p>
          <a:p>
            <a:pPr algn="ctr">
              <a:lnSpc>
                <a:spcPct val="135000"/>
              </a:lnSpc>
              <a:buFontTx/>
              <a:buNone/>
            </a:pPr>
            <a:r>
              <a:rPr lang="ru-RU" sz="2800" b="1" i="1" dirty="0">
                <a:solidFill>
                  <a:srgbClr val="080808"/>
                </a:solidFill>
              </a:rPr>
              <a:t>  </a:t>
            </a:r>
            <a:r>
              <a:rPr lang="ru-RU" sz="3600" b="1" i="1" dirty="0">
                <a:solidFill>
                  <a:srgbClr val="080808"/>
                </a:solidFill>
              </a:rPr>
              <a:t>Верите ли вы, </a:t>
            </a:r>
          </a:p>
          <a:p>
            <a:pPr algn="ctr">
              <a:lnSpc>
                <a:spcPct val="135000"/>
              </a:lnSpc>
              <a:buFontTx/>
              <a:buNone/>
            </a:pPr>
            <a:r>
              <a:rPr lang="ru-RU" sz="3600" b="1" i="1" dirty="0">
                <a:solidFill>
                  <a:srgbClr val="080808"/>
                </a:solidFill>
              </a:rPr>
              <a:t>что сигнал регулировщика свистком разрешает </a:t>
            </a:r>
          </a:p>
          <a:p>
            <a:pPr algn="ctr">
              <a:lnSpc>
                <a:spcPct val="135000"/>
              </a:lnSpc>
              <a:buFontTx/>
              <a:buNone/>
            </a:pPr>
            <a:r>
              <a:rPr lang="ru-RU" sz="3600" b="1" i="1" dirty="0">
                <a:solidFill>
                  <a:srgbClr val="080808"/>
                </a:solidFill>
              </a:rPr>
              <a:t>движение пешеходов?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8195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102" name="Rectangle 6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ru-RU" sz="3600" b="1">
              <a:solidFill>
                <a:srgbClr val="080808"/>
              </a:solidFill>
            </a:endParaRPr>
          </a:p>
          <a:p>
            <a:pPr algn="ctr">
              <a:buFontTx/>
              <a:buNone/>
            </a:pPr>
            <a:endParaRPr lang="ru-RU" sz="3600" b="1">
              <a:solidFill>
                <a:srgbClr val="080808"/>
              </a:solidFill>
            </a:endParaRPr>
          </a:p>
          <a:p>
            <a:pPr algn="ctr">
              <a:buFontTx/>
              <a:buNone/>
            </a:pPr>
            <a:r>
              <a:rPr lang="ru-RU" sz="3600" b="1">
                <a:solidFill>
                  <a:srgbClr val="080808"/>
                </a:solidFill>
              </a:rPr>
              <a:t>Нет,</a:t>
            </a:r>
          </a:p>
          <a:p>
            <a:pPr algn="ctr">
              <a:buFontTx/>
              <a:buNone/>
            </a:pPr>
            <a:r>
              <a:rPr lang="ru-RU" sz="3600" b="1">
                <a:solidFill>
                  <a:srgbClr val="080808"/>
                </a:solidFill>
              </a:rPr>
              <a:t> сигнал свистком служит для привлечения внимания участников дорожного движения.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8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8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88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8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8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8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88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8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5725"/>
          </a:xfrm>
        </p:spPr>
        <p:txBody>
          <a:bodyPr>
            <a:normAutofit fontScale="90000"/>
          </a:bodyPr>
          <a:lstStyle/>
          <a:p>
            <a:endParaRPr lang="ru-RU" sz="4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60351"/>
            <a:ext cx="8856662" cy="3883030"/>
          </a:xfrm>
        </p:spPr>
        <p:txBody>
          <a:bodyPr/>
          <a:lstStyle/>
          <a:p>
            <a:pPr>
              <a:lnSpc>
                <a:spcPct val="135000"/>
              </a:lnSpc>
              <a:buFontTx/>
              <a:buNone/>
            </a:pPr>
            <a:r>
              <a:rPr lang="ru-RU" sz="2400" b="1" i="1" dirty="0">
                <a:solidFill>
                  <a:srgbClr val="080808"/>
                </a:solidFill>
              </a:rPr>
              <a:t>     </a:t>
            </a:r>
          </a:p>
          <a:p>
            <a:pPr algn="ctr">
              <a:lnSpc>
                <a:spcPct val="135000"/>
              </a:lnSpc>
              <a:buFontTx/>
              <a:buNone/>
            </a:pPr>
            <a:r>
              <a:rPr lang="ru-RU" sz="2400" b="1" i="1" dirty="0">
                <a:solidFill>
                  <a:srgbClr val="080808"/>
                </a:solidFill>
              </a:rPr>
              <a:t>  </a:t>
            </a:r>
            <a:r>
              <a:rPr lang="ru-RU" b="1" i="1" dirty="0">
                <a:solidFill>
                  <a:srgbClr val="080808"/>
                </a:solidFill>
              </a:rPr>
              <a:t>Верите ли вы, </a:t>
            </a:r>
          </a:p>
          <a:p>
            <a:pPr algn="ctr">
              <a:lnSpc>
                <a:spcPct val="135000"/>
              </a:lnSpc>
              <a:buFontTx/>
              <a:buNone/>
            </a:pPr>
            <a:r>
              <a:rPr lang="ru-RU" b="1" i="1" dirty="0">
                <a:solidFill>
                  <a:srgbClr val="080808"/>
                </a:solidFill>
              </a:rPr>
              <a:t>что водители и пешеходы всегда должны выполнять сигналы и указания регулировщика, даже если они противоречат  сигналам светофора?</a:t>
            </a:r>
          </a:p>
        </p:txBody>
      </p:sp>
      <p:pic>
        <p:nvPicPr>
          <p:cNvPr id="4" name="Picture 5" descr="img21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86100"/>
            <a:ext cx="1571636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8093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600"/>
                            </p:stCondLst>
                            <p:childTnLst>
                              <p:par>
                                <p:cTn id="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8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ru-RU" sz="3600" b="1">
              <a:solidFill>
                <a:srgbClr val="080808"/>
              </a:solidFill>
            </a:endParaRPr>
          </a:p>
          <a:p>
            <a:pPr algn="ctr">
              <a:buFontTx/>
              <a:buNone/>
            </a:pPr>
            <a:r>
              <a:rPr lang="ru-RU" sz="3600" b="1">
                <a:solidFill>
                  <a:srgbClr val="080808"/>
                </a:solidFill>
              </a:rPr>
              <a:t>Да, </a:t>
            </a:r>
          </a:p>
          <a:p>
            <a:pPr algn="ctr">
              <a:buFontTx/>
              <a:buNone/>
            </a:pPr>
            <a:r>
              <a:rPr lang="ru-RU" sz="3600" b="1">
                <a:solidFill>
                  <a:srgbClr val="080808"/>
                </a:solidFill>
              </a:rPr>
              <a:t>сигналы и указания регулировщика участники движения должны выполнять, даже если они противоречат  сигналам светофора.</a:t>
            </a:r>
          </a:p>
          <a:p>
            <a:pPr>
              <a:buFontTx/>
              <a:buNone/>
            </a:pPr>
            <a:endParaRPr lang="ru-RU" sz="3600" b="1">
              <a:solidFill>
                <a:srgbClr val="0808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0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0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0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0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0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0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00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0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5725"/>
          </a:xfrm>
        </p:spPr>
        <p:txBody>
          <a:bodyPr>
            <a:normAutofit fontScale="90000"/>
          </a:bodyPr>
          <a:lstStyle/>
          <a:p>
            <a:endParaRPr lang="ru-RU" sz="4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60350"/>
            <a:ext cx="8856662" cy="5795963"/>
          </a:xfrm>
        </p:spPr>
        <p:txBody>
          <a:bodyPr/>
          <a:lstStyle/>
          <a:p>
            <a:pPr>
              <a:lnSpc>
                <a:spcPct val="135000"/>
              </a:lnSpc>
              <a:buFontTx/>
              <a:buNone/>
            </a:pPr>
            <a:r>
              <a:rPr lang="ru-RU" sz="2800" b="1" i="1" dirty="0">
                <a:solidFill>
                  <a:srgbClr val="080808"/>
                </a:solidFill>
              </a:rPr>
              <a:t>     </a:t>
            </a:r>
          </a:p>
          <a:p>
            <a:pPr algn="ctr">
              <a:lnSpc>
                <a:spcPct val="135000"/>
              </a:lnSpc>
              <a:buFontTx/>
              <a:buNone/>
            </a:pPr>
            <a:r>
              <a:rPr lang="ru-RU" sz="2800" b="1" i="1" dirty="0">
                <a:solidFill>
                  <a:srgbClr val="080808"/>
                </a:solidFill>
              </a:rPr>
              <a:t>  </a:t>
            </a:r>
            <a:r>
              <a:rPr lang="ru-RU" sz="3600" b="1" i="1" dirty="0">
                <a:solidFill>
                  <a:srgbClr val="080808"/>
                </a:solidFill>
              </a:rPr>
              <a:t>Верите ли вы, </a:t>
            </a:r>
          </a:p>
          <a:p>
            <a:pPr algn="ctr">
              <a:lnSpc>
                <a:spcPct val="135000"/>
              </a:lnSpc>
              <a:buFontTx/>
              <a:buNone/>
            </a:pPr>
            <a:r>
              <a:rPr lang="ru-RU" sz="3600" b="1" i="1" dirty="0">
                <a:solidFill>
                  <a:srgbClr val="080808"/>
                </a:solidFill>
              </a:rPr>
              <a:t>что в переводе с греческого  языка слово светофор означает трёхцветный?</a:t>
            </a:r>
          </a:p>
        </p:txBody>
      </p:sp>
      <p:pic>
        <p:nvPicPr>
          <p:cNvPr id="384004" name="Picture 4" descr="Traffic-02-june"/>
          <p:cNvPicPr>
            <a:picLocks noChangeAspect="1" noChangeArrowheads="1" noCrop="1"/>
          </p:cNvPicPr>
          <p:nvPr/>
        </p:nvPicPr>
        <p:blipFill>
          <a:blip r:embed="rId2" cstate="print">
            <a:lum bright="-12000" contrast="-12000"/>
          </a:blip>
          <a:srcRect/>
          <a:stretch>
            <a:fillRect/>
          </a:stretch>
        </p:blipFill>
        <p:spPr bwMode="auto">
          <a:xfrm>
            <a:off x="3708400" y="4149725"/>
            <a:ext cx="1160463" cy="2447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7" name="Text Box 5"/>
          <p:cNvSpPr txBox="1">
            <a:spLocks noChangeArrowheads="1"/>
          </p:cNvSpPr>
          <p:nvPr/>
        </p:nvSpPr>
        <p:spPr bwMode="auto">
          <a:xfrm>
            <a:off x="1692275" y="1844675"/>
            <a:ext cx="5205413" cy="3667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02440" name="Rectangle 8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ru-RU" sz="3600" b="1"/>
          </a:p>
          <a:p>
            <a:pPr algn="ctr">
              <a:buFontTx/>
              <a:buNone/>
            </a:pPr>
            <a:r>
              <a:rPr lang="ru-RU" sz="3600" b="1">
                <a:solidFill>
                  <a:srgbClr val="080808"/>
                </a:solidFill>
              </a:rPr>
              <a:t>Нет, </a:t>
            </a:r>
          </a:p>
          <a:p>
            <a:pPr algn="ctr">
              <a:buFontTx/>
              <a:buNone/>
            </a:pPr>
            <a:r>
              <a:rPr lang="ru-RU" sz="3600" b="1">
                <a:solidFill>
                  <a:srgbClr val="080808"/>
                </a:solidFill>
              </a:rPr>
              <a:t>в переводе с греческого языка «свето» – свет, «форос» - несущий, поэтому </a:t>
            </a:r>
          </a:p>
          <a:p>
            <a:pPr algn="ctr">
              <a:buFontTx/>
              <a:buNone/>
            </a:pPr>
            <a:r>
              <a:rPr lang="ru-RU" sz="3600" b="1">
                <a:solidFill>
                  <a:srgbClr val="080808"/>
                </a:solidFill>
              </a:rPr>
              <a:t>«светофор»–«несущий свет».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2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2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2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2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24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24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024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24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24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24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024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24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42910" y="1071546"/>
            <a:ext cx="8043890" cy="4984767"/>
          </a:xfrm>
        </p:spPr>
        <p:txBody>
          <a:bodyPr/>
          <a:lstStyle/>
          <a:p>
            <a:pPr algn="ctr">
              <a:buNone/>
            </a:pPr>
            <a:r>
              <a:rPr lang="ru-RU" sz="2800" b="1" i="1" dirty="0" smtClean="0">
                <a:solidFill>
                  <a:srgbClr val="080808"/>
                </a:solidFill>
              </a:rPr>
              <a:t>Верите ли вы, 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080808"/>
                </a:solidFill>
              </a:rPr>
              <a:t>что есть памятники   СВЕТОФОРУ?</a:t>
            </a:r>
            <a:endParaRPr lang="ru-RU" dirty="0"/>
          </a:p>
        </p:txBody>
      </p:sp>
      <p:pic>
        <p:nvPicPr>
          <p:cNvPr id="6146" name="Picture 2" descr="D:\школа\уголок здоровья\4 кл\c1fca716d4112a98c8d5d60fa15f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000372"/>
            <a:ext cx="3238500" cy="2428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643578"/>
            <a:ext cx="7829576" cy="487347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Памятник Светофору в г. Пензе</a:t>
            </a:r>
            <a:endParaRPr lang="ru-RU" dirty="0"/>
          </a:p>
        </p:txBody>
      </p:sp>
      <p:pic>
        <p:nvPicPr>
          <p:cNvPr id="4098" name="Picture 2" descr="D:\школа\уголок здоровья\4 кл\1397538730_915426080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52"/>
            <a:ext cx="6786610" cy="5519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Памятник Дяде Стёпе и Светофору в Москве</a:t>
            </a:r>
            <a:endParaRPr lang="ru-RU" dirty="0"/>
          </a:p>
        </p:txBody>
      </p:sp>
      <p:pic>
        <p:nvPicPr>
          <p:cNvPr id="1026" name="Picture 2" descr="D:\школа\уголок здоровья\pamyatnik-dyade-stepe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473227"/>
            <a:ext cx="5357850" cy="5384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Админ\Desktop\дорожные знаки\2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57718" cy="6036804"/>
          </a:xfrm>
          <a:prstGeom prst="rect">
            <a:avLst/>
          </a:prstGeom>
          <a:noFill/>
        </p:spPr>
      </p:pic>
      <p:pic>
        <p:nvPicPr>
          <p:cNvPr id="9" name="Picture 2" descr="C:\Users\Админ\Desktop\дорожные знаки\20886094_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98150" y="2214555"/>
            <a:ext cx="4771519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EC71-AE87-4ED0-83E1-96FB7DD47CD2}" type="datetime1">
              <a:rPr lang="ru-RU"/>
              <a:pPr/>
              <a:t>19.01.2015</a:t>
            </a:fld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6736-FB4F-40B6-B811-9B6A943448FE}" type="slidenum">
              <a:rPr lang="ru-RU" altLang="en-US"/>
              <a:pPr/>
              <a:t>30</a:t>
            </a:fld>
            <a:endParaRPr lang="ru-RU" altLang="en-US"/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    </a:t>
            </a:r>
            <a:r>
              <a:rPr lang="ru-RU" sz="4400"/>
              <a:t>Памятник «регулировщику»</a:t>
            </a:r>
            <a:r>
              <a:rPr lang="ru-RU"/>
              <a:t> </a:t>
            </a:r>
          </a:p>
        </p:txBody>
      </p:sp>
      <p:pic>
        <p:nvPicPr>
          <p:cNvPr id="3348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95338" y="1600200"/>
            <a:ext cx="3363912" cy="4530725"/>
          </a:xfrm>
          <a:noFill/>
          <a:ln/>
        </p:spPr>
      </p:pic>
      <p:sp>
        <p:nvSpPr>
          <p:cNvPr id="33485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000"/>
              <a:t>Летом 2006 года в Новосибирске в День Города установили памятник первому светофору. Оригинальная скульптурная композиция, представляет собой трогательного регулировщика, который приветствует светофор.</a:t>
            </a:r>
          </a:p>
          <a:p>
            <a:pPr>
              <a:lnSpc>
                <a:spcPct val="80000"/>
              </a:lnSpc>
            </a:pPr>
            <a:r>
              <a:rPr lang="ru-RU" sz="2000"/>
              <a:t>Памятник не случайно разместили на пересечении улиц Серебренниковская и Сибревкома - именно там, согласно архивным данным, был установлен один из самых первых городских светофоров в 40-х годах 20-го столетия.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34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34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34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34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34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34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34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34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34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0" grpId="0"/>
      <p:bldP spid="33485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042988" y="1628775"/>
            <a:ext cx="7058025" cy="2749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600" b="1" kern="10">
                <a:ln w="38100">
                  <a:solidFill>
                    <a:srgbClr val="00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FF66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Молодцы!!!</a:t>
            </a:r>
          </a:p>
        </p:txBody>
      </p:sp>
      <p:pic>
        <p:nvPicPr>
          <p:cNvPr id="408580" name="Picture 4" descr="Barre-Guirland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76225"/>
          </a:xfrm>
          <a:prstGeom prst="rect">
            <a:avLst/>
          </a:prstGeom>
          <a:noFill/>
        </p:spPr>
      </p:pic>
      <p:pic>
        <p:nvPicPr>
          <p:cNvPr id="408581" name="Picture 5" descr="Explosion0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288" y="3141663"/>
            <a:ext cx="2193925" cy="2438400"/>
          </a:xfrm>
          <a:prstGeom prst="rect">
            <a:avLst/>
          </a:prstGeom>
          <a:noFill/>
        </p:spPr>
      </p:pic>
      <p:pic>
        <p:nvPicPr>
          <p:cNvPr id="408583" name="Picture 7" descr="Barre-Guirland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0" y="6524625"/>
            <a:ext cx="9144000" cy="333375"/>
          </a:xfrm>
          <a:prstGeom prst="rect">
            <a:avLst/>
          </a:prstGeom>
          <a:noFill/>
        </p:spPr>
      </p:pic>
      <p:pic>
        <p:nvPicPr>
          <p:cNvPr id="408584" name="Picture 8" descr="Explosion0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44900"/>
            <a:ext cx="2193925" cy="2438400"/>
          </a:xfrm>
          <a:prstGeom prst="rect">
            <a:avLst/>
          </a:prstGeom>
          <a:noFill/>
        </p:spPr>
      </p:pic>
      <p:pic>
        <p:nvPicPr>
          <p:cNvPr id="408585" name="Picture 9" descr="Explosion04"/>
          <p:cNvPicPr>
            <a:picLocks noChangeAspect="1" noChangeArrowheads="1" noCrop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5724525" y="0"/>
            <a:ext cx="2193925" cy="2438400"/>
          </a:xfrm>
          <a:prstGeom prst="rect">
            <a:avLst/>
          </a:prstGeom>
          <a:noFill/>
        </p:spPr>
      </p:pic>
      <p:pic>
        <p:nvPicPr>
          <p:cNvPr id="408586" name="Picture 10" descr="Explosion04"/>
          <p:cNvPicPr>
            <a:picLocks noChangeAspect="1" noChangeArrowheads="1" noCrop="1"/>
          </p:cNvPicPr>
          <p:nvPr/>
        </p:nvPicPr>
        <p:blipFill>
          <a:blip r:embed="rId5" cstate="print">
            <a:lum bright="26000" contrast="-40000"/>
          </a:blip>
          <a:srcRect/>
          <a:stretch>
            <a:fillRect/>
          </a:stretch>
        </p:blipFill>
        <p:spPr bwMode="auto">
          <a:xfrm>
            <a:off x="4356100" y="4419600"/>
            <a:ext cx="2193925" cy="2438400"/>
          </a:xfrm>
          <a:prstGeom prst="rect">
            <a:avLst/>
          </a:prstGeom>
          <a:noFill/>
        </p:spPr>
      </p:pic>
      <p:pic>
        <p:nvPicPr>
          <p:cNvPr id="408587" name="Picture 11" descr="Explosion04"/>
          <p:cNvPicPr>
            <a:picLocks noChangeAspect="1" noChangeArrowheads="1" noCrop="1"/>
          </p:cNvPicPr>
          <p:nvPr/>
        </p:nvPicPr>
        <p:blipFill>
          <a:blip r:embed="rId5" cstate="print">
            <a:lum bright="-40000" contrast="22000"/>
          </a:blip>
          <a:srcRect/>
          <a:stretch>
            <a:fillRect/>
          </a:stretch>
        </p:blipFill>
        <p:spPr bwMode="auto">
          <a:xfrm>
            <a:off x="900113" y="0"/>
            <a:ext cx="2193925" cy="2438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8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8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83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7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/>
          <p:cNvSpPr/>
          <p:nvPr/>
        </p:nvSpPr>
        <p:spPr>
          <a:xfrm>
            <a:off x="467545" y="836712"/>
            <a:ext cx="1944216" cy="1872208"/>
          </a:xfrm>
          <a:prstGeom prst="smileyFac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лыбающееся лицо 4"/>
          <p:cNvSpPr/>
          <p:nvPr/>
        </p:nvSpPr>
        <p:spPr>
          <a:xfrm>
            <a:off x="3347864" y="2348880"/>
            <a:ext cx="2016224" cy="2016224"/>
          </a:xfrm>
          <a:prstGeom prst="smileyFace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6111387" y="4509120"/>
            <a:ext cx="2061013" cy="1904224"/>
          </a:xfrm>
          <a:prstGeom prst="smileyFac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3500" b="93125" l="4906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15012" y="404664"/>
            <a:ext cx="1717390" cy="2592288"/>
          </a:xfr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2737" y="4312745"/>
            <a:ext cx="2276690" cy="190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45751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34" y="1785926"/>
            <a:ext cx="3429024" cy="452533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Эй, постой, велосипед!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Знак заметил или нет?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Рядом твой дружок мопед.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Вам двоим – движенья нет!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479610" y="2967335"/>
            <a:ext cx="357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5400" b="1" cap="all" spc="0" dirty="0">
              <a:ln/>
              <a:solidFill>
                <a:srgbClr val="00B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14290"/>
            <a:ext cx="864399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Движение на велосипедах и мотоциклах запрещено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5362" name="Picture 2" descr="C:\Users\Админ\Desktop\дорожные знаки\велосипед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24" y="1714488"/>
            <a:ext cx="3714776" cy="3357587"/>
          </a:xfrm>
          <a:prstGeom prst="rect">
            <a:avLst/>
          </a:prstGeom>
          <a:noFill/>
        </p:spPr>
      </p:pic>
      <p:pic>
        <p:nvPicPr>
          <p:cNvPr id="15364" name="Picture 4" descr="http://im5-tub.yandex.net/i?id=55014132-00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4357694"/>
            <a:ext cx="2571758" cy="2143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1000108"/>
            <a:ext cx="2428892" cy="4000528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Стоп, 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водитель! Тормози!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Школа где-то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тут вблизи,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Лагерь или 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детский сад!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Берегите 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жизнь ребят.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Админ\Desktop\дорожные знаки\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14290"/>
            <a:ext cx="4705350" cy="3286148"/>
          </a:xfrm>
          <a:prstGeom prst="rect">
            <a:avLst/>
          </a:prstGeom>
          <a:noFill/>
        </p:spPr>
      </p:pic>
      <p:pic>
        <p:nvPicPr>
          <p:cNvPr id="10243" name="Picture 3" descr="C:\Users\Админ\Desktop\дорожные знаки\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3643314"/>
            <a:ext cx="4524380" cy="298610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686434" y="214291"/>
            <a:ext cx="32427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Дети</a:t>
            </a:r>
            <a:endParaRPr lang="ru-RU" sz="48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1714488"/>
            <a:ext cx="3288536" cy="459677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Пешеход, замедли 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	       ход,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Стой, дружище-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        пешеход!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Пешеходу хода нет,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Этот знак – на путь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	 запрет!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Админ\Desktop\дорожные знаки\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714488"/>
            <a:ext cx="4016356" cy="43989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214290"/>
            <a:ext cx="892971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8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Движение пешеходов запрещено.</a:t>
            </a:r>
            <a:endParaRPr lang="ru-RU" sz="48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6215082"/>
            <a:ext cx="6150788" cy="35719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Автобус, троллейбус, трамвай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C:\Users\Админ\Desktop\дорожные знаки\2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1142984"/>
            <a:ext cx="2857500" cy="4029075"/>
          </a:xfrm>
          <a:prstGeom prst="rect">
            <a:avLst/>
          </a:prstGeom>
          <a:noFill/>
        </p:spPr>
      </p:pic>
      <p:pic>
        <p:nvPicPr>
          <p:cNvPr id="6" name="Picture 2" descr="C:\Users\Админ\Desktop\дорожные знаки\3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71546"/>
            <a:ext cx="2857500" cy="402907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" y="285728"/>
            <a:ext cx="900115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Остановки общественного транспорта.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Picture 3" descr="C:\Users\Админ\Desktop\дорожные знаки\71_4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1857364"/>
            <a:ext cx="3143272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428736"/>
            <a:ext cx="3143272" cy="488252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Ремонтировать 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шоссе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Нужно 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обязательно!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Знак вас просит, 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     чтобы все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Ехали 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внимательно.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Админ\Desktop\дорожные знаки\16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785926"/>
            <a:ext cx="4857784" cy="428628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63713" y="214291"/>
            <a:ext cx="558082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8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Дорожные работы</a:t>
            </a:r>
            <a:endParaRPr lang="ru-RU" sz="4800" b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143</TotalTime>
  <Words>363</Words>
  <Application>Microsoft Office PowerPoint</Application>
  <PresentationFormat>Экран (4:3)</PresentationFormat>
  <Paragraphs>115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Поток</vt:lpstr>
      <vt:lpstr>ПУТЕШЕСТВИЕ В СТРАНУ «СВЕТОФОРИЯ»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Главная дорога</vt:lpstr>
      <vt:lpstr>Движение без остановки запрещено</vt:lpstr>
      <vt:lpstr>Въезд запрещен</vt:lpstr>
      <vt:lpstr>Остановка запрещена</vt:lpstr>
      <vt:lpstr>Пешеходный переход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Памятник Дяде Стёпе и Светофору в Москве</vt:lpstr>
      <vt:lpstr>      Памятник «регулировщику» </vt:lpstr>
      <vt:lpstr>Слайд 31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СТРАНУ СВЕТОФОРИЯ</dc:title>
  <dc:creator>Пользователь</dc:creator>
  <cp:lastModifiedBy>Пользователь</cp:lastModifiedBy>
  <cp:revision>16</cp:revision>
  <dcterms:created xsi:type="dcterms:W3CDTF">2015-01-15T19:28:30Z</dcterms:created>
  <dcterms:modified xsi:type="dcterms:W3CDTF">2015-01-19T18:38:23Z</dcterms:modified>
</cp:coreProperties>
</file>