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5" r:id="rId6"/>
    <p:sldId id="266" r:id="rId7"/>
    <p:sldId id="268" r:id="rId8"/>
    <p:sldId id="270" r:id="rId9"/>
    <p:sldId id="273" r:id="rId10"/>
    <p:sldId id="280" r:id="rId11"/>
    <p:sldId id="278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486600" cy="108011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Развивающая среда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581128"/>
            <a:ext cx="3600400" cy="2076906"/>
          </a:xfrm>
        </p:spPr>
        <p:txBody>
          <a:bodyPr>
            <a:normAutofit fontScale="55000" lnSpcReduction="20000"/>
          </a:bodyPr>
          <a:lstStyle/>
          <a:p>
            <a:endParaRPr lang="ru-RU" sz="3600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Авторы: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Воспитатель высшей категории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Герасева Г. Г.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  - дефектолог первой категории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Алексеева И. Н.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Педагог – психолог  Сухарь А.  Г.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ГБДОУ № 31 Пушкинского района СПб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7849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Построение </a:t>
            </a:r>
            <a:r>
              <a:rPr lang="ru-RU" sz="3100" dirty="0" err="1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коррекционно</a:t>
            </a:r>
            <a:r>
              <a:rPr lang="ru-RU" sz="3100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–  развивающей  </a:t>
            </a:r>
            <a:r>
              <a:rPr lang="ru-RU" sz="3100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среды для </a:t>
            </a:r>
            <a:r>
              <a:rPr lang="ru-RU" sz="3100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детей с </a:t>
            </a:r>
            <a:r>
              <a:rPr lang="ru-RU" sz="3100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задержкой </a:t>
            </a:r>
            <a:r>
              <a:rPr lang="ru-RU" sz="3100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психологического  развития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141" y="2996952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Только взрослый, обладающий достаточными знаниями и опытом, может оказать квалифицированную помощь и поддержку ребёнку дошкольного возраста через грамотную организацию среды.</a:t>
            </a:r>
          </a:p>
        </p:txBody>
      </p:sp>
    </p:spTree>
    <p:extLst>
      <p:ext uri="{BB962C8B-B14F-4D97-AF65-F5344CB8AC3E}">
        <p14:creationId xmlns:p14="http://schemas.microsoft.com/office/powerpoint/2010/main" val="25289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60" y="447663"/>
            <a:ext cx="8826184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Коррекционная область (кабинет дефектолога):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53929"/>
            <a:ext cx="2592289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53929"/>
            <a:ext cx="2472274" cy="1854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53929"/>
            <a:ext cx="2538761" cy="19040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4324" y="1268760"/>
            <a:ext cx="4374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2800" dirty="0"/>
              <a:t>Следующие типы оборудования:</a:t>
            </a:r>
          </a:p>
          <a:p>
            <a:r>
              <a:rPr lang="ru-RU" sz="2800" dirty="0" smtClean="0"/>
              <a:t>* для </a:t>
            </a:r>
            <a:r>
              <a:rPr lang="ru-RU" sz="2800" dirty="0"/>
              <a:t>ходьбы, бега, равновесия;</a:t>
            </a:r>
          </a:p>
          <a:p>
            <a:r>
              <a:rPr lang="ru-RU" sz="2800" dirty="0" smtClean="0"/>
              <a:t>*  для </a:t>
            </a:r>
            <a:r>
              <a:rPr lang="ru-RU" sz="2800" dirty="0"/>
              <a:t>общеразвивающих упражнений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93684"/>
            <a:ext cx="2376264" cy="2943670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6" y="1268760"/>
            <a:ext cx="1863073" cy="29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Коррекционная область (кабинет психолога):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28" y="1628800"/>
            <a:ext cx="2460239" cy="1845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4631"/>
            <a:ext cx="2175809" cy="2901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67030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Пособия, сделанные совместно с родителями: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2784309" cy="2088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2639808" cy="232366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10" y="3501008"/>
            <a:ext cx="2942764" cy="220707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2942764" cy="22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1296144" cy="8465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962088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Всестороннее гармоничное развитие детей, имеющих проблемы в развитии.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157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Задачи: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04864"/>
            <a:ext cx="806489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800" b="1" dirty="0">
                <a:solidFill>
                  <a:prstClr val="black"/>
                </a:solidFill>
              </a:rPr>
              <a:t>Воспитательные: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</a:rPr>
              <a:t> Формирование у детей элементарных представлений о доброте, взаимопонимании и дружбе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800" b="1" dirty="0">
              <a:solidFill>
                <a:prstClr val="black"/>
              </a:solidFill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800" b="1" dirty="0" err="1">
                <a:solidFill>
                  <a:prstClr val="black"/>
                </a:solidFill>
              </a:rPr>
              <a:t>Коррекционно</a:t>
            </a:r>
            <a:r>
              <a:rPr lang="ru-RU" sz="2800" b="1" dirty="0">
                <a:solidFill>
                  <a:prstClr val="black"/>
                </a:solidFill>
              </a:rPr>
              <a:t> – образовательные: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</a:rPr>
              <a:t>Расширение словаря, развитие грамматического строя и связной речи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</a:rPr>
              <a:t>Формирование количественных представлений</a:t>
            </a:r>
          </a:p>
        </p:txBody>
      </p:sp>
    </p:spTree>
    <p:extLst>
      <p:ext uri="{BB962C8B-B14F-4D97-AF65-F5344CB8AC3E}">
        <p14:creationId xmlns:p14="http://schemas.microsoft.com/office/powerpoint/2010/main" val="875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Коррекционно – развивающие: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Развитие сенсорного восприятия, внимания, памяти, мышления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Развитие общей и мелкой моторики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Развитие коммуникативных навыков и познавательной активности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Условия построения коррекционной среды: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920880" cy="3672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Создание психолого – педагогических условий, оптимальных для каждого ребенка;</a:t>
            </a:r>
          </a:p>
          <a:p>
            <a:endParaRPr lang="ru-RU" dirty="0" smtClean="0"/>
          </a:p>
          <a:p>
            <a:pPr lvl="0">
              <a:buClr>
                <a:srgbClr val="3891A7"/>
              </a:buClr>
            </a:pPr>
            <a:r>
              <a:rPr lang="ru-RU" sz="2800" dirty="0">
                <a:solidFill>
                  <a:prstClr val="black"/>
                </a:solidFill>
              </a:rPr>
              <a:t>Наличие оборудования общего назначения, используемого при реализации основной общеобразовательной программы</a:t>
            </a:r>
          </a:p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33688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</a:t>
            </a:r>
            <a:r>
              <a:rPr lang="ru-RU" sz="2800" dirty="0" smtClean="0"/>
              <a:t>      Условия </a:t>
            </a:r>
            <a:r>
              <a:rPr lang="ru-RU" sz="2800" dirty="0"/>
              <a:t>построения коррекционной среды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8172400" cy="90708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400" dirty="0" smtClean="0"/>
              <a:t>Учет гендерной специфики и обеспечение среды, как общим, так и специфическим материалом для мальчиков и девочек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3"/>
            <a:ext cx="2492305" cy="2136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69" y="1815808"/>
            <a:ext cx="2848348" cy="2136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4365104"/>
            <a:ext cx="6382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Материалы подбирались сбалансированно, сообразно педагогической ценности (используются традиционные материалы и материалы нового поколения)</a:t>
            </a:r>
          </a:p>
        </p:txBody>
      </p:sp>
    </p:spTree>
    <p:extLst>
      <p:ext uri="{BB962C8B-B14F-4D97-AF65-F5344CB8AC3E}">
        <p14:creationId xmlns:p14="http://schemas.microsoft.com/office/powerpoint/2010/main" val="33768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Условия </a:t>
            </a:r>
            <a:r>
              <a:rPr lang="ru-RU" sz="2400" dirty="0"/>
              <a:t>построения коррекционной </a:t>
            </a:r>
            <a:r>
              <a:rPr lang="ru-RU" sz="2400" dirty="0" smtClean="0"/>
              <a:t>среды: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47800"/>
            <a:ext cx="8610160" cy="50775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При подборе материалов учитывались общие закономерности развития </a:t>
            </a:r>
          </a:p>
          <a:p>
            <a:pPr marL="82296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ребенка на каждом возрастном этапе;</a:t>
            </a:r>
          </a:p>
          <a:p>
            <a:r>
              <a:rPr lang="ru-RU" sz="1800" dirty="0" smtClean="0"/>
              <a:t>           Материалы и оборудование имеют сертификат качества и отвечают   </a:t>
            </a:r>
          </a:p>
          <a:p>
            <a:pPr marL="82296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гигиеническим, педагогическим и эстетическим требованиям</a:t>
            </a:r>
          </a:p>
          <a:p>
            <a:endParaRPr lang="ru-RU" sz="1800" dirty="0" smtClean="0"/>
          </a:p>
          <a:p>
            <a:pPr marL="82296" indent="0">
              <a:buNone/>
            </a:pP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Условия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построения коррекционной среды</a:t>
            </a:r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:</a:t>
            </a:r>
          </a:p>
          <a:p>
            <a:pPr lvl="0">
              <a:buClr>
                <a:srgbClr val="3891A7"/>
              </a:buClr>
            </a:pPr>
            <a:r>
              <a:rPr lang="ru-RU" sz="1800" dirty="0" smtClean="0">
                <a:solidFill>
                  <a:prstClr val="black"/>
                </a:solidFill>
              </a:rPr>
              <a:t>           Подбор </a:t>
            </a:r>
            <a:r>
              <a:rPr lang="ru-RU" sz="1800" dirty="0">
                <a:solidFill>
                  <a:prstClr val="black"/>
                </a:solidFill>
              </a:rPr>
              <a:t>материалов и оборудования должен осуществляться для тех видов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деятельности </a:t>
            </a:r>
            <a:r>
              <a:rPr lang="ru-RU" sz="1800" dirty="0">
                <a:solidFill>
                  <a:prstClr val="black"/>
                </a:solidFill>
              </a:rPr>
              <a:t>ребенка, которые в наибольшей степени способствуют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решению </a:t>
            </a:r>
            <a:r>
              <a:rPr lang="ru-RU" sz="1800" dirty="0">
                <a:solidFill>
                  <a:prstClr val="black"/>
                </a:solidFill>
              </a:rPr>
              <a:t>развивающих задач на этапе дошкольного детства (игровая,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продуктивная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 smtClean="0">
                <a:solidFill>
                  <a:prstClr val="black"/>
                </a:solidFill>
              </a:rPr>
              <a:t>познавательно-исследовательская</a:t>
            </a:r>
            <a:r>
              <a:rPr lang="ru-RU" sz="1800" dirty="0">
                <a:solidFill>
                  <a:prstClr val="black"/>
                </a:solidFill>
              </a:rPr>
              <a:t>, коммуникативная,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трудовая</a:t>
            </a:r>
            <a:r>
              <a:rPr lang="ru-RU" sz="1800" dirty="0">
                <a:solidFill>
                  <a:prstClr val="black"/>
                </a:solidFill>
              </a:rPr>
              <a:t>, музыкально-художественная деятельности, а также для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организации </a:t>
            </a:r>
            <a:r>
              <a:rPr lang="ru-RU" sz="1800" dirty="0">
                <a:solidFill>
                  <a:prstClr val="black"/>
                </a:solidFill>
              </a:rPr>
              <a:t>двигательной активности в течении дня)</a:t>
            </a:r>
          </a:p>
          <a:p>
            <a:endParaRPr lang="ru-RU" sz="24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776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620"/>
            <a:ext cx="2448272" cy="7920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Игровая область: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58" y="764704"/>
            <a:ext cx="2448272" cy="1780376"/>
          </a:xfrm>
        </p:spPr>
      </p:pic>
      <p:sp>
        <p:nvSpPr>
          <p:cNvPr id="3" name="Прямоугольник 2"/>
          <p:cNvSpPr/>
          <p:nvPr/>
        </p:nvSpPr>
        <p:spPr>
          <a:xfrm>
            <a:off x="1328766" y="3075057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Продуктивная область</a:t>
            </a:r>
            <a:r>
              <a:rPr lang="ru-RU" sz="20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: </a:t>
            </a:r>
          </a:p>
          <a:p>
            <a:r>
              <a:rPr lang="ru-RU" sz="2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Материалы для рисования, лепки и </a:t>
            </a:r>
            <a:r>
              <a:rPr lang="ru-RU" sz="2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апликации</a:t>
            </a:r>
            <a:r>
              <a:rPr lang="ru-RU" sz="2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Познавательно – исследовательская область: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35721"/>
            <a:ext cx="2915816" cy="792088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Материал для</a:t>
            </a:r>
          </a:p>
          <a:p>
            <a:pPr marL="82296" indent="0">
              <a:buNone/>
            </a:pPr>
            <a:r>
              <a:rPr lang="ru-RU" sz="2400" dirty="0" smtClean="0"/>
              <a:t>   сенсорного развития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6979" y="1313793"/>
            <a:ext cx="363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000" dirty="0">
                <a:solidFill>
                  <a:prstClr val="black"/>
                </a:solidFill>
              </a:rPr>
              <a:t>Коллекции минералов, ракушек, плодов, семян и растений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58" y="3229571"/>
            <a:ext cx="2981737" cy="2236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2489" y="548680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Коммуникативная область: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26" y="1484784"/>
            <a:ext cx="3168352" cy="2376264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87" y="4347722"/>
            <a:ext cx="2751852" cy="20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Трудовая область: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8272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     Музыкально-художественная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: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4061"/>
            <a:ext cx="2976330" cy="223224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40196"/>
            <a:ext cx="2992313" cy="224423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851920" y="1412776"/>
            <a:ext cx="2260207" cy="685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11" y="961248"/>
            <a:ext cx="3288316" cy="20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</TotalTime>
  <Words>384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Развивающая среда</vt:lpstr>
      <vt:lpstr>Цель:</vt:lpstr>
      <vt:lpstr>Задачи:</vt:lpstr>
      <vt:lpstr>Условия построения коррекционной среды:</vt:lpstr>
      <vt:lpstr>                    Условия построения коррекционной среды: </vt:lpstr>
      <vt:lpstr>              Условия построения коррекционной среды:</vt:lpstr>
      <vt:lpstr>Игровая область:</vt:lpstr>
      <vt:lpstr>              Познавательно – исследовательская область:</vt:lpstr>
      <vt:lpstr>            Трудовая область:</vt:lpstr>
      <vt:lpstr>Коррекционная область (кабинет дефектолога):</vt:lpstr>
      <vt:lpstr>Коррекционная область (кабинет психолога):</vt:lpstr>
      <vt:lpstr>Пособия, сделанные совместно с родителями: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</dc:title>
  <dc:creator>Анютка</dc:creator>
  <cp:lastModifiedBy>Ирина</cp:lastModifiedBy>
  <cp:revision>34</cp:revision>
  <dcterms:created xsi:type="dcterms:W3CDTF">2013-01-30T08:32:02Z</dcterms:created>
  <dcterms:modified xsi:type="dcterms:W3CDTF">2014-07-28T17:39:44Z</dcterms:modified>
</cp:coreProperties>
</file>