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59" r:id="rId3"/>
    <p:sldId id="268" r:id="rId4"/>
    <p:sldId id="258" r:id="rId5"/>
    <p:sldId id="257" r:id="rId6"/>
    <p:sldId id="260" r:id="rId7"/>
    <p:sldId id="261" r:id="rId8"/>
    <p:sldId id="262" r:id="rId9"/>
    <p:sldId id="264" r:id="rId10"/>
    <p:sldId id="267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7B853-1389-4DFE-8DFE-F17204F75759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2832D-3388-4FA9-B11C-018FFFBBB6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2832D-3388-4FA9-B11C-018FFFBBB68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377-16C7-4F88-904A-AC67AACD9022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10AFA-AE34-4AB3-850F-E1AD7B502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377-16C7-4F88-904A-AC67AACD9022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10AFA-AE34-4AB3-850F-E1AD7B502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377-16C7-4F88-904A-AC67AACD9022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10AFA-AE34-4AB3-850F-E1AD7B502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377-16C7-4F88-904A-AC67AACD9022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10AFA-AE34-4AB3-850F-E1AD7B502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377-16C7-4F88-904A-AC67AACD9022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10AFA-AE34-4AB3-850F-E1AD7B502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377-16C7-4F88-904A-AC67AACD9022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10AFA-AE34-4AB3-850F-E1AD7B502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377-16C7-4F88-904A-AC67AACD9022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10AFA-AE34-4AB3-850F-E1AD7B502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377-16C7-4F88-904A-AC67AACD9022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10AFA-AE34-4AB3-850F-E1AD7B502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377-16C7-4F88-904A-AC67AACD9022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10AFA-AE34-4AB3-850F-E1AD7B502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377-16C7-4F88-904A-AC67AACD9022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10AFA-AE34-4AB3-850F-E1AD7B502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4377-16C7-4F88-904A-AC67AACD9022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10AFA-AE34-4AB3-850F-E1AD7B502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4377-16C7-4F88-904A-AC67AACD9022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10AFA-AE34-4AB3-850F-E1AD7B5025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hyperlink" Target="http://images.yandex.ru/search?p=10&amp;stype=simage&amp;text=%D0%B8%D0%BB%D0%BB%D1%8E%D1%81%D1%82%D1%80%D0%B0%D1%86%D0%B8%D1%8F%20%D0%BA%20%D0%BF%D1%80%D0%BE%D0%B8%D0%B7%D0%B2%D0%B5%D0%B4%D0%B5%D0%BD%D0%B8%D0%B5.%D0%BE%D0%B1%D0%BB%D0%BE%D0%B6%D0%BA%D0%B0%20%D0%BA%20%D0%BA%D0%BD%D0%B8%D0%B3%D0%B5%20%D0%A1.%20%D0%92.%20%D0%9C%D0%B8%D1%85%D0%B0%D0%BB%D0%BA%D0%BE%D0%B2%D0%B0%20%22%D0%9C%D0%BE%D0%B9%20%D1%89%D0%B5%D0%BD%D0%BE%D0%BA%22&amp;spsite=fake-006-1703639.ru&amp;img_url=www.char.ru/books/p154105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Сергей Владимирович Михалков  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8" name="Picture 4" descr="pm_05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643050"/>
            <a:ext cx="3500462" cy="389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792659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Объявление.</a:t>
            </a: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Пропала собака. 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Нашедшим её прошу обратиться по адресу: 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г. Смоленск, ул.Мира, д.15,  кв.32.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786058"/>
            <a:ext cx="883754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Объявление.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Отдам котёнка сиамской породы в хорошие руки.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Возраст 2 месяца. Очень ласковый. 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Желающих прошу обратиться по адресу: 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г. Смоленск, ул.Мира, д.15,  кв.32.</a:t>
            </a:r>
          </a:p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Тел. 32-24-16.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500034" y="714357"/>
            <a:ext cx="8186766" cy="54292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1. Сегодня на уроке  я научился…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2.Сегодня на уроке  было трудно…</a:t>
            </a: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3. Сегодня на уроке  было интересно…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4. Сегодня на уроке  я понял, что…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5. Мне захотелось…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0" indent="-742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 startAt="2"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Произведения С. В. Михалкова</a:t>
            </a:r>
            <a:endParaRPr lang="ru-RU" sz="4000" b="1" dirty="0"/>
          </a:p>
        </p:txBody>
      </p:sp>
      <p:pic>
        <p:nvPicPr>
          <p:cNvPr id="8" name="Рисунок 7" descr="http://im6-tub.yandex.net/i?id=111710162-0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1214422"/>
            <a:ext cx="1677231" cy="2143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1\Мои документы\Мои рисунки\978548801647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142984"/>
            <a:ext cx="1634311" cy="2105026"/>
          </a:xfrm>
          <a:prstGeom prst="rect">
            <a:avLst/>
          </a:prstGeom>
          <a:noFill/>
        </p:spPr>
      </p:pic>
      <p:pic>
        <p:nvPicPr>
          <p:cNvPr id="1027" name="Picture 3" descr="C:\Documents and Settings\1\Мои документы\Мои рисунки\45454116-tri_poro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00232" y="1214422"/>
            <a:ext cx="1728188" cy="1970246"/>
          </a:xfrm>
          <a:prstGeom prst="rect">
            <a:avLst/>
          </a:prstGeom>
          <a:noFill/>
        </p:spPr>
      </p:pic>
      <p:pic>
        <p:nvPicPr>
          <p:cNvPr id="1028" name="Picture 4" descr="C:\Documents and Settings\1\Мои документы\Мои рисунки\up22571-post-19-125783993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8" y="1142984"/>
            <a:ext cx="1454153" cy="2191616"/>
          </a:xfrm>
          <a:prstGeom prst="rect">
            <a:avLst/>
          </a:prstGeom>
          <a:noFill/>
        </p:spPr>
      </p:pic>
      <p:pic>
        <p:nvPicPr>
          <p:cNvPr id="1029" name="Picture 5" descr="C:\Documents and Settings\1\Мои документы\Мои рисунки\big.jpg"/>
          <p:cNvPicPr>
            <a:picLocks noGrp="1" noChangeAspect="1" noChangeArrowheads="1"/>
          </p:cNvPicPr>
          <p:nvPr>
            <p:ph idx="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3357562"/>
            <a:ext cx="1714512" cy="2649701"/>
          </a:xfrm>
          <a:prstGeom prst="rect">
            <a:avLst/>
          </a:prstGeom>
          <a:noFill/>
        </p:spPr>
      </p:pic>
      <p:pic>
        <p:nvPicPr>
          <p:cNvPr id="1031" name="Picture 7" descr="C:\Documents and Settings\1\Мои документы\Мои рисунки\16972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29058" y="1142984"/>
            <a:ext cx="1665385" cy="2198682"/>
          </a:xfrm>
          <a:prstGeom prst="rect">
            <a:avLst/>
          </a:prstGeom>
          <a:noFill/>
        </p:spPr>
      </p:pic>
      <p:pic>
        <p:nvPicPr>
          <p:cNvPr id="1032" name="Picture 8" descr="C:\Documents and Settings\1\Мои документы\Мои рисунки\60316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57356" y="3643314"/>
            <a:ext cx="1745100" cy="2257422"/>
          </a:xfrm>
          <a:prstGeom prst="rect">
            <a:avLst/>
          </a:prstGeom>
          <a:noFill/>
        </p:spPr>
      </p:pic>
      <p:pic>
        <p:nvPicPr>
          <p:cNvPr id="1033" name="Picture 9" descr="C:\Documents and Settings\1\Мои документы\Мои рисунки\177638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00958" y="3714753"/>
            <a:ext cx="1502216" cy="2264054"/>
          </a:xfrm>
          <a:prstGeom prst="rect">
            <a:avLst/>
          </a:prstGeom>
          <a:noFill/>
        </p:spPr>
      </p:pic>
      <p:pic>
        <p:nvPicPr>
          <p:cNvPr id="1035" name="Picture 11" descr="C:\Documents and Settings\1\Мои документы\Мои рисунки\484268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15008" y="3786190"/>
            <a:ext cx="1622567" cy="2143140"/>
          </a:xfrm>
          <a:prstGeom prst="rect">
            <a:avLst/>
          </a:prstGeom>
          <a:noFill/>
        </p:spPr>
      </p:pic>
      <p:pic>
        <p:nvPicPr>
          <p:cNvPr id="1036" name="Picture 12" descr="C:\Documents and Settings\1\Мои документы\Мои рисунки\5301975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786182" y="3714752"/>
            <a:ext cx="1622058" cy="2333621"/>
          </a:xfrm>
          <a:prstGeom prst="rect">
            <a:avLst/>
          </a:prstGeom>
          <a:noFill/>
        </p:spPr>
      </p:pic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2143116"/>
            <a:ext cx="542020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</a:t>
            </a:r>
            <a:r>
              <a:rPr lang="ru-RU" sz="8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онещ</a:t>
            </a:r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8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йоМ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14546" y="2143116"/>
            <a:ext cx="542917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Мой щенок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3786182" y="4000504"/>
            <a:ext cx="2000264" cy="285749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l"/>
            <a:r>
              <a:rPr lang="ru-RU" sz="1800" b="1" dirty="0" smtClean="0">
                <a:latin typeface="+mj-lt"/>
                <a:cs typeface="Times New Roman" pitchFamily="18" charset="0"/>
              </a:rPr>
              <a:t>5. Будем учиться</a:t>
            </a:r>
            <a:br>
              <a:rPr lang="ru-RU" sz="1800" b="1" dirty="0" smtClean="0">
                <a:latin typeface="+mj-lt"/>
                <a:cs typeface="Times New Roman" pitchFamily="18" charset="0"/>
              </a:rPr>
            </a:br>
            <a:r>
              <a:rPr lang="ru-RU" sz="1800" b="1" dirty="0" smtClean="0">
                <a:latin typeface="+mj-lt"/>
                <a:cs typeface="Times New Roman" pitchFamily="18" charset="0"/>
              </a:rPr>
              <a:t>выразительно и бегло </a:t>
            </a:r>
            <a:br>
              <a:rPr lang="ru-RU" sz="1800" b="1" dirty="0" smtClean="0">
                <a:latin typeface="+mj-lt"/>
                <a:cs typeface="Times New Roman" pitchFamily="18" charset="0"/>
              </a:rPr>
            </a:br>
            <a:r>
              <a:rPr lang="ru-RU" sz="1800" b="1" dirty="0" smtClean="0">
                <a:latin typeface="+mj-lt"/>
                <a:cs typeface="Times New Roman" pitchFamily="18" charset="0"/>
              </a:rPr>
              <a:t> читать.</a:t>
            </a:r>
            <a:endParaRPr lang="ru-RU" sz="1800" b="1" dirty="0">
              <a:latin typeface="+mj-lt"/>
              <a:cs typeface="Times New Roman" pitchFamily="18" charset="0"/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3571868" y="1857364"/>
            <a:ext cx="2286016" cy="2071702"/>
            <a:chOff x="3428992" y="2214554"/>
            <a:chExt cx="2428892" cy="2286016"/>
          </a:xfrm>
        </p:grpSpPr>
        <p:sp>
          <p:nvSpPr>
            <p:cNvPr id="6" name="Овал 5"/>
            <p:cNvSpPr/>
            <p:nvPr/>
          </p:nvSpPr>
          <p:spPr>
            <a:xfrm>
              <a:off x="3428992" y="2214554"/>
              <a:ext cx="2428892" cy="2286016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FFF00"/>
                </a:solidFill>
              </a:endParaRPr>
            </a:p>
          </p:txBody>
        </p:sp>
        <p:sp>
          <p:nvSpPr>
            <p:cNvPr id="13" name="Месяц 12"/>
            <p:cNvSpPr/>
            <p:nvPr/>
          </p:nvSpPr>
          <p:spPr>
            <a:xfrm rot="5030752">
              <a:off x="4069563" y="2343413"/>
              <a:ext cx="271508" cy="813852"/>
            </a:xfrm>
            <a:prstGeom prst="moo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Месяц 13"/>
            <p:cNvSpPr/>
            <p:nvPr/>
          </p:nvSpPr>
          <p:spPr>
            <a:xfrm rot="5664485">
              <a:off x="5110479" y="2358085"/>
              <a:ext cx="285752" cy="771524"/>
            </a:xfrm>
            <a:prstGeom prst="moo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4000496" y="2857496"/>
              <a:ext cx="357190" cy="5000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5214942" y="2928934"/>
              <a:ext cx="357190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4500562" y="3071810"/>
              <a:ext cx="357190" cy="500066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Месяц 17"/>
            <p:cNvSpPr/>
            <p:nvPr/>
          </p:nvSpPr>
          <p:spPr>
            <a:xfrm rot="16200000">
              <a:off x="4443410" y="3557590"/>
              <a:ext cx="457200" cy="914400"/>
            </a:xfrm>
            <a:prstGeom prst="moon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 rot="20924855">
            <a:off x="929771" y="2778743"/>
            <a:ext cx="3028627" cy="1774131"/>
            <a:chOff x="689277" y="2714258"/>
            <a:chExt cx="3028627" cy="1774131"/>
          </a:xfrm>
        </p:grpSpPr>
        <p:sp>
          <p:nvSpPr>
            <p:cNvPr id="19" name="Овал 18"/>
            <p:cNvSpPr/>
            <p:nvPr/>
          </p:nvSpPr>
          <p:spPr>
            <a:xfrm rot="5400000">
              <a:off x="1137938" y="2265597"/>
              <a:ext cx="1774131" cy="2671454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39441" y="3015077"/>
              <a:ext cx="2778463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/>
              <a:r>
                <a:rPr lang="ru-RU" b="1" dirty="0"/>
                <a:t>1</a:t>
              </a:r>
              <a:r>
                <a:rPr lang="ru-RU" b="1" dirty="0" smtClean="0"/>
                <a:t>.Познакомимся </a:t>
              </a:r>
            </a:p>
            <a:p>
              <a:pPr marL="457200" indent="-457200"/>
              <a:r>
                <a:rPr lang="ru-RU" b="1" dirty="0" smtClean="0"/>
                <a:t>с       новым </a:t>
              </a:r>
            </a:p>
            <a:p>
              <a:pPr marL="457200" indent="-457200"/>
              <a:r>
                <a:rPr lang="ru-RU" b="1" dirty="0" smtClean="0"/>
                <a:t>произведением.</a:t>
              </a:r>
            </a:p>
            <a:p>
              <a:endParaRPr lang="ru-RU" sz="2000" b="1" dirty="0"/>
            </a:p>
          </p:txBody>
        </p:sp>
      </p:grpSp>
      <p:grpSp>
        <p:nvGrpSpPr>
          <p:cNvPr id="31" name="Группа 30"/>
          <p:cNvGrpSpPr/>
          <p:nvPr/>
        </p:nvGrpSpPr>
        <p:grpSpPr>
          <a:xfrm rot="18970760">
            <a:off x="1927006" y="-54690"/>
            <a:ext cx="1931109" cy="2628673"/>
            <a:chOff x="3643306" y="66731"/>
            <a:chExt cx="1931109" cy="2301784"/>
          </a:xfrm>
        </p:grpSpPr>
        <p:sp>
          <p:nvSpPr>
            <p:cNvPr id="29" name="Подзаголовок 4"/>
            <p:cNvSpPr txBox="1">
              <a:spLocks/>
            </p:cNvSpPr>
            <p:nvPr/>
          </p:nvSpPr>
          <p:spPr>
            <a:xfrm rot="5400000">
              <a:off x="3500298" y="294397"/>
              <a:ext cx="2301784" cy="1846451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ru-RU" sz="20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n-ea"/>
                  <a:cs typeface="Times New Roman" pitchFamily="18" charset="0"/>
                </a:rPr>
                <a:t> </a:t>
              </a:r>
              <a:endPara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643306" y="357166"/>
              <a:ext cx="192882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b="1" dirty="0" smtClean="0">
                <a:cs typeface="Times New Roman" pitchFamily="18" charset="0"/>
              </a:endParaRPr>
            </a:p>
            <a:p>
              <a:pPr algn="ctr"/>
              <a:r>
                <a:rPr lang="ru-RU" b="1" dirty="0">
                  <a:cs typeface="Times New Roman" pitchFamily="18" charset="0"/>
                </a:rPr>
                <a:t>2</a:t>
              </a:r>
              <a:r>
                <a:rPr lang="ru-RU" b="1" dirty="0" smtClean="0">
                  <a:cs typeface="Times New Roman" pitchFamily="18" charset="0"/>
                </a:rPr>
                <a:t>.Научимся </a:t>
              </a:r>
            </a:p>
            <a:p>
              <a:pPr algn="ctr"/>
              <a:r>
                <a:rPr lang="ru-RU" b="1" dirty="0" smtClean="0">
                  <a:cs typeface="Times New Roman" pitchFamily="18" charset="0"/>
                </a:rPr>
                <a:t>выражать  своё отношение к</a:t>
              </a:r>
            </a:p>
            <a:p>
              <a:pPr algn="ctr"/>
              <a:r>
                <a:rPr lang="ru-RU" b="1" dirty="0" smtClean="0">
                  <a:cs typeface="Times New Roman" pitchFamily="18" charset="0"/>
                </a:rPr>
                <a:t>происходящим        событиям.</a:t>
              </a:r>
              <a:endParaRPr lang="ru-RU" b="1" dirty="0">
                <a:cs typeface="Times New Roman" pitchFamily="18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 rot="2460398">
            <a:off x="5554921" y="17293"/>
            <a:ext cx="2058243" cy="2601399"/>
            <a:chOff x="3789296" y="4571131"/>
            <a:chExt cx="1984735" cy="2301784"/>
          </a:xfrm>
        </p:grpSpPr>
        <p:sp>
          <p:nvSpPr>
            <p:cNvPr id="22" name="Подзаголовок 4"/>
            <p:cNvSpPr txBox="1">
              <a:spLocks/>
            </p:cNvSpPr>
            <p:nvPr/>
          </p:nvSpPr>
          <p:spPr>
            <a:xfrm rot="5138924">
              <a:off x="3531515" y="4828912"/>
              <a:ext cx="2301784" cy="1786222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ru-RU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n-ea"/>
                  <a:cs typeface="Times New Roman" pitchFamily="18" charset="0"/>
                </a:rPr>
                <a:t> </a:t>
              </a:r>
              <a:endPara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45205" y="5184424"/>
              <a:ext cx="1928826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/>
                <a:t>  </a:t>
              </a:r>
            </a:p>
            <a:p>
              <a:r>
                <a:rPr lang="ru-RU" b="1" dirty="0" smtClean="0"/>
                <a:t>3.   Научимся характеризовать героев.  </a:t>
              </a:r>
              <a:endParaRPr lang="ru-RU" b="1" dirty="0"/>
            </a:p>
          </p:txBody>
        </p:sp>
      </p:grpSp>
      <p:grpSp>
        <p:nvGrpSpPr>
          <p:cNvPr id="26" name="Группа 25"/>
          <p:cNvGrpSpPr/>
          <p:nvPr/>
        </p:nvGrpSpPr>
        <p:grpSpPr>
          <a:xfrm rot="20610612">
            <a:off x="5747805" y="2987781"/>
            <a:ext cx="2663367" cy="1623732"/>
            <a:chOff x="5498298" y="4028427"/>
            <a:chExt cx="2663367" cy="1623732"/>
          </a:xfrm>
        </p:grpSpPr>
        <p:sp>
          <p:nvSpPr>
            <p:cNvPr id="10" name="Овал 9"/>
            <p:cNvSpPr/>
            <p:nvPr/>
          </p:nvSpPr>
          <p:spPr>
            <a:xfrm rot="18675620">
              <a:off x="6018116" y="3508609"/>
              <a:ext cx="1623732" cy="2663367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 </a:t>
              </a:r>
              <a:endParaRPr lang="ru-RU" dirty="0"/>
            </a:p>
          </p:txBody>
        </p:sp>
        <p:sp>
          <p:nvSpPr>
            <p:cNvPr id="12" name="TextBox 11"/>
            <p:cNvSpPr txBox="1"/>
            <p:nvPr/>
          </p:nvSpPr>
          <p:spPr>
            <a:xfrm rot="2067463">
              <a:off x="5895127" y="4461489"/>
              <a:ext cx="221457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latin typeface="+mj-lt"/>
                </a:rPr>
                <a:t> </a:t>
              </a:r>
            </a:p>
            <a:p>
              <a:r>
                <a:rPr lang="ru-RU" sz="2000" b="1" dirty="0" smtClean="0">
                  <a:latin typeface="+mj-lt"/>
                </a:rPr>
                <a:t> </a:t>
              </a:r>
              <a:endParaRPr lang="ru-RU" sz="2000" dirty="0">
                <a:latin typeface="+mj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 rot="2138832">
              <a:off x="5823673" y="4286973"/>
              <a:ext cx="202654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b="1" dirty="0" smtClean="0"/>
                <a:t>4. Будем учиться самостоятельно работать с текстом.</a:t>
              </a:r>
              <a:endParaRPr lang="ru-RU" b="1" dirty="0"/>
            </a:p>
          </p:txBody>
        </p:sp>
      </p:grp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1\Мои документы\Мои рисунки\So-cute-puppies-14749028-800-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08"/>
            <a:ext cx="4572000" cy="4572032"/>
          </a:xfrm>
          <a:prstGeom prst="rect">
            <a:avLst/>
          </a:prstGeom>
          <a:noFill/>
        </p:spPr>
      </p:pic>
      <p:pic>
        <p:nvPicPr>
          <p:cNvPr id="3" name="Picture 3" descr="C:\Documents and Settings\1\Мои документы\Мои рисунки\0834cec957184903f522a5dc3f7ca4d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000108"/>
            <a:ext cx="4572000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64399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Жбан- кувшин с крышкой.</a:t>
            </a:r>
          </a:p>
          <a:p>
            <a:pPr algn="just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Кладовка- помещение для хранения припасов.</a:t>
            </a:r>
          </a:p>
          <a:p>
            <a:pPr algn="just">
              <a:buNone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Перекошена щека- щёки не одинаковы. </a:t>
            </a:r>
          </a:p>
          <a:p>
            <a:pPr algn="just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Сбилась с ног - много ходила, устала.</a:t>
            </a:r>
          </a:p>
          <a:p>
            <a:pPr algn="just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Лежит пластом –лежит вытянувшись, не двигаясь.</a:t>
            </a:r>
          </a:p>
          <a:p>
            <a:pPr algn="just">
              <a:buNone/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Пчелиный рой- семья пчёл.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3" descr="Щенок. Иллюстрация к сказк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857232"/>
            <a:ext cx="2181767" cy="2239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Щенок. Иллюстрация к сказк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785794"/>
            <a:ext cx="221456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Щенок. Иллюстрация к сказк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3929063"/>
            <a:ext cx="278606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Щенок. Иллюстрация к сказк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0688" y="3929063"/>
            <a:ext cx="25717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500166" y="307181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643570" y="242886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7" y="0"/>
          <a:ext cx="8286807" cy="6779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7387"/>
                <a:gridCol w="2755313"/>
                <a:gridCol w="2624107"/>
              </a:tblGrid>
              <a:tr h="913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Расположите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картинки в правильной   последовательности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Выберите и подчеркните название, которое подходит к этой части</a:t>
                      </a:r>
                      <a:endParaRPr lang="ru-RU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Выберите и подчеркните  как  надо  читать эту часть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140489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Возвращение щенка.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Проказы щенка. 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Щенок пропал.</a:t>
                      </a:r>
                      <a:endParaRPr lang="ru-RU" sz="1000" u="none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Девочка горюет.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Спокойно с удивлением.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грустной интонацией.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тревогой.</a:t>
                      </a:r>
                      <a:endParaRPr lang="ru-RU" sz="1000" u="none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 страхом  , а потом с чувством жалости. 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2439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Возвращение щенка.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Проказы щенка. 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Щенок пропал.</a:t>
                      </a:r>
                      <a:endParaRPr lang="ru-RU" sz="1000" u="none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Девочка горюет.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Спокойно с удивлением.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грустной интонацией.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тревогой.</a:t>
                      </a:r>
                      <a:endParaRPr lang="ru-RU" sz="1000" u="none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 страхом  , а потом с чувством жалости. 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000" dirty="0"/>
                    </a:p>
                  </a:txBody>
                  <a:tcPr/>
                </a:tc>
              </a:tr>
              <a:tr h="1404899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Возвращение щенка.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Проказы щенка. 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Щенок пропал.</a:t>
                      </a:r>
                      <a:endParaRPr lang="ru-RU" sz="1000" u="none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Девочка горюет.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Спокойно с удивлением.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грустной интонацией.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тревогой.</a:t>
                      </a:r>
                      <a:endParaRPr lang="ru-RU" sz="1000" u="none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 страхом  , а потом с чувством жалости. 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000" dirty="0"/>
                    </a:p>
                  </a:txBody>
                  <a:tcPr/>
                </a:tc>
              </a:tr>
              <a:tr h="1424399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Возвращение щенка.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Проказы щенка. 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Щенок пропал.</a:t>
                      </a:r>
                      <a:endParaRPr lang="ru-RU" sz="1000" u="none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Девочка горюет.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Спокойно с удивлением.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грустной интонацией.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тревогой.</a:t>
                      </a:r>
                      <a:endParaRPr lang="ru-RU" sz="1000" u="none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 страхом  , а потом с чувством жалости.  </a:t>
                      </a:r>
                      <a:endParaRPr lang="ru-RU" sz="10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8956"/>
          <a:ext cx="8786841" cy="68290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0767"/>
                <a:gridCol w="2859221"/>
                <a:gridCol w="3486853"/>
              </a:tblGrid>
              <a:tr h="7079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Расположи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картинки в правильной   последовательности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Выбери и подчеркни название, которое подходит к этой части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Выбери и подчеркни  как  надо  читать эту часть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945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Возвращение щенка.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Проказы 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щенка. 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none" dirty="0"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ru-RU" sz="1200" b="1" u="sng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u="sng" dirty="0" smtClean="0">
                          <a:latin typeface="Times New Roman"/>
                          <a:ea typeface="Calibri"/>
                          <a:cs typeface="Times New Roman"/>
                        </a:rPr>
                        <a:t>Щенок </a:t>
                      </a:r>
                      <a:r>
                        <a:rPr lang="ru-RU" sz="1200" b="1" u="sng" dirty="0">
                          <a:latin typeface="Times New Roman"/>
                          <a:ea typeface="Calibri"/>
                          <a:cs typeface="Times New Roman"/>
                        </a:rPr>
                        <a:t>пропал.</a:t>
                      </a:r>
                      <a:endParaRPr lang="ru-RU" sz="1200" u="sng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  Девочка 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горюет.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Спокойно с удивлением.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 грустной интонацией.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sng" dirty="0">
                          <a:latin typeface="Times New Roman"/>
                          <a:ea typeface="Calibri"/>
                          <a:cs typeface="Times New Roman"/>
                        </a:rPr>
                        <a:t>С тревогой.</a:t>
                      </a:r>
                      <a:endParaRPr lang="ru-RU" sz="1200" u="sng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Со страхом  , а потом с чувством жалости. 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  <a:tr h="16042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Возвращение щенка.</a:t>
                      </a:r>
                      <a:endParaRPr lang="ru-RU" sz="1200" u="sng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r>
                        <a:rPr lang="ru-RU" sz="1200" b="1" u="sng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u="sng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Проказы щенка.  </a:t>
                      </a:r>
                      <a:endParaRPr lang="ru-RU" sz="1200" u="sng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Щенок пропал.</a:t>
                      </a:r>
                      <a:endParaRPr lang="ru-RU" sz="1200" u="none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Девочка горюет.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sng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Спокойно с удивлением. </a:t>
                      </a:r>
                      <a:endParaRPr lang="ru-RU" sz="1200" u="sng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грустной интонацией. </a:t>
                      </a: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тревогой.</a:t>
                      </a:r>
                      <a:endParaRPr lang="ru-RU" sz="1200" u="none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 страхом  , а потом с чувством жалости.  </a:t>
                      </a: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16042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Возвращение щенка.</a:t>
                      </a: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Проказы щенка.  </a:t>
                      </a: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Щенок пропал.</a:t>
                      </a:r>
                      <a:endParaRPr lang="ru-RU" sz="1200" u="none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</a:t>
                      </a:r>
                      <a:r>
                        <a:rPr lang="ru-RU" sz="1200" b="1" u="sng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Девочка горюет. </a:t>
                      </a:r>
                      <a:endParaRPr lang="ru-RU" sz="1200" u="sng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Спокойно с удивлением. </a:t>
                      </a: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sng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грустной интонацией. </a:t>
                      </a:r>
                      <a:endParaRPr lang="ru-RU" sz="1200" u="sng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тревогой.</a:t>
                      </a:r>
                      <a:endParaRPr lang="ru-RU" sz="1200" u="none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 страхом  , а потом с чувством жалости.  </a:t>
                      </a: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16042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u="sng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Возвращение щенка.</a:t>
                      </a:r>
                      <a:endParaRPr lang="ru-RU" sz="1200" u="sng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Проказы щенка.  </a:t>
                      </a: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none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2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Щенок пропал.</a:t>
                      </a:r>
                      <a:endParaRPr lang="ru-RU" sz="1200" u="none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Девочка горюет.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Спокойно с удивлением. </a:t>
                      </a: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грустной интонацией. </a:t>
                      </a: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none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тревогой.</a:t>
                      </a:r>
                      <a:endParaRPr lang="ru-RU" sz="1200" u="none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u="sng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 страхом  , а потом с чувством жалости.  </a:t>
                      </a:r>
                      <a:endParaRPr lang="ru-RU" sz="1200" u="sng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Содержимое 3" descr="Щенок. Иллюстрация к сказк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85794"/>
            <a:ext cx="2428860" cy="1214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Содержимое 3" descr="Щенок. Иллюстрация к сказк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00240"/>
            <a:ext cx="2428860" cy="1560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Щенок. Иллюстрация к сказк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643314"/>
            <a:ext cx="243039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Щенок. Иллюстрация к сказк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214950"/>
            <a:ext cx="2402782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525</Words>
  <Application>Microsoft Office PowerPoint</Application>
  <PresentationFormat>Экран (4:3)</PresentationFormat>
  <Paragraphs>132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Сергей Владимирович Михалков   </vt:lpstr>
      <vt:lpstr>Произведения С. В. Михалкова</vt:lpstr>
      <vt:lpstr>Слайд 3</vt:lpstr>
      <vt:lpstr>5. Будем учиться выразительно и бегло   читать.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Будем учиться выразительно и бегло       читать.</dc:title>
  <dc:creator>Артём</dc:creator>
  <cp:lastModifiedBy>Артём</cp:lastModifiedBy>
  <cp:revision>10</cp:revision>
  <dcterms:created xsi:type="dcterms:W3CDTF">2015-02-08T08:53:24Z</dcterms:created>
  <dcterms:modified xsi:type="dcterms:W3CDTF">2015-02-10T16:20:37Z</dcterms:modified>
</cp:coreProperties>
</file>