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56" r:id="rId3"/>
    <p:sldId id="257" r:id="rId4"/>
    <p:sldId id="272" r:id="rId5"/>
    <p:sldId id="261" r:id="rId6"/>
    <p:sldId id="262" r:id="rId7"/>
    <p:sldId id="263" r:id="rId8"/>
    <p:sldId id="279" r:id="rId9"/>
    <p:sldId id="280" r:id="rId10"/>
    <p:sldId id="281" r:id="rId11"/>
    <p:sldId id="278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3" r:id="rId20"/>
    <p:sldId id="276" r:id="rId21"/>
    <p:sldId id="274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C093-1CEA-40B1-90A8-D227FDFA59D1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F239-D01A-4FC0-834D-1471A49B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F239-D01A-4FC0-834D-1471A49BB4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8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5E62-04E3-4A6B-81AB-A10C8EE727C7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FB3-B1DC-44DC-AD95-3D3F495D41E0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1779-D514-4631-B477-DE946A07F27A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38D5-B619-4614-9A7A-DE98C701F5BB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82AD-1240-416A-BE85-C1EDF8C6C605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C5AC-D833-4173-97AC-82D0F2C213BA}" type="datetime1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A5F-8C46-4A71-AB38-881EA20D03B9}" type="datetime1">
              <a:rPr lang="ru-RU" smtClean="0"/>
              <a:t>02.05.2015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7B4-F080-45E0-9174-01208CD9F0DF}" type="datetime1">
              <a:rPr lang="ru-RU" smtClean="0"/>
              <a:t>02.05.2015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E73B-5B27-4DEB-A25E-42153B39AB2B}" type="datetime1">
              <a:rPr lang="ru-RU" smtClean="0"/>
              <a:t>02.05.2015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78EC-3C37-47C5-BF99-EC5DE275C27F}" type="datetime1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3676-5A72-4240-829A-572F94949116}" type="datetime1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907631-CAD7-47BB-B95E-F86FB8CE3E20}" type="datetime1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1244564717_schkoljn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-315688">
            <a:off x="2089568" y="1626722"/>
            <a:ext cx="4542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folHlink"/>
                </a:solidFill>
              </a:rPr>
              <a:t>Родительское </a:t>
            </a:r>
            <a:r>
              <a:rPr lang="ru-RU" sz="2800" b="1" dirty="0" smtClean="0">
                <a:solidFill>
                  <a:schemeClr val="folHlink"/>
                </a:solidFill>
              </a:rPr>
              <a:t>собрание №2</a:t>
            </a:r>
            <a:endParaRPr lang="ru-RU" sz="2800" b="1" dirty="0">
              <a:solidFill>
                <a:schemeClr val="folHlink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21263135">
            <a:off x="1770817" y="2275632"/>
            <a:ext cx="54734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3300"/>
                </a:solidFill>
              </a:rPr>
              <a:t>«Проблемы  </a:t>
            </a:r>
            <a:endParaRPr lang="ru-RU" sz="4800" b="1" dirty="0">
              <a:solidFill>
                <a:srgbClr val="FF3300"/>
              </a:solidFill>
            </a:endParaRPr>
          </a:p>
          <a:p>
            <a:pPr algn="ctr"/>
            <a:r>
              <a:rPr lang="ru-RU" sz="4800" b="1" dirty="0">
                <a:solidFill>
                  <a:srgbClr val="FF3300"/>
                </a:solidFill>
              </a:rPr>
              <a:t>адаптации пятиклассников»</a:t>
            </a:r>
          </a:p>
        </p:txBody>
      </p:sp>
      <p:sp>
        <p:nvSpPr>
          <p:cNvPr id="2" name="TextBox 1"/>
          <p:cNvSpPr txBox="1"/>
          <p:nvPr/>
        </p:nvSpPr>
        <p:spPr>
          <a:xfrm rot="21237652">
            <a:off x="4880351" y="4356221"/>
            <a:ext cx="259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08.10.2014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artoon-Clipart-Free-1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2367" r="18000" b="10963"/>
          <a:stretch/>
        </p:blipFill>
        <p:spPr bwMode="auto">
          <a:xfrm>
            <a:off x="4069610" y="78623"/>
            <a:ext cx="4390822" cy="67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2 2"/>
          <p:cNvSpPr/>
          <p:nvPr/>
        </p:nvSpPr>
        <p:spPr>
          <a:xfrm>
            <a:off x="0" y="275958"/>
            <a:ext cx="4572000" cy="2648986"/>
          </a:xfrm>
          <a:prstGeom prst="irregularSeal2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 rot="21034667">
            <a:off x="754033" y="1257284"/>
            <a:ext cx="2699882" cy="68633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«ЗАБЫЛ»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latin typeface="Balloon XBd TL" pitchFamily="66" charset="0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ФОТО 5А класса\Так мы сидим на уроке\IMG_29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2880320" cy="7200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«ИГРАЕМ»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latin typeface="Balloon XBd TL" pitchFamily="66" charset="0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Desktop\ФОТО 5А класса\Так мы сидим на уроке\IMG_29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55120" cy="68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ФОТО 5А класса\Так мы сидим на уроке\IMG_29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9144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843808" y="2852936"/>
            <a:ext cx="1440160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4104456" cy="7200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«Так мы сидим за партой»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latin typeface="Balloon XBd TL" pitchFamily="66" charset="0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катерина\Desktop\ФОТО 5А класса\Так мы сидим на уроке\IMG_29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123728" y="2348880"/>
            <a:ext cx="3240360" cy="3168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084168" y="1988840"/>
            <a:ext cx="2232248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G:\multik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5229201"/>
            <a:ext cx="254828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ФОТО 5А класса\Так мы сидим на уроке\IMG_29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15"/>
            <a:ext cx="9182554" cy="68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27584" y="332656"/>
            <a:ext cx="4680520" cy="4680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ФОТО 5А класса\Так мы сидим на уроке\IMG_2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07504" y="1412776"/>
            <a:ext cx="4536504" cy="4608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ФОТО 5А класса\Так мы сидим на уроке\IMG_29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62759" cy="6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987824" y="3104964"/>
            <a:ext cx="3888432" cy="3753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ФОТО 5А класса\Открытые уроки\IMG_29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3816424" cy="7200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«ненужные вопросы»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latin typeface="Balloon XBd TL" pitchFamily="66" charset="0"/>
              <a:cs typeface="Arial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619672" y="3573016"/>
            <a:ext cx="1584176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можно не так?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771800" y="1484784"/>
            <a:ext cx="1584176" cy="10801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я уже по-другому написала?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364088" y="3573016"/>
            <a:ext cx="1584176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число писать?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23528" y="1599278"/>
            <a:ext cx="1584176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надо название писать?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384398" y="1340768"/>
            <a:ext cx="1584176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Ой, я неправильно писал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156176" y="2045091"/>
            <a:ext cx="1584176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можно я скажу?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16674" y="5229200"/>
            <a:ext cx="1691030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Подойдите ко мне!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156176" y="908720"/>
            <a:ext cx="1584176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я не услышал!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361" y="2704728"/>
            <a:ext cx="1584176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 можно так??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7308304" y="3640832"/>
            <a:ext cx="1584176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???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0_a17cc_d98dbfa9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4608512" cy="7200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«а мы опять играем…»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latin typeface="Balloon XBd TL" pitchFamily="66" charset="0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764704"/>
            <a:ext cx="770535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Balloon XBd TL" pitchFamily="66" charset="0"/>
              </a:rPr>
              <a:t>Цель:</a:t>
            </a:r>
            <a:endParaRPr lang="ru-RU" sz="3200" u="sng" dirty="0">
              <a:latin typeface="Balloon XBd TL" pitchFamily="66" charset="0"/>
            </a:endParaRPr>
          </a:p>
          <a:p>
            <a:pPr algn="ctr"/>
            <a:endParaRPr lang="ru-RU" sz="3200" dirty="0" smtClean="0">
              <a:latin typeface="Balloon XBd TL" pitchFamily="66" charset="0"/>
            </a:endParaRPr>
          </a:p>
          <a:p>
            <a:pPr algn="ctr"/>
            <a:r>
              <a:rPr lang="ru-RU" sz="3200" dirty="0" smtClean="0">
                <a:latin typeface="Balloon XBd TL" pitchFamily="66" charset="0"/>
              </a:rPr>
              <a:t>Промежуточная оценка </a:t>
            </a:r>
            <a:r>
              <a:rPr lang="ru-RU" sz="3200" dirty="0">
                <a:latin typeface="Balloon XBd TL" pitchFamily="66" charset="0"/>
              </a:rPr>
              <a:t>адаптационного периода в </a:t>
            </a:r>
            <a:r>
              <a:rPr lang="ru-RU" sz="3200" dirty="0" smtClean="0">
                <a:latin typeface="Balloon XBd TL" pitchFamily="66" charset="0"/>
              </a:rPr>
              <a:t>5 классе</a:t>
            </a:r>
            <a:r>
              <a:rPr lang="ru-RU" sz="3200" dirty="0">
                <a:latin typeface="Balloon XBd TL" pitchFamily="66" charset="0"/>
              </a:rPr>
              <a:t>, </a:t>
            </a:r>
            <a:r>
              <a:rPr lang="ru-RU" sz="3200" dirty="0" smtClean="0">
                <a:latin typeface="Balloon XBd TL" pitchFamily="66" charset="0"/>
              </a:rPr>
              <a:t>профилактика и совместное решение  проблем</a:t>
            </a:r>
            <a:r>
              <a:rPr lang="ru-RU" sz="3200" dirty="0">
                <a:latin typeface="Balloon XBd TL" pitchFamily="66" charset="0"/>
              </a:rPr>
              <a:t>.</a:t>
            </a:r>
          </a:p>
          <a:p>
            <a:endParaRPr lang="ru-RU" sz="2400" dirty="0"/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>
                <a:solidFill>
                  <a:srgbClr val="FF0000"/>
                </a:solidFill>
                <a:latin typeface="Balloon XBd TL" pitchFamily="66" charset="0"/>
              </a:rPr>
              <a:t>УСПЕВАЕМОСТЬ</a:t>
            </a:r>
            <a:r>
              <a:rPr lang="ru-RU" dirty="0" smtClean="0">
                <a:solidFill>
                  <a:srgbClr val="FF0000"/>
                </a:solidFill>
                <a:latin typeface="Balloon XBd TL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Balloon XBd TL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Общее количество оценок в 5А классе: </a:t>
            </a:r>
          </a:p>
          <a:p>
            <a:r>
              <a:rPr lang="ru-RU" sz="2800" dirty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«5» - 820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	«4» - 436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«3» - 124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«2/1» - 14</a:t>
            </a:r>
          </a:p>
          <a:p>
            <a:endParaRPr lang="ru-RU" dirty="0" smtClean="0"/>
          </a:p>
          <a:p>
            <a:r>
              <a:rPr lang="ru-RU" sz="2400" dirty="0" smtClean="0"/>
              <a:t>Наибольшее количество «5»:</a:t>
            </a:r>
          </a:p>
          <a:p>
            <a:r>
              <a:rPr lang="ru-RU" sz="2400" dirty="0"/>
              <a:t>	</a:t>
            </a:r>
            <a:r>
              <a:rPr lang="ru-RU" sz="3200" b="1" dirty="0" err="1" smtClean="0">
                <a:solidFill>
                  <a:srgbClr val="FF0000"/>
                </a:solidFill>
              </a:rPr>
              <a:t>Астапченко</a:t>
            </a:r>
            <a:r>
              <a:rPr lang="ru-RU" sz="3200" b="1" dirty="0" smtClean="0">
                <a:solidFill>
                  <a:srgbClr val="FF0000"/>
                </a:solidFill>
              </a:rPr>
              <a:t> Лена – 63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	Казачкова Анастасия – 60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	Лыкова 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нгелина - 58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298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Balloon XBd TL" pitchFamily="66" charset="0"/>
              </a:rPr>
              <a:t>Портфолио ребенка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924954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Титульный </a:t>
            </a:r>
            <a:r>
              <a:rPr lang="ru-RU" sz="2400" dirty="0" smtClean="0"/>
              <a:t>лист.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Моя семья.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Мой </a:t>
            </a:r>
            <a:r>
              <a:rPr lang="ru-RU" sz="2400" dirty="0" smtClean="0"/>
              <a:t>город.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Мои успехи в </a:t>
            </a:r>
            <a:r>
              <a:rPr lang="ru-RU" sz="2400" dirty="0" smtClean="0"/>
              <a:t>учебе.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Мое </a:t>
            </a:r>
            <a:r>
              <a:rPr lang="ru-RU" sz="2400" dirty="0" smtClean="0"/>
              <a:t>творчество.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Мои награды (дипломы, грамоты, сертификаты и т.д.):</a:t>
            </a:r>
            <a:endParaRPr lang="ru-RU" sz="12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400" dirty="0"/>
              <a:t>Международный уровень</a:t>
            </a:r>
            <a:endParaRPr lang="ru-RU" sz="12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400" dirty="0"/>
              <a:t>Всероссийский уровень</a:t>
            </a:r>
            <a:endParaRPr lang="ru-RU" sz="12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400" dirty="0"/>
              <a:t>Областной уровень</a:t>
            </a:r>
            <a:endParaRPr lang="ru-RU" sz="12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400" dirty="0"/>
              <a:t>Региональный уровень</a:t>
            </a:r>
            <a:endParaRPr lang="ru-RU" sz="12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400" dirty="0"/>
              <a:t>Городской уровень</a:t>
            </a:r>
            <a:endParaRPr lang="ru-RU" sz="12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400" dirty="0"/>
              <a:t>Школьный уровень</a:t>
            </a:r>
            <a:endParaRPr lang="ru-RU" sz="1200" dirty="0"/>
          </a:p>
          <a:p>
            <a:pPr lvl="0"/>
            <a:r>
              <a:rPr lang="ru-RU" sz="2400" dirty="0" smtClean="0"/>
              <a:t>7. Другое. 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8884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Balloon XBd TL" pitchFamily="66" charset="0"/>
              </a:rPr>
              <a:t>Работа  в группах</a:t>
            </a:r>
            <a:endParaRPr lang="ru-RU" sz="4800" dirty="0">
              <a:solidFill>
                <a:srgbClr val="C00000"/>
              </a:solidFill>
              <a:latin typeface="Balloon XBd TL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alloon XBd TL" pitchFamily="66" charset="0"/>
              </a:rPr>
              <a:t>«</a:t>
            </a:r>
            <a:r>
              <a:rPr lang="ru-RU" sz="4800" b="1" dirty="0">
                <a:solidFill>
                  <a:srgbClr val="C00000"/>
                </a:solidFill>
                <a:latin typeface="Balloon XBd TL" pitchFamily="66" charset="0"/>
              </a:rPr>
              <a:t>Проблемы, с которыми столкнулись </a:t>
            </a:r>
            <a:r>
              <a:rPr lang="ru-RU" sz="4800" b="1" dirty="0" smtClean="0">
                <a:solidFill>
                  <a:srgbClr val="C00000"/>
                </a:solidFill>
                <a:latin typeface="Balloon XBd TL" pitchFamily="66" charset="0"/>
              </a:rPr>
              <a:t>РОДИТЕЛИ»</a:t>
            </a:r>
            <a:endParaRPr lang="ru-RU" sz="4800" dirty="0">
              <a:solidFill>
                <a:srgbClr val="C00000"/>
              </a:solidFill>
              <a:latin typeface="Balloon XBd TL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821260" y="116632"/>
            <a:ext cx="7705351" cy="9362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Проблемы школьной адаптации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827795" y="1052835"/>
            <a:ext cx="5920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</a:rPr>
              <a:t>Изменение </a:t>
            </a:r>
            <a:r>
              <a:rPr lang="ru-RU" sz="2800" b="1" dirty="0">
                <a:solidFill>
                  <a:srgbClr val="002060"/>
                </a:solidFill>
              </a:rPr>
              <a:t>условий обучения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0868" y="3435201"/>
            <a:ext cx="4229043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u="sng" dirty="0"/>
              <a:t>Начальная школа</a:t>
            </a:r>
          </a:p>
          <a:p>
            <a:endParaRPr lang="ru-RU" b="1" dirty="0"/>
          </a:p>
          <a:p>
            <a:r>
              <a:rPr lang="ru-RU" sz="2400" b="1" dirty="0"/>
              <a:t>ОДИН основной учитель</a:t>
            </a:r>
          </a:p>
          <a:p>
            <a:r>
              <a:rPr lang="ru-RU" sz="2400" b="1" dirty="0"/>
              <a:t>ОДИН кабинет</a:t>
            </a:r>
          </a:p>
          <a:p>
            <a:r>
              <a:rPr lang="ru-RU" sz="2400" b="1" dirty="0"/>
              <a:t>ОДИН классный коллектив</a:t>
            </a:r>
          </a:p>
          <a:p>
            <a:r>
              <a:rPr lang="ru-RU" sz="2400" b="1" dirty="0"/>
              <a:t>ОДНИ требования</a:t>
            </a:r>
          </a:p>
          <a:p>
            <a:r>
              <a:rPr lang="ru-RU" sz="2400" b="1" dirty="0" smtClean="0"/>
              <a:t>Завоевать </a:t>
            </a:r>
            <a:r>
              <a:rPr lang="ru-RU" sz="2400" b="1" dirty="0"/>
              <a:t>авторитет у</a:t>
            </a:r>
          </a:p>
          <a:p>
            <a:r>
              <a:rPr lang="ru-RU" sz="2400" b="1" dirty="0"/>
              <a:t>ОДНОГО учителя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79910" y="1989138"/>
            <a:ext cx="4309439" cy="370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5 </a:t>
            </a:r>
            <a:r>
              <a:rPr lang="ru-RU" sz="3200" b="1" u="sng" dirty="0"/>
              <a:t>класс</a:t>
            </a:r>
          </a:p>
          <a:p>
            <a:endParaRPr lang="ru-RU" sz="1050" b="1" dirty="0"/>
          </a:p>
          <a:p>
            <a:r>
              <a:rPr lang="ru-RU" sz="2400" b="1" dirty="0"/>
              <a:t>МНОГО учителей-предметников</a:t>
            </a:r>
          </a:p>
          <a:p>
            <a:r>
              <a:rPr lang="ru-RU" sz="2400" b="1" dirty="0"/>
              <a:t>МНОГО кабинетов</a:t>
            </a:r>
          </a:p>
          <a:p>
            <a:r>
              <a:rPr lang="ru-RU" sz="2400" b="1" dirty="0"/>
              <a:t>МНОГО других ребят</a:t>
            </a:r>
          </a:p>
          <a:p>
            <a:r>
              <a:rPr lang="ru-RU" sz="2400" b="1" dirty="0"/>
              <a:t>МНОГО разных требований</a:t>
            </a:r>
          </a:p>
          <a:p>
            <a:r>
              <a:rPr lang="ru-RU" sz="2400" b="1" dirty="0" smtClean="0"/>
              <a:t>Заново </a:t>
            </a:r>
            <a:r>
              <a:rPr lang="ru-RU" sz="2400" b="1" dirty="0"/>
              <a:t>завоевать авторитет у </a:t>
            </a:r>
          </a:p>
          <a:p>
            <a:r>
              <a:rPr lang="ru-RU" sz="2400" b="1" dirty="0"/>
              <a:t>МНОГИХ </a:t>
            </a:r>
            <a:r>
              <a:rPr lang="ru-RU" sz="2400" b="1" dirty="0" smtClean="0"/>
              <a:t>учителей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34" name="Picture 14" descr="2408517_3c6c1fa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19853"/>
            <a:ext cx="23042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821260" y="116632"/>
            <a:ext cx="7705351" cy="9362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Проблемы школьной адаптации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827795" y="1052835"/>
            <a:ext cx="4733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2. Изменение требований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Рассогласованность </a:t>
            </a:r>
            <a:r>
              <a:rPr lang="ru-RU" sz="2400" dirty="0"/>
              <a:t>требований разных учителей-предметников. И все эти требования надо не только ВЫУЧИТЬ, но и СОБЛЮДАТЬ, и не запутаться, где </a:t>
            </a:r>
            <a:r>
              <a:rPr lang="ru-RU" sz="2400" dirty="0" smtClean="0"/>
              <a:t>и что </a:t>
            </a:r>
            <a:r>
              <a:rPr lang="ru-RU" sz="2400" dirty="0"/>
              <a:t>надо делать.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8366" y="5910664"/>
            <a:ext cx="5538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Чем можно помочь</a:t>
            </a:r>
            <a:r>
              <a:rPr lang="ru-RU" sz="3600" b="1" i="1" dirty="0" smtClean="0"/>
              <a:t>?</a:t>
            </a:r>
            <a:endParaRPr lang="ru-RU" sz="36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821260" y="116632"/>
            <a:ext cx="7705351" cy="9362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Проблемы школьной адаптации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827794" y="1052835"/>
            <a:ext cx="51204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3. Отсутствие постоянного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одностороннего контроля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2911" y="2827773"/>
            <a:ext cx="4306999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/>
              <a:t>Начальная школа</a:t>
            </a:r>
          </a:p>
          <a:p>
            <a:endParaRPr lang="ru-RU" b="1" dirty="0"/>
          </a:p>
          <a:p>
            <a:r>
              <a:rPr lang="ru-RU" sz="2400" b="1" dirty="0"/>
              <a:t>ОДИН основной учитель</a:t>
            </a:r>
          </a:p>
          <a:p>
            <a:r>
              <a:rPr lang="ru-RU" sz="2400" b="1" dirty="0" smtClean="0"/>
              <a:t>(учитель, классный руководитель, контролер)</a:t>
            </a:r>
            <a:endParaRPr lang="ru-RU" sz="2400" b="1" dirty="0"/>
          </a:p>
          <a:p>
            <a:r>
              <a:rPr lang="ru-RU" sz="2400" b="1" dirty="0" smtClean="0"/>
              <a:t>Знает ВСЕХ детей (20-25)</a:t>
            </a:r>
          </a:p>
          <a:p>
            <a:r>
              <a:rPr lang="ru-RU" sz="2400" b="1" dirty="0" smtClean="0"/>
              <a:t>Контролирует всех детей по всем предметам</a:t>
            </a:r>
            <a:endParaRPr lang="ru-RU" sz="2400" b="1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47714" y="1989138"/>
            <a:ext cx="4309439" cy="333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5 </a:t>
            </a:r>
            <a:r>
              <a:rPr lang="ru-RU" sz="3200" b="1" u="sng" dirty="0"/>
              <a:t>класс</a:t>
            </a:r>
          </a:p>
          <a:p>
            <a:endParaRPr lang="ru-RU" sz="1050" b="1" dirty="0"/>
          </a:p>
          <a:p>
            <a:r>
              <a:rPr lang="ru-RU" sz="2400" b="1" dirty="0" smtClean="0"/>
              <a:t>У каждого предметника МНОГО детей (более 4-5 классов)</a:t>
            </a:r>
          </a:p>
          <a:p>
            <a:r>
              <a:rPr lang="ru-RU" sz="2400" b="1" dirty="0" smtClean="0"/>
              <a:t>Классный руководитель не может отследить ВСЁ и ВСЕХ на каждом уроке и переменах!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8366" y="5910664"/>
            <a:ext cx="5538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Чем можно помочь</a:t>
            </a:r>
            <a:r>
              <a:rPr lang="ru-RU" sz="3600" b="1" i="1" dirty="0" smtClean="0"/>
              <a:t>?</a:t>
            </a:r>
            <a:endParaRPr lang="ru-RU" sz="3600" b="1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821260" y="116632"/>
            <a:ext cx="7705351" cy="9362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Проблемы школьной адаптации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8366" y="5910664"/>
            <a:ext cx="5538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Чем можно помочь</a:t>
            </a:r>
            <a:r>
              <a:rPr lang="ru-RU" sz="3600" b="1" i="1" dirty="0" smtClean="0"/>
              <a:t>?</a:t>
            </a:r>
            <a:endParaRPr lang="ru-RU" sz="3600" b="1" i="1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79575" y="1052835"/>
            <a:ext cx="4007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4. Пробелы в знаниях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Неусвоенные темы в начальной школе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Разный уровень знаний при п</a:t>
            </a:r>
            <a:r>
              <a:rPr lang="ru-RU" sz="2400" dirty="0"/>
              <a:t>е</a:t>
            </a:r>
            <a:r>
              <a:rPr lang="ru-RU" sz="2400" dirty="0" smtClean="0"/>
              <a:t>реходе из школы в школу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Несвоевременное усвоение темы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Несвоевременное обращение к учителю за помощью</a:t>
            </a:r>
          </a:p>
          <a:p>
            <a:pPr algn="just"/>
            <a:endParaRPr lang="ru-RU" sz="2400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! большой </a:t>
            </a:r>
            <a:r>
              <a:rPr lang="ru-RU" sz="2800" b="1" dirty="0">
                <a:solidFill>
                  <a:srgbClr val="C00000"/>
                </a:solidFill>
              </a:rPr>
              <a:t>объем материала, большой объем домашних заданий и высокий темп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846234" y="2096802"/>
            <a:ext cx="7705351" cy="9362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«Устами ребенка»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latin typeface="Balloon XBd TL" pitchFamily="66" charset="0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395536" y="2478118"/>
            <a:ext cx="8352928" cy="80686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lloon XBd TL" pitchFamily="66" charset="0"/>
                <a:cs typeface="Arial"/>
              </a:rPr>
              <a:t>«ПРОБЛЕМЫ, с которыми столкнулись педагоги»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latin typeface="Balloon XBd TL" pitchFamily="66" charset="0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265</TotalTime>
  <Words>387</Words>
  <Application>Microsoft Office PowerPoint</Application>
  <PresentationFormat>Экран (4:3)</PresentationFormat>
  <Paragraphs>120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admin</cp:lastModifiedBy>
  <cp:revision>35</cp:revision>
  <dcterms:created xsi:type="dcterms:W3CDTF">2014-10-07T11:56:48Z</dcterms:created>
  <dcterms:modified xsi:type="dcterms:W3CDTF">2015-05-02T04:39:52Z</dcterms:modified>
</cp:coreProperties>
</file>