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6FE5FD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2AF9-D0A5-4828-8A07-90EF5E4412B1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CE5ABC-F179-4CE2-9CEB-616D7F0A79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2AF9-D0A5-4828-8A07-90EF5E4412B1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5ABC-F179-4CE2-9CEB-616D7F0A7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2AF9-D0A5-4828-8A07-90EF5E4412B1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5ABC-F179-4CE2-9CEB-616D7F0A7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302AF9-D0A5-4828-8A07-90EF5E4412B1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ACE5ABC-F179-4CE2-9CEB-616D7F0A79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2AF9-D0A5-4828-8A07-90EF5E4412B1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5ABC-F179-4CE2-9CEB-616D7F0A79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2AF9-D0A5-4828-8A07-90EF5E4412B1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5ABC-F179-4CE2-9CEB-616D7F0A79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5ABC-F179-4CE2-9CEB-616D7F0A79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2AF9-D0A5-4828-8A07-90EF5E4412B1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2AF9-D0A5-4828-8A07-90EF5E4412B1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5ABC-F179-4CE2-9CEB-616D7F0A79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2AF9-D0A5-4828-8A07-90EF5E4412B1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5ABC-F179-4CE2-9CEB-616D7F0A7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302AF9-D0A5-4828-8A07-90EF5E4412B1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CE5ABC-F179-4CE2-9CEB-616D7F0A79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2AF9-D0A5-4828-8A07-90EF5E4412B1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CE5ABC-F179-4CE2-9CEB-616D7F0A79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302AF9-D0A5-4828-8A07-90EF5E4412B1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ACE5ABC-F179-4CE2-9CEB-616D7F0A79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&#1089;&#1077;&#1079;&#1086;&#1085;&#1099;-&#1075;&#1086;&#1076;&#1072;.&#1088;&#1092;/sites/default/files/vesna_lesson_1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61048"/>
            <a:ext cx="8305800" cy="981756"/>
          </a:xfrm>
        </p:spPr>
        <p:txBody>
          <a:bodyPr/>
          <a:lstStyle/>
          <a:p>
            <a:r>
              <a:rPr lang="ru-RU" sz="2800" dirty="0" smtClean="0"/>
              <a:t>Автор</a:t>
            </a:r>
            <a:r>
              <a:rPr lang="en-US" sz="2800" dirty="0" smtClean="0"/>
              <a:t>:</a:t>
            </a:r>
            <a:r>
              <a:rPr lang="ru-RU" sz="2800" dirty="0" smtClean="0"/>
              <a:t> Юринова Надежда Александровна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2348880"/>
            <a:ext cx="9324528" cy="1224136"/>
          </a:xfrm>
        </p:spPr>
        <p:txBody>
          <a:bodyPr/>
          <a:lstStyle/>
          <a:p>
            <a:r>
              <a:rPr lang="ru-RU" sz="4000" b="1" dirty="0" smtClean="0"/>
              <a:t>«Учимся различать времена года»</a:t>
            </a:r>
            <a:br>
              <a:rPr lang="ru-RU" sz="4000" b="1" dirty="0" smtClean="0"/>
            </a:br>
            <a:r>
              <a:rPr lang="ru-RU" sz="3600" b="1" dirty="0" smtClean="0"/>
              <a:t>часть </a:t>
            </a:r>
            <a:r>
              <a:rPr lang="en-US" sz="3600" b="1" dirty="0" smtClean="0"/>
              <a:t>II – </a:t>
            </a:r>
            <a:r>
              <a:rPr lang="ru-RU" sz="3600" b="1" dirty="0" smtClean="0"/>
              <a:t>«Весна»</a:t>
            </a:r>
            <a:endParaRPr lang="ru-RU" sz="3600" b="1" dirty="0"/>
          </a:p>
        </p:txBody>
      </p:sp>
      <p:pic>
        <p:nvPicPr>
          <p:cNvPr id="4" name="Рисунок 3" descr="autumn11 300x208 Осень картинки для детей 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24128" y="4437112"/>
            <a:ext cx="2926333" cy="212521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314" name="Picture 2" descr="http://www.prontonsk.ru/index.php?option=com_datsogallery&amp;Itemid=2&amp;func=download&amp;file=344345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4437112"/>
            <a:ext cx="2857092" cy="21602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3316" name="Picture 4" descr="http://bygaga.com.ua/uploads/posts/1331566277_vesna_kartinki345-1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260648"/>
            <a:ext cx="3168351" cy="21475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3318" name="Picture 6" descr="http://bygaga.com.ua/uploads/posts/1338827685_kartinki_i_foto_leto_529_439-3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24128" y="332656"/>
            <a:ext cx="2808312" cy="21062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7848872" cy="532859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3600" b="1" dirty="0" smtClean="0"/>
              <a:t>Придумала мать дочерям имена,</a:t>
            </a:r>
            <a:br>
              <a:rPr lang="ru-RU" sz="3600" b="1" dirty="0" smtClean="0"/>
            </a:br>
            <a:r>
              <a:rPr lang="ru-RU" sz="3600" b="1" dirty="0" smtClean="0"/>
              <a:t>Вот  Лето и Осень, Зима и Весна. Приходит Весна – зеленеют леса,</a:t>
            </a:r>
            <a:br>
              <a:rPr lang="ru-RU" sz="3600" b="1" dirty="0" smtClean="0"/>
            </a:br>
            <a:r>
              <a:rPr lang="ru-RU" sz="3600" b="1" dirty="0" smtClean="0"/>
              <a:t>И птичьи повсюду звенят голоса.</a:t>
            </a:r>
            <a:br>
              <a:rPr lang="ru-RU" sz="3600" b="1" dirty="0" smtClean="0"/>
            </a:br>
            <a:r>
              <a:rPr lang="ru-RU" sz="3600" b="1" dirty="0" smtClean="0"/>
              <a:t>А Лето пришло – всё под солнцем цветёт,</a:t>
            </a:r>
            <a:br>
              <a:rPr lang="ru-RU" sz="3600" b="1" dirty="0" smtClean="0"/>
            </a:br>
            <a:r>
              <a:rPr lang="ru-RU" sz="3600" b="1" dirty="0" smtClean="0"/>
              <a:t>И спелые ягоды просятся в рот. </a:t>
            </a:r>
            <a:br>
              <a:rPr lang="ru-RU" sz="3600" b="1" dirty="0" smtClean="0"/>
            </a:br>
            <a:r>
              <a:rPr lang="ru-RU" sz="3600" b="1" dirty="0" smtClean="0"/>
              <a:t>Нам щедрая Осень приносит плоды, Дают урожаи поля и сады. </a:t>
            </a:r>
            <a:br>
              <a:rPr lang="ru-RU" sz="3600" b="1" dirty="0" smtClean="0"/>
            </a:br>
            <a:r>
              <a:rPr lang="ru-RU" sz="3600" b="1" dirty="0" smtClean="0"/>
              <a:t>Зима засыпает снегами поля. </a:t>
            </a:r>
            <a:br>
              <a:rPr lang="ru-RU" sz="3600" b="1" dirty="0" smtClean="0"/>
            </a:br>
            <a:r>
              <a:rPr lang="ru-RU" sz="3600" b="1" dirty="0" smtClean="0"/>
              <a:t>Зимой отдыхает и дремлет земля.</a:t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3074" name="Picture 2" descr="http://wpapers.ru/wallpapers/Plants/Flowers/13685/1280x720_%D0%9F%D0%BE%D0%B4%D1%81%D0%BD%D0%B5%D0%B6%D0%BD%D0%B8%D0%BA%D0%B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14067" y="188640"/>
            <a:ext cx="2437369" cy="18722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080" name="Picture 8" descr="http://im1-tub-ru.yandex.net/i?id=75989571-48-72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08304" y="3140968"/>
            <a:ext cx="1718692" cy="13712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082" name="Picture 10" descr="http://img0.liveinternet.ru/images/attach/c/2/84/197/84197546_large_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88224" y="5085184"/>
            <a:ext cx="2455717" cy="1686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9" name="Picture 2" descr="http://file.mobilmusic.ru/36/37/17/33004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03848" y="5157192"/>
            <a:ext cx="2664296" cy="15841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" name="Picture 12" descr="http://open.az/uploads/posts/2010-04/1271271416_1270909031_vesna006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9512" y="5205197"/>
            <a:ext cx="2304256" cy="15361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332656"/>
            <a:ext cx="8568952" cy="2160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Наступила </a:t>
            </a:r>
            <a:r>
              <a:rPr lang="ru-RU" b="1" dirty="0" smtClean="0"/>
              <a:t>весна</a:t>
            </a:r>
            <a:r>
              <a:rPr lang="ru-RU" dirty="0" smtClean="0"/>
              <a:t>! Пробуждается природа после зимы, солнце светит ярко-ярко, тает снег, скоро вернуться в лес птицы из теплых краев, наполнив лес пением. Вот-вот запоют птицы, зацветут цветы, а лес оденется в зеленую листву.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9458" name="AutoShape 2" descr="http://%D1%81%D0%B5%D0%B7%D0%BE%D0%BD%D1%8B-%D0%B3%D0%BE%D0%B4%D0%B0.%D1%80%D1%84/sites/default/files/vesna.jpg"/>
          <p:cNvSpPr>
            <a:spLocks noChangeAspect="1" noChangeArrowheads="1"/>
          </p:cNvSpPr>
          <p:nvPr/>
        </p:nvSpPr>
        <p:spPr bwMode="auto">
          <a:xfrm>
            <a:off x="155575" y="260648"/>
            <a:ext cx="7620000" cy="243651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 descr="http://stihidl.ru/files/poem/poem_1354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8064" y="2077530"/>
            <a:ext cx="3635896" cy="4478285"/>
          </a:xfrm>
          <a:prstGeom prst="rect">
            <a:avLst/>
          </a:prstGeom>
          <a:noFill/>
        </p:spPr>
      </p:pic>
      <p:pic>
        <p:nvPicPr>
          <p:cNvPr id="19464" name="Picture 8" descr="http://img01.chitalnya.ru/upload2/471/78323748381808396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2996952"/>
            <a:ext cx="4067944" cy="3516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33123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Весной снег начинает таять на солнце и превращается в воду; ручьи наполняют озера водой; прилетают птицы; появляются почки на деревьях из которых вырастают маленькие листики; птицы вьют гнезда, а в лесу появляются насекомые и весь растительный и животный мир пробуждается от спячки.</a:t>
            </a:r>
          </a:p>
          <a:p>
            <a:endParaRPr lang="ru-RU" dirty="0"/>
          </a:p>
        </p:txBody>
      </p:sp>
      <p:pic>
        <p:nvPicPr>
          <p:cNvPr id="21506" name="Picture 2" descr="http://img0.liveinternet.ru/images/attach/c/7/97/941/97941776_910413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056" y="3501008"/>
            <a:ext cx="3768419" cy="2826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1508" name="Picture 4" descr="http://www.maam.ru/upload/blogs/125c41bd130eac780f6b858fdc2a25a8.gif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3501008"/>
            <a:ext cx="3995936" cy="2955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220072" y="3789040"/>
            <a:ext cx="3923928" cy="28083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dirty="0" smtClean="0">
                <a:solidFill>
                  <a:srgbClr val="99FF99"/>
                </a:solidFill>
              </a:rPr>
              <a:t>Я раскрываю почки,</a:t>
            </a:r>
            <a:br>
              <a:rPr lang="ru-RU" sz="2800" dirty="0" smtClean="0">
                <a:solidFill>
                  <a:srgbClr val="99FF99"/>
                </a:solidFill>
              </a:rPr>
            </a:br>
            <a:r>
              <a:rPr lang="ru-RU" sz="2800" dirty="0" smtClean="0">
                <a:solidFill>
                  <a:srgbClr val="99FF99"/>
                </a:solidFill>
              </a:rPr>
              <a:t>В зеленые листочки.</a:t>
            </a:r>
            <a:br>
              <a:rPr lang="ru-RU" sz="2800" dirty="0" smtClean="0">
                <a:solidFill>
                  <a:srgbClr val="99FF99"/>
                </a:solidFill>
              </a:rPr>
            </a:br>
            <a:r>
              <a:rPr lang="ru-RU" sz="2800" dirty="0" smtClean="0">
                <a:solidFill>
                  <a:srgbClr val="99FF99"/>
                </a:solidFill>
              </a:rPr>
              <a:t>Деревья одеваю,</a:t>
            </a:r>
            <a:br>
              <a:rPr lang="ru-RU" sz="2800" dirty="0" smtClean="0">
                <a:solidFill>
                  <a:srgbClr val="99FF99"/>
                </a:solidFill>
              </a:rPr>
            </a:br>
            <a:r>
              <a:rPr lang="ru-RU" sz="2800" dirty="0" smtClean="0">
                <a:solidFill>
                  <a:srgbClr val="99FF99"/>
                </a:solidFill>
              </a:rPr>
              <a:t>Посевы поливаю,</a:t>
            </a:r>
            <a:br>
              <a:rPr lang="ru-RU" sz="2800" dirty="0" smtClean="0">
                <a:solidFill>
                  <a:srgbClr val="99FF99"/>
                </a:solidFill>
              </a:rPr>
            </a:br>
            <a:r>
              <a:rPr lang="ru-RU" sz="2800" dirty="0" smtClean="0">
                <a:solidFill>
                  <a:srgbClr val="99FF99"/>
                </a:solidFill>
              </a:rPr>
              <a:t>Движения полна,</a:t>
            </a:r>
            <a:br>
              <a:rPr lang="ru-RU" sz="2800" dirty="0" smtClean="0">
                <a:solidFill>
                  <a:srgbClr val="99FF99"/>
                </a:solidFill>
              </a:rPr>
            </a:br>
            <a:r>
              <a:rPr lang="ru-RU" sz="2800" dirty="0" smtClean="0">
                <a:solidFill>
                  <a:srgbClr val="99FF99"/>
                </a:solidFill>
              </a:rPr>
              <a:t>Зовут меня ... (весна)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0648"/>
            <a:ext cx="446449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92D050"/>
                </a:solidFill>
              </a:rPr>
              <a:t>Рыхлый снег на солнце тает, </a:t>
            </a:r>
          </a:p>
          <a:p>
            <a:r>
              <a:rPr lang="ru-RU" sz="2600" dirty="0" smtClean="0">
                <a:solidFill>
                  <a:srgbClr val="92D050"/>
                </a:solidFill>
              </a:rPr>
              <a:t>Ветерок в ветвях играет, Звонче птичьи голоса Значит, к нам пришла ... </a:t>
            </a:r>
            <a:r>
              <a:rPr lang="ru-RU" sz="2000" dirty="0" smtClean="0">
                <a:solidFill>
                  <a:srgbClr val="92D050"/>
                </a:solidFill>
              </a:rPr>
              <a:t>(Весна)</a:t>
            </a:r>
          </a:p>
          <a:p>
            <a:endParaRPr lang="ru-RU" sz="1400" dirty="0" smtClean="0">
              <a:solidFill>
                <a:prstClr val="white"/>
              </a:solidFill>
            </a:endParaRPr>
          </a:p>
          <a:p>
            <a:pPr marL="1790700" indent="-1790700">
              <a:tabLst>
                <a:tab pos="1790700" algn="l"/>
              </a:tabLst>
            </a:pPr>
            <a:r>
              <a:rPr lang="ru-RU" sz="2600" dirty="0" smtClean="0">
                <a:solidFill>
                  <a:prstClr val="white"/>
                </a:solidFill>
              </a:rPr>
              <a:t>                      </a:t>
            </a: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Тает снежок.</a:t>
            </a:r>
            <a:b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Ожил лужок.</a:t>
            </a:r>
            <a:b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День прибывает.</a:t>
            </a:r>
            <a:b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Когда это бывает?</a:t>
            </a: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(Весной)</a:t>
            </a:r>
          </a:p>
          <a:p>
            <a:endParaRPr lang="ru-RU" dirty="0"/>
          </a:p>
        </p:txBody>
      </p:sp>
      <p:pic>
        <p:nvPicPr>
          <p:cNvPr id="1026" name="Picture 2" descr="http://www.poetryclub.com.ua/upload/poem_all/001765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188640"/>
            <a:ext cx="4283225" cy="35465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8" name="Picture 4" descr="http://stat19.privet.ru/lr/0d0cb2e4e62c909e2f030014b657ecd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492897"/>
            <a:ext cx="1728192" cy="12241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30" name="Picture 6" descr="http://www.wallpage.ru/imgbig/wallpapers_7697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87623" y="4221088"/>
            <a:ext cx="3825205" cy="24505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772816"/>
            <a:ext cx="8208912" cy="48965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На зелёной хрупкой ножке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Вырос шарик у дорожки. 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rgbClr val="FFFF00"/>
                </a:solidFill>
              </a:rPr>
              <a:t>Ветерочек</a:t>
            </a:r>
            <a:r>
              <a:rPr lang="ru-RU" dirty="0" smtClean="0">
                <a:solidFill>
                  <a:srgbClr val="FFFF00"/>
                </a:solidFill>
              </a:rPr>
              <a:t> прошуршал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И развеял этот шар.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 (Одуванчик)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1790700" indent="-1790700">
              <a:buNone/>
              <a:tabLst>
                <a:tab pos="1790700" algn="l"/>
              </a:tabLst>
            </a:pPr>
            <a:r>
              <a:rPr lang="ru-RU" dirty="0" smtClean="0"/>
              <a:t>                                   В самый разгар </a:t>
            </a:r>
          </a:p>
          <a:p>
            <a:pPr marL="1790700" indent="-1790700">
              <a:buNone/>
              <a:tabLst>
                <a:tab pos="1790700" algn="l"/>
              </a:tabLst>
            </a:pPr>
            <a:r>
              <a:rPr lang="ru-RU" dirty="0" smtClean="0"/>
              <a:t>                                   Весенней поры </a:t>
            </a:r>
          </a:p>
          <a:p>
            <a:pPr marL="1790700" indent="-1790700">
              <a:buNone/>
              <a:tabLst>
                <a:tab pos="1790700" algn="l"/>
              </a:tabLst>
            </a:pPr>
            <a:r>
              <a:rPr lang="ru-RU" dirty="0" smtClean="0"/>
              <a:t>                                   Капает сок </a:t>
            </a:r>
          </a:p>
          <a:p>
            <a:pPr marL="1790700" indent="-1790700">
              <a:buNone/>
              <a:tabLst>
                <a:tab pos="1790700" algn="l"/>
              </a:tabLst>
            </a:pPr>
            <a:r>
              <a:rPr lang="ru-RU" dirty="0" smtClean="0"/>
              <a:t>                                   С белоснежной коры. (Береза)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Белые горошки </a:t>
            </a:r>
          </a:p>
          <a:p>
            <a:pPr marL="0" indent="0">
              <a:buNone/>
            </a:pPr>
            <a:r>
              <a:rPr lang="ru-RU" dirty="0" smtClean="0"/>
              <a:t>На зелёной ножке. </a:t>
            </a:r>
          </a:p>
          <a:p>
            <a:pPr marL="0" indent="0">
              <a:buNone/>
            </a:pPr>
            <a:r>
              <a:rPr lang="ru-RU" dirty="0" smtClean="0"/>
              <a:t>(Ландыш)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2952328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FF99"/>
                </a:solidFill>
              </a:rPr>
              <a:t>Весенние</a:t>
            </a:r>
            <a:br>
              <a:rPr lang="ru-RU" b="1" dirty="0" smtClean="0">
                <a:solidFill>
                  <a:srgbClr val="99FF99"/>
                </a:solidFill>
              </a:rPr>
            </a:br>
            <a:r>
              <a:rPr lang="ru-RU" b="1" dirty="0" smtClean="0">
                <a:solidFill>
                  <a:srgbClr val="99FF99"/>
                </a:solidFill>
              </a:rPr>
              <a:t>   загадки</a:t>
            </a:r>
            <a:endParaRPr lang="ru-RU" b="1" dirty="0">
              <a:solidFill>
                <a:srgbClr val="99FF99"/>
              </a:solidFill>
            </a:endParaRPr>
          </a:p>
        </p:txBody>
      </p:sp>
      <p:pic>
        <p:nvPicPr>
          <p:cNvPr id="4" name="Picture 6" descr="http://img0.liveinternet.ru/images/attach/c/3/76/78/76078918_large_peyzaz4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760" y="5157192"/>
            <a:ext cx="2228458" cy="15121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" name="Picture 4" descr="http://romantic-online.com/uploads/images/e/c/3/f/38/56b0b61df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573016"/>
            <a:ext cx="1851439" cy="13655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7410" name="Picture 2" descr="http://img0.liveinternet.ru/images/attach/c/8/100/454/100454816_large_oduvanchik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91880" y="2060848"/>
            <a:ext cx="2283357" cy="15841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419872" y="116632"/>
            <a:ext cx="3563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CFF99"/>
                </a:solidFill>
              </a:rPr>
              <a:t>Пробиваюсь я в апреле -</a:t>
            </a:r>
          </a:p>
          <a:p>
            <a:r>
              <a:rPr lang="ru-RU" sz="2000" dirty="0" smtClean="0">
                <a:solidFill>
                  <a:srgbClr val="CCFF99"/>
                </a:solidFill>
              </a:rPr>
              <a:t>Все поля позеленели!</a:t>
            </a:r>
          </a:p>
          <a:p>
            <a:r>
              <a:rPr lang="ru-RU" sz="2000" dirty="0" smtClean="0">
                <a:solidFill>
                  <a:srgbClr val="CCFF99"/>
                </a:solidFill>
              </a:rPr>
              <a:t>Покрываю, как ковер,</a:t>
            </a:r>
          </a:p>
          <a:p>
            <a:r>
              <a:rPr lang="ru-RU" sz="2000" dirty="0" smtClean="0">
                <a:solidFill>
                  <a:srgbClr val="CCFF99"/>
                </a:solidFill>
              </a:rPr>
              <a:t>Поле, луг и школьный двор </a:t>
            </a:r>
          </a:p>
          <a:p>
            <a:r>
              <a:rPr lang="ru-RU" sz="2000" dirty="0" smtClean="0">
                <a:solidFill>
                  <a:srgbClr val="CCFF99"/>
                </a:solidFill>
              </a:rPr>
              <a:t>(Трава)</a:t>
            </a:r>
            <a:endParaRPr lang="ru-RU" sz="2000" dirty="0">
              <a:solidFill>
                <a:srgbClr val="CCFF99"/>
              </a:solidFill>
            </a:endParaRPr>
          </a:p>
        </p:txBody>
      </p:sp>
      <p:pic>
        <p:nvPicPr>
          <p:cNvPr id="17412" name="Picture 4" descr="http://www.zastavki.com/pictures/640x480/2012/Widescreen_Green_forever_005194_2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76256" y="188640"/>
            <a:ext cx="2088232" cy="15661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867128" y="2204864"/>
            <a:ext cx="3276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6FE5FD"/>
                </a:solidFill>
              </a:rPr>
              <a:t>За окном звенит она</a:t>
            </a:r>
            <a:br>
              <a:rPr lang="ru-RU" i="1" dirty="0" smtClean="0">
                <a:solidFill>
                  <a:srgbClr val="6FE5FD"/>
                </a:solidFill>
              </a:rPr>
            </a:br>
            <a:r>
              <a:rPr lang="ru-RU" dirty="0" smtClean="0">
                <a:solidFill>
                  <a:srgbClr val="6FE5FD"/>
                </a:solidFill>
              </a:rPr>
              <a:t>И поет: "Пришла весна!</a:t>
            </a:r>
            <a:br>
              <a:rPr lang="ru-RU" dirty="0" smtClean="0">
                <a:solidFill>
                  <a:srgbClr val="6FE5FD"/>
                </a:solidFill>
              </a:rPr>
            </a:br>
            <a:r>
              <a:rPr lang="ru-RU" dirty="0" smtClean="0">
                <a:solidFill>
                  <a:srgbClr val="6FE5FD"/>
                </a:solidFill>
              </a:rPr>
              <a:t>И холодные сосульки</a:t>
            </a:r>
            <a:br>
              <a:rPr lang="ru-RU" dirty="0" smtClean="0">
                <a:solidFill>
                  <a:srgbClr val="6FE5FD"/>
                </a:solidFill>
              </a:rPr>
            </a:br>
            <a:r>
              <a:rPr lang="ru-RU" dirty="0" smtClean="0">
                <a:solidFill>
                  <a:srgbClr val="6FE5FD"/>
                </a:solidFill>
              </a:rPr>
              <a:t>Превратила в эти струйки!"</a:t>
            </a:r>
            <a:br>
              <a:rPr lang="ru-RU" dirty="0" smtClean="0">
                <a:solidFill>
                  <a:srgbClr val="6FE5FD"/>
                </a:solidFill>
              </a:rPr>
            </a:br>
            <a:r>
              <a:rPr lang="ru-RU" dirty="0" smtClean="0">
                <a:solidFill>
                  <a:srgbClr val="6FE5FD"/>
                </a:solidFill>
              </a:rPr>
              <a:t>Слышно с крыши:</a:t>
            </a:r>
            <a:br>
              <a:rPr lang="ru-RU" dirty="0" smtClean="0">
                <a:solidFill>
                  <a:srgbClr val="6FE5FD"/>
                </a:solidFill>
              </a:rPr>
            </a:br>
            <a:r>
              <a:rPr lang="ru-RU" dirty="0" smtClean="0">
                <a:solidFill>
                  <a:srgbClr val="6FE5FD"/>
                </a:solidFill>
              </a:rPr>
              <a:t>"Шлеп-шлеп-шлеп!"</a:t>
            </a:r>
            <a:br>
              <a:rPr lang="ru-RU" dirty="0" smtClean="0">
                <a:solidFill>
                  <a:srgbClr val="6FE5FD"/>
                </a:solidFill>
              </a:rPr>
            </a:br>
            <a:r>
              <a:rPr lang="ru-RU" dirty="0" smtClean="0">
                <a:solidFill>
                  <a:srgbClr val="6FE5FD"/>
                </a:solidFill>
              </a:rPr>
              <a:t>Это маленький потоп. (Капель)</a:t>
            </a:r>
            <a:endParaRPr lang="ru-RU" dirty="0">
              <a:solidFill>
                <a:srgbClr val="6FE5FD"/>
              </a:solidFill>
            </a:endParaRPr>
          </a:p>
        </p:txBody>
      </p:sp>
      <p:pic>
        <p:nvPicPr>
          <p:cNvPr id="17414" name="Picture 6" descr="http://www.fullhdoboi.ru/_ph/6/2/85067578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28184" y="4653136"/>
            <a:ext cx="2664296" cy="1944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4690864" cy="828328"/>
          </a:xfrm>
        </p:spPr>
        <p:txBody>
          <a:bodyPr/>
          <a:lstStyle/>
          <a:p>
            <a:r>
              <a:rPr lang="ru-RU" dirty="0" smtClean="0"/>
              <a:t>Животные  весной</a:t>
            </a:r>
            <a:endParaRPr lang="ru-RU" dirty="0"/>
          </a:p>
        </p:txBody>
      </p:sp>
      <p:pic>
        <p:nvPicPr>
          <p:cNvPr id="18438" name="Picture 6" descr="http://kolyan.net/uploads/posts/2010-04/1270616186_podborka_1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4725144"/>
            <a:ext cx="2376264" cy="19340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8440" name="Picture 8" descr="http://portal.etherway.ru/uploads/images/00/00/22/2012/03/21/9279e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124744"/>
            <a:ext cx="2338310" cy="15841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8442" name="Picture 10" descr="http://www.up.98ia.com/images/4li7t4qw7dfa6oaz309f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8104" y="188640"/>
            <a:ext cx="3384376" cy="17281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8444" name="Picture 12" descr="http://vikoza.ru/filestore/uploaded/_____13_309_norma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91880" y="4869160"/>
            <a:ext cx="2448272" cy="18362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8446" name="Picture 14" descr="http://img1.liveinternet.ru/images/attach/c/5/85/245/85245925_photos_of_hedgehogs_1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59832" y="1340768"/>
            <a:ext cx="2123728" cy="1603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8448" name="Picture 16" descr="http://img0.liveinternet.ru/images/attach/c/7/98/650/98650450_large_4265673_krasota176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915816" y="3212976"/>
            <a:ext cx="2160240" cy="15301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8450" name="Picture 18" descr="http://img-fotki.yandex.ru/get/5607/zavyalov-vlazav.0/0_ba820_e9a661f9_XL"/>
          <p:cNvPicPr>
            <a:picLocks noChangeAspect="1" noChangeArrowheads="1"/>
          </p:cNvPicPr>
          <p:nvPr/>
        </p:nvPicPr>
        <p:blipFill>
          <a:blip r:embed="rId8" cstate="screen"/>
          <a:srcRect b="-424"/>
          <a:stretch>
            <a:fillRect/>
          </a:stretch>
        </p:blipFill>
        <p:spPr bwMode="auto">
          <a:xfrm>
            <a:off x="5364088" y="2132856"/>
            <a:ext cx="3600400" cy="21602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8452" name="Picture 20" descr="http://g2.s3.forblabla.com/u34/photo9972/20537333798-0/large.jpe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51520" y="2996952"/>
            <a:ext cx="2304256" cy="15636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8454" name="Picture 22" descr="http://www.shop-beauty.ru/wgallery/images_large/170_animal/butterfly_foto-wallpaper_37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156176" y="4581128"/>
            <a:ext cx="2664296" cy="206268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4536504" cy="547260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А. Плещеев</a:t>
            </a:r>
            <a:br>
              <a:rPr lang="ru-RU" sz="2700" b="1" dirty="0" smtClean="0"/>
            </a:br>
            <a:r>
              <a:rPr lang="ru-RU" sz="3200" dirty="0" smtClean="0">
                <a:solidFill>
                  <a:srgbClr val="CCFF99"/>
                </a:solidFill>
              </a:rPr>
              <a:t>Уж тает снег, бегут ручьи,</a:t>
            </a:r>
            <a:br>
              <a:rPr lang="ru-RU" sz="3200" dirty="0" smtClean="0">
                <a:solidFill>
                  <a:srgbClr val="CCFF99"/>
                </a:solidFill>
              </a:rPr>
            </a:br>
            <a:r>
              <a:rPr lang="ru-RU" sz="3200" dirty="0" smtClean="0">
                <a:solidFill>
                  <a:srgbClr val="CCFF99"/>
                </a:solidFill>
              </a:rPr>
              <a:t>В окно повеяло весною...</a:t>
            </a:r>
            <a:br>
              <a:rPr lang="ru-RU" sz="3200" dirty="0" smtClean="0">
                <a:solidFill>
                  <a:srgbClr val="CCFF99"/>
                </a:solidFill>
              </a:rPr>
            </a:br>
            <a:r>
              <a:rPr lang="ru-RU" sz="3200" dirty="0" smtClean="0">
                <a:solidFill>
                  <a:srgbClr val="CCFF99"/>
                </a:solidFill>
              </a:rPr>
              <a:t>Засвищут скоро соловьи,</a:t>
            </a:r>
            <a:br>
              <a:rPr lang="ru-RU" sz="3200" dirty="0" smtClean="0">
                <a:solidFill>
                  <a:srgbClr val="CCFF99"/>
                </a:solidFill>
              </a:rPr>
            </a:br>
            <a:r>
              <a:rPr lang="ru-RU" sz="3200" dirty="0" smtClean="0">
                <a:solidFill>
                  <a:srgbClr val="CCFF99"/>
                </a:solidFill>
              </a:rPr>
              <a:t>И лес оденется листвою!</a:t>
            </a:r>
            <a:br>
              <a:rPr lang="ru-RU" sz="3200" dirty="0" smtClean="0">
                <a:solidFill>
                  <a:srgbClr val="CCFF99"/>
                </a:solidFill>
              </a:rPr>
            </a:br>
            <a:r>
              <a:rPr lang="ru-RU" sz="3200" dirty="0" smtClean="0">
                <a:solidFill>
                  <a:srgbClr val="CCFF99"/>
                </a:solidFill>
              </a:rPr>
              <a:t> </a:t>
            </a:r>
            <a:br>
              <a:rPr lang="ru-RU" sz="3200" dirty="0" smtClean="0">
                <a:solidFill>
                  <a:srgbClr val="CCFF99"/>
                </a:solidFill>
              </a:rPr>
            </a:br>
            <a:r>
              <a:rPr lang="ru-RU" sz="3200" dirty="0" smtClean="0">
                <a:solidFill>
                  <a:srgbClr val="CCFF99"/>
                </a:solidFill>
              </a:rPr>
              <a:t>Чиста небесная лазурь.</a:t>
            </a:r>
            <a:br>
              <a:rPr lang="ru-RU" sz="3200" dirty="0" smtClean="0">
                <a:solidFill>
                  <a:srgbClr val="CCFF99"/>
                </a:solidFill>
              </a:rPr>
            </a:br>
            <a:r>
              <a:rPr lang="ru-RU" sz="3200" dirty="0" smtClean="0">
                <a:solidFill>
                  <a:srgbClr val="CCFF99"/>
                </a:solidFill>
              </a:rPr>
              <a:t>Теплей и ярче солнце стало,</a:t>
            </a:r>
            <a:br>
              <a:rPr lang="ru-RU" sz="3200" dirty="0" smtClean="0">
                <a:solidFill>
                  <a:srgbClr val="CCFF99"/>
                </a:solidFill>
              </a:rPr>
            </a:br>
            <a:r>
              <a:rPr lang="ru-RU" sz="3200" dirty="0" smtClean="0">
                <a:solidFill>
                  <a:srgbClr val="CCFF99"/>
                </a:solidFill>
              </a:rPr>
              <a:t>Пора метелей злых и бурь</a:t>
            </a:r>
            <a:br>
              <a:rPr lang="ru-RU" sz="3200" dirty="0" smtClean="0">
                <a:solidFill>
                  <a:srgbClr val="CCFF99"/>
                </a:solidFill>
              </a:rPr>
            </a:br>
            <a:r>
              <a:rPr lang="ru-RU" sz="3200" dirty="0" smtClean="0">
                <a:solidFill>
                  <a:srgbClr val="CCFF99"/>
                </a:solidFill>
              </a:rPr>
              <a:t>Опять надолго миновала.</a:t>
            </a:r>
            <a:br>
              <a:rPr lang="ru-RU" sz="3200" dirty="0" smtClean="0">
                <a:solidFill>
                  <a:srgbClr val="CCFF99"/>
                </a:solidFill>
              </a:rPr>
            </a:br>
            <a:endParaRPr lang="ru-RU" sz="3200" dirty="0">
              <a:solidFill>
                <a:srgbClr val="CCFF99"/>
              </a:solidFill>
            </a:endParaRPr>
          </a:p>
        </p:txBody>
      </p:sp>
      <p:pic>
        <p:nvPicPr>
          <p:cNvPr id="7" name="Рисунок 6" descr="весна">
            <a:hlinkClick r:id="rId2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548680"/>
            <a:ext cx="410445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412</TotalTime>
  <Words>214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«Учимся различать времена года» часть II – «Весна»</vt:lpstr>
      <vt:lpstr>   Придумала мать дочерям имена, Вот  Лето и Осень, Зима и Весна. Приходит Весна – зеленеют леса, И птичьи повсюду звенят голоса. А Лето пришло – всё под солнцем цветёт, И спелые ягоды просятся в рот.  Нам щедрая Осень приносит плоды, Дают урожаи поля и сады.  Зима засыпает снегами поля.  Зимой отдыхает и дремлет земля. </vt:lpstr>
      <vt:lpstr>Слайд 3</vt:lpstr>
      <vt:lpstr>Слайд 4</vt:lpstr>
      <vt:lpstr>Слайд 5</vt:lpstr>
      <vt:lpstr>Весенние    загадки</vt:lpstr>
      <vt:lpstr>Животные  весной</vt:lpstr>
      <vt:lpstr>А. Плещеев Уж тает снег, бегут ручьи, В окно повеяло весною... Засвищут скоро соловьи, И лес оденется листвою!   Чиста небесная лазурь. Теплей и ярче солнце стало, Пора метелей злых и бурь Опять надолго миновала.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«Учимся различать времена года»</dc:title>
  <dc:creator>Nadin</dc:creator>
  <cp:lastModifiedBy>Nadin</cp:lastModifiedBy>
  <cp:revision>47</cp:revision>
  <dcterms:created xsi:type="dcterms:W3CDTF">2014-06-04T17:38:04Z</dcterms:created>
  <dcterms:modified xsi:type="dcterms:W3CDTF">2014-07-09T17:46:18Z</dcterms:modified>
</cp:coreProperties>
</file>