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2"/>
  </p:notes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6" r:id="rId10"/>
    <p:sldId id="264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960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275E74-A0C1-4E0D-9B19-E7B36164E7D0}" type="datetimeFigureOut">
              <a:rPr lang="ru-RU" smtClean="0"/>
              <a:t>26.04.2015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1BE0D0-04F1-4F38-B8D0-26CD04FB08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29609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Проговорить актуальность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1BE0D0-04F1-4F38-B8D0-26CD04FB08F5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32911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Проговорить вывод по главе</a:t>
            </a:r>
            <a:r>
              <a:rPr lang="ru-RU" baseline="0" dirty="0" smtClean="0"/>
              <a:t> 1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1BE0D0-04F1-4F38-B8D0-26CD04FB08F5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78826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33088729-D11B-410E-9B51-8B96EC533057}" type="datetimeFigureOut">
              <a:rPr lang="ru-RU" smtClean="0"/>
              <a:t>26.04.2015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517201F1-10B2-4F2C-B17B-FA8B2CEF4F1C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88729-D11B-410E-9B51-8B96EC533057}" type="datetimeFigureOut">
              <a:rPr lang="ru-RU" smtClean="0"/>
              <a:t>26.04.2015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201F1-10B2-4F2C-B17B-FA8B2CEF4F1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88729-D11B-410E-9B51-8B96EC533057}" type="datetimeFigureOut">
              <a:rPr lang="ru-RU" smtClean="0"/>
              <a:t>26.04.2015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201F1-10B2-4F2C-B17B-FA8B2CEF4F1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3088729-D11B-410E-9B51-8B96EC533057}" type="datetimeFigureOut">
              <a:rPr lang="ru-RU" smtClean="0"/>
              <a:t>26.04.2015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17201F1-10B2-4F2C-B17B-FA8B2CEF4F1C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33088729-D11B-410E-9B51-8B96EC533057}" type="datetimeFigureOut">
              <a:rPr lang="ru-RU" smtClean="0"/>
              <a:t>26.04.2015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517201F1-10B2-4F2C-B17B-FA8B2CEF4F1C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88729-D11B-410E-9B51-8B96EC533057}" type="datetimeFigureOut">
              <a:rPr lang="ru-RU" smtClean="0"/>
              <a:t>26.04.2015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201F1-10B2-4F2C-B17B-FA8B2CEF4F1C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88729-D11B-410E-9B51-8B96EC533057}" type="datetimeFigureOut">
              <a:rPr lang="ru-RU" smtClean="0"/>
              <a:t>26.04.2015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201F1-10B2-4F2C-B17B-FA8B2CEF4F1C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3088729-D11B-410E-9B51-8B96EC533057}" type="datetimeFigureOut">
              <a:rPr lang="ru-RU" smtClean="0"/>
              <a:t>26.04.2015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17201F1-10B2-4F2C-B17B-FA8B2CEF4F1C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88729-D11B-410E-9B51-8B96EC533057}" type="datetimeFigureOut">
              <a:rPr lang="ru-RU" smtClean="0"/>
              <a:t>26.04.2015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201F1-10B2-4F2C-B17B-FA8B2CEF4F1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Объект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3088729-D11B-410E-9B51-8B96EC533057}" type="datetimeFigureOut">
              <a:rPr lang="ru-RU" smtClean="0"/>
              <a:t>26.04.2015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17201F1-10B2-4F2C-B17B-FA8B2CEF4F1C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3088729-D11B-410E-9B51-8B96EC533057}" type="datetimeFigureOut">
              <a:rPr lang="ru-RU" smtClean="0"/>
              <a:t>26.04.2015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17201F1-10B2-4F2C-B17B-FA8B2CEF4F1C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33088729-D11B-410E-9B51-8B96EC533057}" type="datetimeFigureOut">
              <a:rPr lang="ru-RU" smtClean="0"/>
              <a:t>26.04.2015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517201F1-10B2-4F2C-B17B-FA8B2CEF4F1C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95736" y="548680"/>
            <a:ext cx="6172200" cy="3096344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Тема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>
                <a:solidFill>
                  <a:schemeClr val="tx1"/>
                </a:solidFill>
              </a:rPr>
              <a:t/>
            </a:r>
            <a:br>
              <a:rPr lang="ru-RU" dirty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СОЦИАЛИЗАЦИЯ </a:t>
            </a:r>
            <a:r>
              <a:rPr lang="ru-RU" dirty="0">
                <a:solidFill>
                  <a:schemeClr val="tx1"/>
                </a:solidFill>
              </a:rPr>
              <a:t>ДЕТЕЙ ДОШКОЛЬНОГО ВОЗРАСТА В ПРОЦЕССЕ СЮЖЕТНО-РОЛЕВОЙ ИГРЫ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779912" y="4365104"/>
            <a:ext cx="5022304" cy="1371600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Выполнила: </a:t>
            </a:r>
            <a:r>
              <a:rPr lang="ru-RU" b="0" dirty="0" err="1">
                <a:solidFill>
                  <a:schemeClr val="tx1"/>
                </a:solidFill>
              </a:rPr>
              <a:t>Комина</a:t>
            </a:r>
            <a:r>
              <a:rPr lang="ru-RU" b="0" dirty="0">
                <a:solidFill>
                  <a:schemeClr val="tx1"/>
                </a:solidFill>
              </a:rPr>
              <a:t> Зоя Геннадьевна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894963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2204864"/>
            <a:ext cx="6733372" cy="1143000"/>
          </a:xfrm>
        </p:spPr>
        <p:txBody>
          <a:bodyPr>
            <a:noAutofit/>
          </a:bodyPr>
          <a:lstStyle/>
          <a:p>
            <a:r>
              <a:rPr lang="ru-RU" sz="4000" b="1" dirty="0" smtClean="0">
                <a:solidFill>
                  <a:schemeClr val="tx1"/>
                </a:solidFill>
              </a:rPr>
              <a:t>Спасибо за внимание</a:t>
            </a:r>
            <a:endParaRPr lang="ru-RU" sz="4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76902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85203" y="908720"/>
            <a:ext cx="7467600" cy="580926"/>
          </a:xfrm>
        </p:spPr>
        <p:txBody>
          <a:bodyPr/>
          <a:lstStyle/>
          <a:p>
            <a:r>
              <a:rPr lang="ru-RU" b="1" dirty="0">
                <a:solidFill>
                  <a:schemeClr val="tx1"/>
                </a:solidFill>
              </a:rPr>
              <a:t>Объект </a:t>
            </a:r>
            <a:r>
              <a:rPr lang="ru-RU" b="1" dirty="0" smtClean="0">
                <a:solidFill>
                  <a:schemeClr val="tx1"/>
                </a:solidFill>
              </a:rPr>
              <a:t>исследования: 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762116" y="1772816"/>
            <a:ext cx="7467600" cy="864096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социализация </a:t>
            </a:r>
            <a:r>
              <a:rPr lang="ru-RU" dirty="0"/>
              <a:t>детей дошкольного возраста.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467544" y="3140968"/>
            <a:ext cx="7467600" cy="580926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0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dirty="0" smtClean="0">
                <a:solidFill>
                  <a:schemeClr val="tx1"/>
                </a:solidFill>
              </a:rPr>
              <a:t>Предмет исследования: 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755576" y="3861048"/>
            <a:ext cx="7467600" cy="18002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dirty="0" smtClean="0"/>
              <a:t>методика проведения  сюжетно-ролевых игр способствующих  социализации детей дошкольного возраста.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913849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5802" y="404664"/>
            <a:ext cx="7467600" cy="580926"/>
          </a:xfrm>
        </p:spPr>
        <p:txBody>
          <a:bodyPr/>
          <a:lstStyle/>
          <a:p>
            <a:r>
              <a:rPr lang="ru-RU" b="1" dirty="0">
                <a:solidFill>
                  <a:schemeClr val="tx1"/>
                </a:solidFill>
              </a:rPr>
              <a:t>Цель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b="1" dirty="0" smtClean="0">
                <a:solidFill>
                  <a:schemeClr val="tx1"/>
                </a:solidFill>
              </a:rPr>
              <a:t>исследования</a:t>
            </a:r>
            <a:r>
              <a:rPr lang="ru-RU" dirty="0" smtClean="0">
                <a:solidFill>
                  <a:schemeClr val="tx1"/>
                </a:solidFill>
              </a:rPr>
              <a:t>: 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755576" y="1124744"/>
            <a:ext cx="7467600" cy="864096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разработать систему сюжетно-ролевых игр для социализации детей дошкольного возраста.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467544" y="2204864"/>
            <a:ext cx="6336704" cy="720080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0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dirty="0">
                <a:solidFill>
                  <a:schemeClr val="tx1"/>
                </a:solidFill>
              </a:rPr>
              <a:t>Задачи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b="1" dirty="0">
                <a:solidFill>
                  <a:schemeClr val="tx1"/>
                </a:solidFill>
              </a:rPr>
              <a:t>исследования: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755576" y="2924944"/>
            <a:ext cx="7467600" cy="3168352"/>
          </a:xfrm>
          <a:prstGeom prst="rect">
            <a:avLst/>
          </a:prstGeom>
        </p:spPr>
        <p:txBody>
          <a:bodyPr vert="horz">
            <a:normAutofit fontScale="92500" lnSpcReduction="10000"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ru-RU" dirty="0" smtClean="0"/>
              <a:t>проанализировать </a:t>
            </a:r>
            <a:r>
              <a:rPr lang="ru-RU" dirty="0"/>
              <a:t>специальную литературу по теме работы; </a:t>
            </a:r>
          </a:p>
          <a:p>
            <a:pPr lvl="0"/>
            <a:r>
              <a:rPr lang="ru-RU" dirty="0"/>
              <a:t>определить роль сюжетно-ролевых игр в социализации детей дошкольного возраста;</a:t>
            </a:r>
          </a:p>
          <a:p>
            <a:pPr lvl="0"/>
            <a:r>
              <a:rPr lang="ru-RU" dirty="0"/>
              <a:t>выяснить условия, характерные принципы и взаимосвязь сюжетно-ролевой игры, и ее влияния на процесс </a:t>
            </a:r>
            <a:r>
              <a:rPr lang="ru-RU" dirty="0" smtClean="0"/>
              <a:t>социализации;</a:t>
            </a:r>
          </a:p>
          <a:p>
            <a:r>
              <a:rPr lang="ru-RU" dirty="0"/>
              <a:t>представить программу сюжетно-ролевых игр для младшей </a:t>
            </a:r>
            <a:r>
              <a:rPr lang="ru-RU" dirty="0" smtClean="0"/>
              <a:t>группы.</a:t>
            </a:r>
            <a:endParaRPr lang="ru-RU" dirty="0"/>
          </a:p>
          <a:p>
            <a:pPr lvl="0"/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736475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221088"/>
            <a:ext cx="8280919" cy="1800200"/>
          </a:xfrm>
        </p:spPr>
        <p:txBody>
          <a:bodyPr>
            <a:normAutofit/>
          </a:bodyPr>
          <a:lstStyle/>
          <a:p>
            <a:pPr algn="just"/>
            <a:r>
              <a:rPr lang="ru-RU" b="1" dirty="0" smtClean="0">
                <a:solidFill>
                  <a:schemeClr val="tx1"/>
                </a:solidFill>
              </a:rPr>
              <a:t>Сюжетно-ролевая игра </a:t>
            </a:r>
            <a:r>
              <a:rPr lang="ru-RU" dirty="0" smtClean="0">
                <a:solidFill>
                  <a:schemeClr val="tx1"/>
                </a:solidFill>
              </a:rPr>
              <a:t>(</a:t>
            </a:r>
            <a:r>
              <a:rPr lang="ru-RU" b="1" dirty="0" smtClean="0">
                <a:solidFill>
                  <a:schemeClr val="tx1"/>
                </a:solidFill>
              </a:rPr>
              <a:t>ролевая</a:t>
            </a:r>
            <a:r>
              <a:rPr lang="ru-RU" b="1" dirty="0">
                <a:solidFill>
                  <a:schemeClr val="tx1"/>
                </a:solidFill>
              </a:rPr>
              <a:t>, творческая)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/>
              <a:t>— </a:t>
            </a:r>
            <a:r>
              <a:rPr lang="ru-RU" sz="2300" cap="none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согласно взглядам ведущих отечественных психологов (А.В. Запорожца, Д.Б. </a:t>
            </a:r>
            <a:r>
              <a:rPr lang="ru-RU" sz="2300" cap="none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Эльконина</a:t>
            </a:r>
            <a:r>
              <a:rPr lang="ru-RU" sz="2300" cap="none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др.), ведущая деятельность дошкольного возраста. </a:t>
            </a:r>
            <a:r>
              <a:rPr lang="ru-RU" sz="2300" b="1" cap="none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300" b="1" cap="none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407011" y="476672"/>
            <a:ext cx="8128163" cy="1656184"/>
          </a:xfrm>
          <a:prstGeom prst="rect">
            <a:avLst/>
          </a:prstGeom>
        </p:spPr>
        <p:txBody>
          <a:bodyPr vert="horz">
            <a:normAutofit fontScale="70000" lnSpcReduction="20000"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ru-RU" sz="4300" b="1" cap="small" dirty="0" smtClean="0">
                <a:latin typeface="+mj-lt"/>
              </a:rPr>
              <a:t>Социализация</a:t>
            </a:r>
            <a:r>
              <a:rPr lang="ru-RU" sz="4300" dirty="0" smtClean="0"/>
              <a:t> </a:t>
            </a:r>
            <a:r>
              <a:rPr lang="ru-RU" dirty="0" smtClean="0"/>
              <a:t>— </a:t>
            </a:r>
            <a:r>
              <a:rPr lang="ru-RU" sz="3300" dirty="0"/>
              <a:t>процесс усвоения человеческим индивидом образцов поведения, психологических установок, социальных норм и ценностей, знаний, навыков, позволяющих ему успешно функционировать в </a:t>
            </a:r>
            <a:r>
              <a:rPr lang="ru-RU" sz="3300" dirty="0" smtClean="0"/>
              <a:t>обществе.</a:t>
            </a:r>
            <a:endParaRPr lang="ru-RU" sz="3300" dirty="0"/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407011" y="2348880"/>
            <a:ext cx="8174663" cy="2016224"/>
          </a:xfrm>
          <a:prstGeom prst="rect">
            <a:avLst/>
          </a:prstGeom>
        </p:spPr>
        <p:txBody>
          <a:bodyPr vert="horz" anchor="b">
            <a:normAutofit fontScale="85000" lnSpcReduction="2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0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ru-RU" sz="3500" b="1" dirty="0" smtClean="0">
                <a:solidFill>
                  <a:schemeClr val="tx1"/>
                </a:solidFill>
              </a:rPr>
              <a:t>Игра</a:t>
            </a:r>
            <a:r>
              <a:rPr lang="ru-RU" sz="3500" dirty="0" smtClean="0">
                <a:solidFill>
                  <a:schemeClr val="tx1"/>
                </a:solidFill>
              </a:rPr>
              <a:t> – </a:t>
            </a:r>
            <a:r>
              <a:rPr lang="ru-RU" sz="2700" cap="none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это огромное светлое окно, через которое в духовный мир ребенка вливается живительный поток представления понятий об окружающем мире. Игра – это искра, зажигающая огонек пытливости и любознательности. »</a:t>
            </a:r>
          </a:p>
          <a:p>
            <a:pPr algn="r"/>
            <a:r>
              <a:rPr lang="ru-RU" sz="2700" cap="none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2700" cap="none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А. Сухомлинский.</a:t>
            </a:r>
          </a:p>
          <a:p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928243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75240" cy="1570186"/>
          </a:xfrm>
        </p:spPr>
        <p:txBody>
          <a:bodyPr>
            <a:normAutofit/>
          </a:bodyPr>
          <a:lstStyle/>
          <a:p>
            <a:pPr algn="just"/>
            <a:r>
              <a:rPr lang="ru-RU" sz="2000" cap="none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развития коммуникативных способностей детей старшего дошкольного возраста, через сюжетно-ролевую игру в группе мы создали  специальные </a:t>
            </a:r>
            <a:r>
              <a:rPr lang="ru-RU" sz="2400" b="1" dirty="0">
                <a:solidFill>
                  <a:schemeClr val="tx1"/>
                </a:solidFill>
              </a:rPr>
              <a:t>условия по построению предметно-развивающей среды</a:t>
            </a:r>
            <a:r>
              <a:rPr lang="ru-RU" sz="2400" b="1" dirty="0" smtClean="0">
                <a:solidFill>
                  <a:schemeClr val="tx1"/>
                </a:solidFill>
              </a:rPr>
              <a:t>: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988840"/>
            <a:ext cx="8147248" cy="4485112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dirty="0" smtClean="0"/>
              <a:t>Изучили </a:t>
            </a:r>
            <a:r>
              <a:rPr lang="ru-RU" dirty="0"/>
              <a:t>интересы детей, их любимые игры. </a:t>
            </a:r>
          </a:p>
          <a:p>
            <a:pPr algn="just"/>
            <a:r>
              <a:rPr lang="ru-RU" dirty="0" smtClean="0"/>
              <a:t>Подобрали </a:t>
            </a:r>
            <a:r>
              <a:rPr lang="ru-RU" dirty="0"/>
              <a:t>игрушки, игровое оборудование, что создает «материальную основу» игры, обеспечивает развитие игры как деятельности. </a:t>
            </a:r>
          </a:p>
          <a:p>
            <a:pPr algn="just"/>
            <a:r>
              <a:rPr lang="ru-RU" dirty="0" smtClean="0"/>
              <a:t>Совместно </a:t>
            </a:r>
            <a:r>
              <a:rPr lang="ru-RU" dirty="0"/>
              <a:t>с детьми распределили места хранения игрушек для сюжетно-ролевых игр по темам. Наличие готовых комплектов позволяет детям быстро развернуть игру, подобрать дополнительный игровой материал. В процессе подготовки к игре изготавливали с детьми игрушки самоделки. </a:t>
            </a:r>
          </a:p>
          <a:p>
            <a:pPr algn="just"/>
            <a:r>
              <a:rPr lang="ru-RU" dirty="0" smtClean="0"/>
              <a:t>В </a:t>
            </a:r>
            <a:r>
              <a:rPr lang="ru-RU" dirty="0"/>
              <a:t>процессе наблюдения исследовали принципы объединения детей в игре, их степень самостоятельности и самоорганизации в игре, умение договориться, создать игровую обстановку. </a:t>
            </a:r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244764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6912768" cy="1728192"/>
          </a:xfrm>
        </p:spPr>
        <p:txBody>
          <a:bodyPr>
            <a:normAutofit/>
          </a:bodyPr>
          <a:lstStyle/>
          <a:p>
            <a:pPr algn="just"/>
            <a:r>
              <a:rPr lang="ru-RU" sz="2400" cap="none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Чтобы помочь детям в развитии сюжетов игр разной тематики, применяли самые разнообразные </a:t>
            </a:r>
            <a:r>
              <a:rPr lang="ru-RU" b="1" dirty="0">
                <a:solidFill>
                  <a:schemeClr val="tx1"/>
                </a:solidFill>
              </a:rPr>
              <a:t>приемы и методы: 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755576" y="2132856"/>
            <a:ext cx="7467600" cy="3404992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показ </a:t>
            </a:r>
            <a:r>
              <a:rPr lang="ru-RU" dirty="0"/>
              <a:t>иллюстраций, фотоальбомов о людях разных профессиях; </a:t>
            </a:r>
          </a:p>
          <a:p>
            <a:r>
              <a:rPr lang="ru-RU" dirty="0" smtClean="0"/>
              <a:t>чтение </a:t>
            </a:r>
            <a:r>
              <a:rPr lang="ru-RU" dirty="0"/>
              <a:t>художественной литературы;</a:t>
            </a:r>
          </a:p>
          <a:p>
            <a:r>
              <a:rPr lang="ru-RU" dirty="0" smtClean="0"/>
              <a:t>беседы </a:t>
            </a:r>
            <a:r>
              <a:rPr lang="ru-RU" dirty="0"/>
              <a:t>о профессиях;</a:t>
            </a:r>
          </a:p>
          <a:p>
            <a:r>
              <a:rPr lang="ru-RU" dirty="0" smtClean="0"/>
              <a:t>наблюдения</a:t>
            </a:r>
            <a:r>
              <a:rPr lang="ru-RU" dirty="0"/>
              <a:t>;</a:t>
            </a:r>
          </a:p>
          <a:p>
            <a:r>
              <a:rPr lang="ru-RU" dirty="0" smtClean="0"/>
              <a:t>экскурсии;</a:t>
            </a:r>
          </a:p>
          <a:p>
            <a:r>
              <a:rPr lang="ru-RU" dirty="0" smtClean="0"/>
              <a:t>рассказы </a:t>
            </a:r>
            <a:r>
              <a:rPr lang="ru-RU" dirty="0"/>
              <a:t>об играх детей другой </a:t>
            </a:r>
            <a:r>
              <a:rPr lang="ru-RU" dirty="0" smtClean="0"/>
              <a:t>группы; </a:t>
            </a:r>
          </a:p>
          <a:p>
            <a:r>
              <a:rPr lang="ru-RU" dirty="0" smtClean="0"/>
              <a:t>напоминание </a:t>
            </a:r>
            <a:r>
              <a:rPr lang="ru-RU" dirty="0"/>
              <a:t>о правилах </a:t>
            </a:r>
            <a:r>
              <a:rPr lang="ru-RU" dirty="0" smtClean="0"/>
              <a:t>игры</a:t>
            </a:r>
            <a:r>
              <a:rPr lang="ru-RU" dirty="0"/>
              <a:t>;</a:t>
            </a:r>
            <a:endParaRPr lang="ru-RU" dirty="0" smtClean="0"/>
          </a:p>
          <a:p>
            <a:r>
              <a:rPr lang="ru-RU" dirty="0" smtClean="0"/>
              <a:t>советы</a:t>
            </a:r>
            <a:r>
              <a:rPr lang="ru-RU" dirty="0"/>
              <a:t>, как лучше сделать постройку, что еще можно сделать для игры своими руками и т.д. 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619201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147248" cy="1143000"/>
          </a:xfrm>
        </p:spPr>
        <p:txBody>
          <a:bodyPr>
            <a:normAutofit fontScale="90000"/>
          </a:bodyPr>
          <a:lstStyle/>
          <a:p>
            <a:r>
              <a:rPr lang="ru-RU" sz="2700" cap="none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Нами были установлены </a:t>
            </a:r>
            <a:r>
              <a:rPr lang="ru-RU" b="1" dirty="0">
                <a:solidFill>
                  <a:schemeClr val="tx1"/>
                </a:solidFill>
              </a:rPr>
              <a:t>связи сюжетно-ролевой игры с другими видами деятельности:  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23528" y="1556792"/>
            <a:ext cx="4752528" cy="4873752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наблюдение</a:t>
            </a:r>
            <a:r>
              <a:rPr lang="ru-RU" dirty="0"/>
              <a:t>; </a:t>
            </a:r>
          </a:p>
          <a:p>
            <a:r>
              <a:rPr lang="ru-RU" dirty="0" smtClean="0"/>
              <a:t>экскурсия</a:t>
            </a:r>
            <a:r>
              <a:rPr lang="ru-RU" dirty="0"/>
              <a:t>;</a:t>
            </a:r>
          </a:p>
          <a:p>
            <a:r>
              <a:rPr lang="ru-RU" dirty="0" smtClean="0"/>
              <a:t>целевая </a:t>
            </a:r>
            <a:r>
              <a:rPr lang="ru-RU" dirty="0"/>
              <a:t>прогулка; </a:t>
            </a:r>
          </a:p>
          <a:p>
            <a:r>
              <a:rPr lang="ru-RU" dirty="0" smtClean="0"/>
              <a:t>беседа</a:t>
            </a:r>
            <a:r>
              <a:rPr lang="ru-RU" dirty="0"/>
              <a:t>; </a:t>
            </a:r>
          </a:p>
          <a:p>
            <a:r>
              <a:rPr lang="ru-RU" dirty="0" smtClean="0"/>
              <a:t>чтение </a:t>
            </a:r>
            <a:r>
              <a:rPr lang="ru-RU" dirty="0"/>
              <a:t>и рассказывание; </a:t>
            </a:r>
          </a:p>
          <a:p>
            <a:r>
              <a:rPr lang="ru-RU" dirty="0" smtClean="0"/>
              <a:t>придумывание </a:t>
            </a:r>
            <a:r>
              <a:rPr lang="ru-RU" dirty="0"/>
              <a:t>историй; </a:t>
            </a:r>
          </a:p>
          <a:p>
            <a:r>
              <a:rPr lang="ru-RU" dirty="0" smtClean="0"/>
              <a:t>рассматривание </a:t>
            </a:r>
            <a:r>
              <a:rPr lang="ru-RU" dirty="0"/>
              <a:t>картин; </a:t>
            </a:r>
          </a:p>
          <a:p>
            <a:r>
              <a:rPr lang="ru-RU" dirty="0" smtClean="0"/>
              <a:t>взаимодействие </a:t>
            </a:r>
            <a:r>
              <a:rPr lang="ru-RU" dirty="0"/>
              <a:t>с родителями; </a:t>
            </a:r>
          </a:p>
          <a:p>
            <a:r>
              <a:rPr lang="ru-RU" dirty="0" smtClean="0"/>
              <a:t>строительно-конструктивная </a:t>
            </a:r>
            <a:r>
              <a:rPr lang="ru-RU" dirty="0"/>
              <a:t>деятельность; </a:t>
            </a:r>
          </a:p>
          <a:p>
            <a:r>
              <a:rPr lang="ru-RU" dirty="0" smtClean="0"/>
              <a:t>продуктивная </a:t>
            </a:r>
            <a:r>
              <a:rPr lang="ru-RU" dirty="0"/>
              <a:t>деятельность; </a:t>
            </a:r>
          </a:p>
          <a:p>
            <a:r>
              <a:rPr lang="ru-RU" dirty="0" smtClean="0"/>
              <a:t>изобразительная </a:t>
            </a:r>
            <a:r>
              <a:rPr lang="ru-RU" dirty="0"/>
              <a:t>деятельность; </a:t>
            </a:r>
          </a:p>
          <a:p>
            <a:r>
              <a:rPr lang="ru-RU" dirty="0" smtClean="0"/>
              <a:t>познавательные </a:t>
            </a:r>
            <a:r>
              <a:rPr lang="ru-RU" dirty="0"/>
              <a:t>занятия.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224036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Сюжетно-ролевые игры </a:t>
            </a:r>
            <a:r>
              <a:rPr lang="ru-RU" dirty="0">
                <a:solidFill>
                  <a:schemeClr val="tx1"/>
                </a:solidFill>
              </a:rPr>
              <a:t>в младшей группе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/>
              <a:t>«Семья</a:t>
            </a:r>
            <a:r>
              <a:rPr lang="ru-RU" dirty="0" smtClean="0"/>
              <a:t>»;  </a:t>
            </a:r>
          </a:p>
          <a:p>
            <a:r>
              <a:rPr lang="ru-RU" dirty="0" smtClean="0"/>
              <a:t>«</a:t>
            </a:r>
            <a:r>
              <a:rPr lang="ru-RU" dirty="0"/>
              <a:t>Детский сад</a:t>
            </a:r>
            <a:r>
              <a:rPr lang="ru-RU" dirty="0" smtClean="0"/>
              <a:t>»;  </a:t>
            </a:r>
          </a:p>
          <a:p>
            <a:r>
              <a:rPr lang="ru-RU" dirty="0" smtClean="0"/>
              <a:t>«</a:t>
            </a:r>
            <a:r>
              <a:rPr lang="ru-RU" dirty="0"/>
              <a:t>Строительство</a:t>
            </a:r>
            <a:r>
              <a:rPr lang="ru-RU" dirty="0" smtClean="0"/>
              <a:t>»;  </a:t>
            </a:r>
          </a:p>
          <a:p>
            <a:r>
              <a:rPr lang="ru-RU" dirty="0" smtClean="0"/>
              <a:t>«</a:t>
            </a:r>
            <a:r>
              <a:rPr lang="ru-RU" dirty="0"/>
              <a:t>Поликлиника</a:t>
            </a:r>
            <a:r>
              <a:rPr lang="ru-RU" dirty="0" smtClean="0"/>
              <a:t>»; </a:t>
            </a:r>
          </a:p>
          <a:p>
            <a:r>
              <a:rPr lang="ru-RU" dirty="0" smtClean="0"/>
              <a:t>«</a:t>
            </a:r>
            <a:r>
              <a:rPr lang="ru-RU" dirty="0"/>
              <a:t>Магазин</a:t>
            </a:r>
            <a:r>
              <a:rPr lang="ru-RU" dirty="0" smtClean="0"/>
              <a:t>»;</a:t>
            </a:r>
          </a:p>
          <a:p>
            <a:r>
              <a:rPr lang="ru-RU" dirty="0" smtClean="0"/>
              <a:t>«</a:t>
            </a:r>
            <a:r>
              <a:rPr lang="ru-RU" dirty="0"/>
              <a:t>Транспорт</a:t>
            </a:r>
            <a:r>
              <a:rPr lang="ru-RU" dirty="0" smtClean="0"/>
              <a:t>»; </a:t>
            </a:r>
          </a:p>
          <a:p>
            <a:r>
              <a:rPr lang="ru-RU" dirty="0" smtClean="0"/>
              <a:t>«</a:t>
            </a:r>
            <a:r>
              <a:rPr lang="ru-RU" dirty="0"/>
              <a:t>Парикмахерская</a:t>
            </a:r>
            <a:r>
              <a:rPr lang="ru-RU" dirty="0" smtClean="0"/>
              <a:t>»; </a:t>
            </a:r>
          </a:p>
          <a:p>
            <a:r>
              <a:rPr lang="ru-RU" dirty="0" smtClean="0"/>
              <a:t>«</a:t>
            </a:r>
            <a:r>
              <a:rPr lang="ru-RU" dirty="0"/>
              <a:t>Кафе». </a:t>
            </a:r>
          </a:p>
        </p:txBody>
      </p:sp>
    </p:spTree>
    <p:extLst>
      <p:ext uri="{BB962C8B-B14F-4D97-AF65-F5344CB8AC3E}">
        <p14:creationId xmlns:p14="http://schemas.microsoft.com/office/powerpoint/2010/main" val="3828215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</a:rPr>
              <a:t>Программа сюжетно-ролевых игр в младшей группе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714544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53</TotalTime>
  <Words>438</Words>
  <Application>Microsoft Office PowerPoint</Application>
  <PresentationFormat>Экран (4:3)</PresentationFormat>
  <Paragraphs>60</Paragraphs>
  <Slides>10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Эркер</vt:lpstr>
      <vt:lpstr>Тема  СОЦИАЛИЗАЦИЯ ДЕТЕЙ ДОШКОЛЬНОГО ВОЗРАСТА В ПРОЦЕССЕ СЮЖЕТНО-РОЛЕВОЙ ИГРЫ</vt:lpstr>
      <vt:lpstr>Объект исследования: </vt:lpstr>
      <vt:lpstr>Цель исследования: </vt:lpstr>
      <vt:lpstr>Сюжетно-ролевая игра (ролевая, творческая) — согласно взглядам ведущих отечественных психологов (А.В. Запорожца, Д.Б. Эльконина и др.), ведущая деятельность дошкольного возраста.  </vt:lpstr>
      <vt:lpstr>Для развития коммуникативных способностей детей старшего дошкольного возраста, через сюжетно-ролевую игру в группе мы создали  специальные условия по построению предметно-развивающей среды:</vt:lpstr>
      <vt:lpstr>Чтобы помочь детям в развитии сюжетов игр разной тематики, применяли самые разнообразные приемы и методы: </vt:lpstr>
      <vt:lpstr>Нами были установлены связи сюжетно-ролевой игры с другими видами деятельности:  </vt:lpstr>
      <vt:lpstr>Сюжетно-ролевые игры в младшей группе</vt:lpstr>
      <vt:lpstr>Программа сюжетно-ролевых игр в младшей группе</vt:lpstr>
      <vt:lpstr>Спасибо за внимание</vt:lpstr>
    </vt:vector>
  </TitlesOfParts>
  <Company>diakov.net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 СОЦИАЛИЗАЦИЯ ДЕТЕЙ ДОШКОЛЬНОГО ВОЗРАСТА В ПРОЦЕССЕ СЮЖЕТНО-РОЛЕВОЙ ИГРЫ</dc:title>
  <dc:creator>Александр</dc:creator>
  <cp:lastModifiedBy>Слава</cp:lastModifiedBy>
  <cp:revision>10</cp:revision>
  <dcterms:created xsi:type="dcterms:W3CDTF">2015-04-12T06:07:09Z</dcterms:created>
  <dcterms:modified xsi:type="dcterms:W3CDTF">2015-04-26T10:47:32Z</dcterms:modified>
</cp:coreProperties>
</file>