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4" r:id="rId8"/>
    <p:sldId id="261" r:id="rId9"/>
    <p:sldId id="266" r:id="rId10"/>
    <p:sldId id="262" r:id="rId11"/>
    <p:sldId id="268" r:id="rId12"/>
    <p:sldId id="269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372402"/>
          </a:xfrm>
        </p:spPr>
        <p:txBody>
          <a:bodyPr/>
          <a:lstStyle/>
          <a:p>
            <a:endParaRPr lang="ru-RU" sz="3600" b="1" dirty="0">
              <a:solidFill>
                <a:schemeClr val="bg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42918"/>
            <a:ext cx="8305800" cy="2214578"/>
          </a:xfrm>
        </p:spPr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</a:rPr>
              <a:t>РОССИЯ В ГОДЫ НОВОЙ ЭКОНОМИЧЕСКОЙ ПОЛИТИКИ</a:t>
            </a:r>
            <a:endParaRPr lang="ru-RU" b="1" dirty="0">
              <a:solidFill>
                <a:schemeClr val="bg2"/>
              </a:solidFill>
            </a:endParaRPr>
          </a:p>
        </p:txBody>
      </p:sp>
      <p:pic>
        <p:nvPicPr>
          <p:cNvPr id="37890" name="Picture 2" descr="http://im2-tub-ru.yandex.net/i?id=1776169463ffddac4c78df8ae55f233d-99-144&amp;n=33&amp;h=1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2000264" cy="2753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1" name="Picture 3" descr="C:\Users\User\Downloads\eb76b879a83b.jpg"/>
          <p:cNvPicPr>
            <a:picLocks noChangeAspect="1" noChangeArrowheads="1"/>
          </p:cNvPicPr>
          <p:nvPr/>
        </p:nvPicPr>
        <p:blipFill>
          <a:blip r:embed="rId3" cstate="print"/>
          <a:srcRect l="68504" t="51984" r="1181" b="1223"/>
          <a:stretch>
            <a:fillRect/>
          </a:stretch>
        </p:blipFill>
        <p:spPr bwMode="auto">
          <a:xfrm>
            <a:off x="6929454" y="2000240"/>
            <a:ext cx="1848040" cy="2754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 descr="C:\Users\User\Downloads\eb76b879a83b.jpg"/>
          <p:cNvPicPr>
            <a:picLocks noChangeAspect="1" noChangeArrowheads="1"/>
          </p:cNvPicPr>
          <p:nvPr/>
        </p:nvPicPr>
        <p:blipFill>
          <a:blip r:embed="rId3" cstate="print"/>
          <a:srcRect l="2362" t="1835" r="66142" b="50761"/>
          <a:stretch>
            <a:fillRect/>
          </a:stretch>
        </p:blipFill>
        <p:spPr bwMode="auto">
          <a:xfrm>
            <a:off x="2428860" y="3571876"/>
            <a:ext cx="1920098" cy="2790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786050" y="2728010"/>
            <a:ext cx="3868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3600" b="1" spc="100" dirty="0" smtClean="0">
                <a:solidFill>
                  <a:srgbClr val="444D26"/>
                </a:solidFill>
              </a:rPr>
              <a:t>1921-1929</a:t>
            </a:r>
            <a:endParaRPr lang="ru-RU" sz="3600" b="1" spc="100" dirty="0">
              <a:solidFill>
                <a:srgbClr val="444D26"/>
              </a:solidFill>
            </a:endParaRPr>
          </a:p>
        </p:txBody>
      </p:sp>
      <p:pic>
        <p:nvPicPr>
          <p:cNvPr id="37893" name="Picture 5" descr="C:\Users\User\Downloads\eb76b879a83b.jpg"/>
          <p:cNvPicPr>
            <a:picLocks noChangeAspect="1" noChangeArrowheads="1"/>
          </p:cNvPicPr>
          <p:nvPr/>
        </p:nvPicPr>
        <p:blipFill>
          <a:blip r:embed="rId3" cstate="print"/>
          <a:srcRect l="68504" t="1223" r="1181" b="52595"/>
          <a:stretch>
            <a:fillRect/>
          </a:stretch>
        </p:blipFill>
        <p:spPr bwMode="auto">
          <a:xfrm>
            <a:off x="4929190" y="3643314"/>
            <a:ext cx="1848041" cy="2718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ВОССТАНОВЛЕНИЕ РАЗРУШЕННОЙ ЭКОНОМИКИ ЗА СЧЕТ ВОЗВРАЩЕНИЯ В СТРОЙ ДОВОЕННЫХ МОЩНОСТЕЙ (К 1926-1927 ГГ. РОССИЯ ДОСТИГЛА ПОКАЗАТЕЛЕЙ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1913 Г.)</a:t>
            </a:r>
          </a:p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ИЗМЕНЕНИЕ СОЦИАЛЬНОЙ СТРУКТУРЫ ОБЩЕСТВА, УВЕЛИЧЕНИЕ АППАРАТА  ЧИНОВНИКОВ, РОСТ БЕЗРАБОТИЦЫ И НИЗКИЙ УРОВЕНЬ ЖИЗНИ НА ФОНЕ РОСТА ЦЕН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ИТОГИ   НЭПА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24000"/>
            <a:ext cx="8472518" cy="490539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75000"/>
                  </a:schemeClr>
                </a:solidFill>
              </a:rPr>
              <a:t>    В. В. Маяковский</a:t>
            </a: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     </a:t>
            </a:r>
            <a:r>
              <a:rPr lang="ru-RU" sz="3000" b="1" dirty="0" smtClean="0">
                <a:solidFill>
                  <a:schemeClr val="bg2">
                    <a:lumMod val="75000"/>
                  </a:schemeClr>
                </a:solidFill>
              </a:rPr>
              <a:t>7(19) июля 1893-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bg2">
                    <a:lumMod val="75000"/>
                  </a:schemeClr>
                </a:solidFill>
              </a:rPr>
              <a:t>             14 апреля 1930</a:t>
            </a: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bg2">
                    <a:lumMod val="75000"/>
                  </a:schemeClr>
                </a:solidFill>
              </a:rPr>
              <a:t> Один из крупнейших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bg2">
                    <a:lumMod val="75000"/>
                  </a:schemeClr>
                </a:solidFill>
              </a:rPr>
              <a:t> поэтов ХХ века, драматург,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bg2">
                    <a:lumMod val="75000"/>
                  </a:schemeClr>
                </a:solidFill>
              </a:rPr>
              <a:t> киносценарист, художник, киноактер. </a:t>
            </a:r>
            <a:endParaRPr lang="ru-RU" sz="3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C:\Users\User\Downloads\maiakov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642918"/>
            <a:ext cx="3272118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Н. В. Валентинов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     (</a:t>
            </a:r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Вольский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endParaRPr lang="ru-RU" sz="3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         1879-1964</a:t>
            </a:r>
          </a:p>
          <a:p>
            <a:pPr>
              <a:buNone/>
            </a:pPr>
            <a:endParaRPr lang="ru-RU" sz="3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Русский публицист,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    философ,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         экономист.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3" descr="C:\Users\User\Downloads\250px-Valenti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5404" y="1500174"/>
            <a:ext cx="3622746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76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71480"/>
            <a:ext cx="6000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-ОПРЕДЕЛИТЬ </a:t>
            </a:r>
            <a:r>
              <a:rPr lang="ru-RU" sz="2800" b="1" dirty="0" smtClean="0">
                <a:solidFill>
                  <a:schemeClr val="bg2"/>
                </a:solidFill>
              </a:rPr>
              <a:t>ПРИЧИНЫ ПЕРЕХОДА К НЭПУ</a:t>
            </a:r>
          </a:p>
          <a:p>
            <a:r>
              <a:rPr lang="ru-RU" sz="2800" b="1" dirty="0" smtClean="0">
                <a:solidFill>
                  <a:schemeClr val="bg2"/>
                </a:solidFill>
              </a:rPr>
              <a:t>-РАСКРЫТЬ  </a:t>
            </a:r>
            <a:r>
              <a:rPr lang="ru-RU" sz="2800" b="1" dirty="0" smtClean="0">
                <a:solidFill>
                  <a:schemeClr val="bg2"/>
                </a:solidFill>
              </a:rPr>
              <a:t>СУЩНОСТЬ НЭПА</a:t>
            </a:r>
          </a:p>
          <a:p>
            <a:r>
              <a:rPr lang="ru-RU" sz="2800" b="1" dirty="0" smtClean="0">
                <a:solidFill>
                  <a:schemeClr val="bg2"/>
                </a:solidFill>
              </a:rPr>
              <a:t>-ИТОГИ </a:t>
            </a:r>
            <a:r>
              <a:rPr lang="ru-RU" sz="2800" b="1" dirty="0" smtClean="0">
                <a:solidFill>
                  <a:schemeClr val="bg2"/>
                </a:solidFill>
              </a:rPr>
              <a:t>НЭПА</a:t>
            </a:r>
          </a:p>
          <a:p>
            <a:pPr>
              <a:buNone/>
            </a:pPr>
            <a:endParaRPr lang="ru-RU" sz="2800" b="1" dirty="0" smtClean="0">
              <a:solidFill>
                <a:schemeClr val="bg2"/>
              </a:solidFill>
            </a:endParaRPr>
          </a:p>
          <a:p>
            <a:r>
              <a:rPr lang="ru-RU" sz="2800" b="1" dirty="0" smtClean="0">
                <a:solidFill>
                  <a:schemeClr val="bg2"/>
                </a:solidFill>
              </a:rPr>
              <a:t>ПРОБЛЕМА. 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«НЭП: ЦЕЛОСТНЫЙ КУРС ИЛИ КОМПЛЕКС ПРОТИВОРЕЧИВЫХ МЕР?»</a:t>
            </a:r>
            <a:endParaRPr lang="ru-RU" sz="28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§ 18,  задание «!» № 1 стр. 133</a:t>
            </a:r>
          </a:p>
          <a:p>
            <a:endParaRPr lang="ru-RU" sz="40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Дополнительно </a:t>
            </a:r>
          </a:p>
          <a:p>
            <a:pPr algn="r">
              <a:buNone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Сообщение на тему: </a:t>
            </a:r>
          </a:p>
          <a:p>
            <a:pPr algn="r">
              <a:buNone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«Наш край в годы нэп», «Культура и нэп» и др.</a:t>
            </a:r>
            <a:endParaRPr lang="ru-RU" sz="40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Домашнее   задание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4" descr="C:\Users\User\Downloads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71744"/>
            <a:ext cx="2714644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2"/>
                </a:solidFill>
              </a:rPr>
              <a:t>ОПРЕДЕЛИТЬ ПРИЧИНЫ ПЕРЕХОДА К НЭПУ</a:t>
            </a:r>
          </a:p>
          <a:p>
            <a:r>
              <a:rPr lang="ru-RU" sz="3600" b="1" dirty="0" smtClean="0">
                <a:solidFill>
                  <a:schemeClr val="bg2"/>
                </a:solidFill>
              </a:rPr>
              <a:t>РАСКРЫТЬ  СУЩНОСТЬ НЭПА</a:t>
            </a:r>
          </a:p>
          <a:p>
            <a:r>
              <a:rPr lang="ru-RU" sz="3600" b="1" dirty="0" smtClean="0">
                <a:solidFill>
                  <a:schemeClr val="bg2"/>
                </a:solidFill>
              </a:rPr>
              <a:t>ИТОГИ НЭПА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</a:rPr>
              <a:t>ОПРЕДЕЛИТЬ ПРИЧИНЫ ПЕРЕХОДА К НЭПУ</a:t>
            </a:r>
          </a:p>
          <a:p>
            <a:r>
              <a:rPr lang="ru-RU" sz="3200" b="1" dirty="0" smtClean="0">
                <a:solidFill>
                  <a:schemeClr val="bg2"/>
                </a:solidFill>
              </a:rPr>
              <a:t>РАСКРЫТЬ  СУЩНОСТЬ НЭПА</a:t>
            </a:r>
          </a:p>
          <a:p>
            <a:r>
              <a:rPr lang="ru-RU" sz="3200" b="1" dirty="0" smtClean="0">
                <a:solidFill>
                  <a:schemeClr val="bg2"/>
                </a:solidFill>
              </a:rPr>
              <a:t>ИТОГИ НЭПА</a:t>
            </a:r>
          </a:p>
          <a:p>
            <a:pPr>
              <a:buNone/>
            </a:pPr>
            <a:endParaRPr lang="ru-RU" sz="3200" b="1" dirty="0" smtClean="0">
              <a:solidFill>
                <a:schemeClr val="bg2"/>
              </a:solidFill>
            </a:endParaRPr>
          </a:p>
          <a:p>
            <a:r>
              <a:rPr lang="ru-RU" sz="3200" b="1" dirty="0" smtClean="0">
                <a:solidFill>
                  <a:schemeClr val="bg2"/>
                </a:solidFill>
              </a:rPr>
              <a:t>ПРОБЛЕМА.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«НЭП: ЦЕЛОСТНЫЙ КУРС ИЛИ КОМПЛЕКС ПРОТИВОРЕЧИВЫХ МЕР?»</a:t>
            </a:r>
            <a:endParaRPr lang="ru-RU" sz="32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</a:rPr>
              <a:t>ЭКОНОМИЧЕСКИЕ 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ЭКОНОМИЧЕСКИЙ КРИЗИС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НАРУШЕНИЕ ДЕНЕЖНОГО ОБРАЩЕНИЯ, ИНФЛЯЦИЯ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ОТСУТСТВИЕ ЕДИНОГО РЫНКА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 ОБМЕНА МЕЖДУ ГОРОДОМ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 И ДЕРЕВНЕЙ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ВНЕШНЕЭКОНОМИЧЕСКАЯ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 БЛОКАДА РОССИИ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</a:rPr>
              <a:t>ПРИЧИНЫ ПЕРЕХОДА К НЭПУ</a:t>
            </a:r>
            <a:endParaRPr lang="ru-RU" b="1" dirty="0">
              <a:solidFill>
                <a:schemeClr val="bg2"/>
              </a:solidFill>
            </a:endParaRPr>
          </a:p>
        </p:txBody>
      </p:sp>
      <p:pic>
        <p:nvPicPr>
          <p:cNvPr id="4" name="Picture 3" descr="C:\Users\User\Downloads\eb76b879a83b.jpg"/>
          <p:cNvPicPr>
            <a:picLocks noChangeAspect="1" noChangeArrowheads="1"/>
          </p:cNvPicPr>
          <p:nvPr/>
        </p:nvPicPr>
        <p:blipFill>
          <a:blip r:embed="rId2" cstate="print"/>
          <a:srcRect l="68504" t="51984" r="1181" b="1223"/>
          <a:stretch>
            <a:fillRect/>
          </a:stretch>
        </p:blipFill>
        <p:spPr bwMode="auto">
          <a:xfrm>
            <a:off x="6500826" y="3500438"/>
            <a:ext cx="1848040" cy="2754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</a:rPr>
              <a:t>ПОЛИТИЧЕСКИЕ: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-ТРЕБОВАНИЯ КРЕСТЬЯН РЕАЛИЗАЦИИ ПРАВА РАСПОРЯЖАТЬСЯ ЗЕМЛЕЙ И ПРОДУКТАМИ СВОЕГО ТРУДА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-НЕДОВОЛЬСТВО КРЕСТЬЯН ПОЛИТИКОЙ «ВОЕННОГО КОММУНИЗМА»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РОСТ НЕДОВОЛЬСТВА 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АРМИИ И РАБОЧЕГО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КЛАССА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</a:rPr>
              <a:t>ПРИЧИНЫ ПЕРЕХОДА К НЭПУ</a:t>
            </a:r>
            <a:endParaRPr lang="ru-RU" dirty="0"/>
          </a:p>
        </p:txBody>
      </p:sp>
      <p:pic>
        <p:nvPicPr>
          <p:cNvPr id="38914" name="Picture 2" descr="C:\Users\User\Downloads\clip_image0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357694"/>
            <a:ext cx="3405187" cy="2094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</a:rPr>
              <a:t>СОЦИАЛЬНЫЕ: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ГОЛОД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ОБНИЩАНИЕ НАСЕЛЕНИЯ СТРАНЫ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ДЕМОБИЛИЗАЦИЯ АРМИИ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БЕЗГРАМОТНОСТЬ </a:t>
            </a:r>
            <a:r>
              <a:rPr lang="ru-RU" b="1" dirty="0" smtClean="0">
                <a:solidFill>
                  <a:schemeClr val="bg2"/>
                </a:solidFill>
              </a:rPr>
              <a:t>НАСЕЛЕНИЯ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2"/>
                </a:solidFill>
              </a:rPr>
              <a:t>ДЕТСКАЯ БЕСПРИЗОРНОСТЬ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</a:rPr>
              <a:t>ПРИЧИНЫ ПЕРЕХОДА К НЭПУ</a:t>
            </a:r>
            <a:endParaRPr lang="ru-RU" dirty="0"/>
          </a:p>
        </p:txBody>
      </p:sp>
      <p:pic>
        <p:nvPicPr>
          <p:cNvPr id="4" name="Picture 5" descr="C:\Users\User\Downloads\eb76b879a83b.jpg"/>
          <p:cNvPicPr>
            <a:picLocks noChangeAspect="1" noChangeArrowheads="1"/>
          </p:cNvPicPr>
          <p:nvPr/>
        </p:nvPicPr>
        <p:blipFill>
          <a:blip r:embed="rId2" cstate="print"/>
          <a:srcRect l="68504" t="1223" r="1181" b="52595"/>
          <a:stretch>
            <a:fillRect/>
          </a:stretch>
        </p:blipFill>
        <p:spPr bwMode="auto">
          <a:xfrm>
            <a:off x="6929454" y="3214686"/>
            <a:ext cx="1848041" cy="2718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528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Х 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съезд РКП(б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Ленин объявил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о переходе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               к новой экономической 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                  политике (нэпу)</a:t>
            </a:r>
            <a:endParaRPr lang="ru-RU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907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solidFill>
                  <a:schemeClr val="bg2">
                    <a:lumMod val="75000"/>
                  </a:schemeClr>
                </a:solidFill>
              </a:rPr>
              <a:t>1921  год,  март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3" descr="C:\Users\User\Downloads\1b42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357424"/>
            <a:ext cx="3214710" cy="2411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Замена продразверстки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натуральным налогом </a:t>
            </a: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Восстановление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торговли и товарно-денежных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отношений как основного механизма функционирования экономики</a:t>
            </a:r>
          </a:p>
          <a:p>
            <a:pPr lvl="0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Укрепление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финансовой системы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, переход к денежной зарплате, отмене бесплатных услуг</a:t>
            </a:r>
          </a:p>
          <a:p>
            <a:pPr lvl="0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Переход части государственных предприятий на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хозрасчет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 создание крупных трестов</a:t>
            </a:r>
          </a:p>
          <a:p>
            <a:pPr lvl="0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Допуск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частного капитала в экономику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при сохранении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командных высот в руках государства</a:t>
            </a: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Разрешение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аренды земли и применение наемного труда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в сельском хозяйстве</a:t>
            </a:r>
          </a:p>
          <a:p>
            <a:pPr lvl="0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Отмена 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трудовой повинности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, обеспечение промышленности и рабочей силой через биржи труда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ЧЕРТЫ   НЭПА</a:t>
            </a:r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Военный коммунизм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Новая экономическая политика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1,  5,  6,  7,   9,  10,  11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2,  3,  4,  8,  12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531</TotalTime>
  <Words>388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РОССИЯ В ГОДЫ НОВОЙ ЭКОНОМИЧЕСКОЙ ПОЛИТИКИ</vt:lpstr>
      <vt:lpstr>Слайд 2</vt:lpstr>
      <vt:lpstr>Слайд 3</vt:lpstr>
      <vt:lpstr>ПРИЧИНЫ ПЕРЕХОДА К НЭПУ</vt:lpstr>
      <vt:lpstr>ПРИЧИНЫ ПЕРЕХОДА К НЭПУ</vt:lpstr>
      <vt:lpstr>ПРИЧИНЫ ПЕРЕХОДА К НЭПУ</vt:lpstr>
      <vt:lpstr> 1921  год,  март</vt:lpstr>
      <vt:lpstr>ЧЕРТЫ   НЭПА</vt:lpstr>
      <vt:lpstr>Слайд 9</vt:lpstr>
      <vt:lpstr>ИТОГИ   НЭПА </vt:lpstr>
      <vt:lpstr>Слайд 11</vt:lpstr>
      <vt:lpstr>Слайд 12</vt:lpstr>
      <vt:lpstr>Слайд 13</vt:lpstr>
      <vt:lpstr>Домашнее 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2015-03-02T15:08:45Z</dcterms:created>
  <dcterms:modified xsi:type="dcterms:W3CDTF">2015-03-03T18:40:38Z</dcterms:modified>
</cp:coreProperties>
</file>