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63" r:id="rId5"/>
    <p:sldId id="265" r:id="rId6"/>
    <p:sldId id="260" r:id="rId7"/>
    <p:sldId id="257" r:id="rId8"/>
    <p:sldId id="270" r:id="rId9"/>
    <p:sldId id="258" r:id="rId10"/>
    <p:sldId id="259" r:id="rId11"/>
    <p:sldId id="266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80" autoAdjust="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5513-222A-4CB9-B5FD-C9535018EF6E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C8A8-8956-47C6-9376-5091B52B9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D%D0%B5%D0%B2%D1%80%D0%B8%D0%B7%D0%BC%D0%B0_%D0%B0%D0%BE%D1%80%D1%82%D1%8B" TargetMode="External"/><Relationship Id="rId13" Type="http://schemas.openxmlformats.org/officeDocument/2006/relationships/hyperlink" Target="http://ru.wikipedia.org/wiki/%D0%9A%D0%B8%D1%81%D1%82%D0%B5%D0%BF%D1%91%D1%80%D1%8B%D0%B5_%D1%80%D1%8B%D0%B1%D1%8B" TargetMode="External"/><Relationship Id="rId3" Type="http://schemas.openxmlformats.org/officeDocument/2006/relationships/hyperlink" Target="http://ru.wikipedia.org/wiki/%D0%91%D0%BB%D1%83%D0%B6%D0%B4%D0%B0%D1%8E%D1%89%D0%B8%D0%B9_%D0%BD%D0%B5%D1%80%D0%B2" TargetMode="External"/><Relationship Id="rId7" Type="http://schemas.openxmlformats.org/officeDocument/2006/relationships/hyperlink" Target="http://ru.wikipedia.org/wiki/%D0%93%D0%BE%D1%80%D1%82%D0%B0%D0%BD%D1%8C" TargetMode="External"/><Relationship Id="rId12" Type="http://schemas.openxmlformats.org/officeDocument/2006/relationships/hyperlink" Target="http://ru.wikipedia.org/wiki/%D0%94%D1%8B%D1%85%D0%B0%D1%82%D0%B5%D0%BB%D1%8C%D0%BD%D0%B0%D1%8F_%D1%81%D0%B8%D1%81%D1%82%D0%B5%D0%BC%D0%B0_%D1%87%D0%B5%D0%BB%D0%BE%D0%B2%D0%B5%D0%BA%D0%B0" TargetMode="External"/><Relationship Id="rId2" Type="http://schemas.openxmlformats.org/officeDocument/2006/relationships/hyperlink" Target="http://ru.wikipedia.org/wiki/%D0%92%D0%BE%D0%B7%D0%B2%D1%80%D0%B0%D1%82%D0%BD%D1%8B%D0%B9_%D0%B3%D0%BE%D1%80%D1%82%D0%B0%D0%BD%D0%BD%D1%8B%D0%B9_%D0%BD%D0%B5%D1%80%D0%B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0%D0%BE%D1%80%D1%82%D0%B0" TargetMode="External"/><Relationship Id="rId11" Type="http://schemas.openxmlformats.org/officeDocument/2006/relationships/hyperlink" Target="http://ru.wikipedia.org/wiki/%D0%96%D0%B5%D0%BB%D1%83%D0%B4%D0%BE%D1%87%D0%BD%D0%BE-%D0%BA%D0%B8%D1%88%D0%B5%D1%87%D0%BD%D1%8B%D0%B9_%D1%82%D1%80%D0%B0%D0%BA%D1%82" TargetMode="External"/><Relationship Id="rId5" Type="http://schemas.openxmlformats.org/officeDocument/2006/relationships/hyperlink" Target="http://ru.wikipedia.org/wiki/%D0%A1%D0%B5%D1%80%D0%B4%D1%86%D0%B5" TargetMode="External"/><Relationship Id="rId10" Type="http://schemas.openxmlformats.org/officeDocument/2006/relationships/hyperlink" Target="http://ru.wikipedia.org/wiki/%D0%96%D0%B8%D1%80%D0%B0%D1%84" TargetMode="External"/><Relationship Id="rId4" Type="http://schemas.openxmlformats.org/officeDocument/2006/relationships/hyperlink" Target="http://ru.wikipedia.org/wiki/%D0%9C%D0%BE%D0%B7%D0%B3" TargetMode="External"/><Relationship Id="rId9" Type="http://schemas.openxmlformats.org/officeDocument/2006/relationships/hyperlink" Target="http://ru.wikipedia.org/wiki/%D0%93%D0%BE%D0%BB%D0%BE%D1%81%D0%BE%D0%B2%D1%8B%D0%B5_%D1%81%D0%BA%D0%BB%D0%B0%D0%B4%D0%BA%D0%B8" TargetMode="External"/><Relationship Id="rId14" Type="http://schemas.openxmlformats.org/officeDocument/2006/relationships/hyperlink" Target="http://en.wikipedia.org/wiki/Osteolepiform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E%D1%81%D0%BE%D0%B3%D0%BB%D0%BE%D1%82%D0%BA%D0%B0" TargetMode="External"/><Relationship Id="rId2" Type="http://schemas.openxmlformats.org/officeDocument/2006/relationships/hyperlink" Target="http://ru.wikipedia.org/wiki/%D0%92%D1%8B%D0%BF%D0%B0%D0%B4%D0%B5%D0%BD%D0%B8%D0%B5_%D0%BC%D0%B0%D1%82%D0%BA%D0%B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Homo_cepranensis" TargetMode="External"/><Relationship Id="rId13" Type="http://schemas.openxmlformats.org/officeDocument/2006/relationships/hyperlink" Target="http://ru.wikipedia.org/wiki/Homo_sapiens_idaltu" TargetMode="External"/><Relationship Id="rId3" Type="http://schemas.openxmlformats.org/officeDocument/2006/relationships/hyperlink" Target="http://ru.wikipedia.org/wiki/Homo_erectus" TargetMode="External"/><Relationship Id="rId7" Type="http://schemas.openxmlformats.org/officeDocument/2006/relationships/hyperlink" Target="http://ru.wikipedia.org/wiki/Homo_antecessor" TargetMode="External"/><Relationship Id="rId12" Type="http://schemas.openxmlformats.org/officeDocument/2006/relationships/hyperlink" Target="http://ru.wikipedia.org/wiki/%D0%A7%D0%B5%D0%BB%D0%BE%D0%B2%D0%B5%D0%BA_%D1%80%D0%B0%D0%B7%D1%83%D0%BC%D0%BD%D1%8B%D0%B9" TargetMode="External"/><Relationship Id="rId2" Type="http://schemas.openxmlformats.org/officeDocument/2006/relationships/hyperlink" Target="http://ru.wikipedia.org/wiki/Homo_habili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Homo_ergaster" TargetMode="External"/><Relationship Id="rId11" Type="http://schemas.openxmlformats.org/officeDocument/2006/relationships/hyperlink" Target="http://ru.wikipedia.org/wiki/Homo_rhodesiensis" TargetMode="External"/><Relationship Id="rId5" Type="http://schemas.openxmlformats.org/officeDocument/2006/relationships/hyperlink" Target="http://ru.wikipedia.org/wiki/Homo_georgicus" TargetMode="External"/><Relationship Id="rId10" Type="http://schemas.openxmlformats.org/officeDocument/2006/relationships/hyperlink" Target="http://ru.wikipedia.org/wiki/%D0%9D%D0%B5%D0%B0%D0%BD%D0%B4%D0%B5%D1%80%D1%82%D0%B0%D0%BB%D0%B5%D1%86" TargetMode="External"/><Relationship Id="rId4" Type="http://schemas.openxmlformats.org/officeDocument/2006/relationships/hyperlink" Target="http://ru.wikipedia.org/wiki/Homo_rudolfensis" TargetMode="External"/><Relationship Id="rId9" Type="http://schemas.openxmlformats.org/officeDocument/2006/relationships/hyperlink" Target="http://ru.wikipedia.org/wiki/Homo_heidelbergensis" TargetMode="External"/><Relationship Id="rId14" Type="http://schemas.openxmlformats.org/officeDocument/2006/relationships/hyperlink" Target="http://ru.wikipedia.org/wiki/Homo_floresiensi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B%D1%81%D1%82%D1%80%D0%BE%D0%B2,_%D0%90%D0%BB%D0%B5%D0%BA%D1%81%D0%B5%D0%B9_%D0%9F%D0%B5%D1%82%D1%80%D0%BE%D0%B2%D0%B8%D1%87" TargetMode="External"/><Relationship Id="rId3" Type="http://schemas.openxmlformats.org/officeDocument/2006/relationships/hyperlink" Target="http://ru.wikipedia.org/wiki/%D0%9E%D0%B1%D1%89%D0%B5%D1%81%D1%82%D0%B2%D0%BE" TargetMode="External"/><Relationship Id="rId7" Type="http://schemas.openxmlformats.org/officeDocument/2006/relationships/hyperlink" Target="http://ru.wikipedia.org/wiki/%D0%90%D0%BD%D1%82%D1%80%D0%BE%D0%BF%D0%BE%D0%BB%D0%BE%D0%B3%D0%B8%D1%8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C%D1%83%D1%82%D0%B0%D1%86%D0%B8%D1%8F" TargetMode="External"/><Relationship Id="rId5" Type="http://schemas.openxmlformats.org/officeDocument/2006/relationships/hyperlink" Target="http://ru.wikipedia.org/wiki/%D0%98%D0%B7%D0%BE%D0%BB%D1%8F%D1%86%D0%B8%D1%8F_(%D0%B3%D0%B5%D0%BD%D0%B5%D1%82%D0%B8%D0%BA%D0%B0_%D0%BF%D0%BE%D0%BF%D1%83%D0%BB%D1%8F%D1%86%D0%B8%D0%B9)" TargetMode="External"/><Relationship Id="rId4" Type="http://schemas.openxmlformats.org/officeDocument/2006/relationships/hyperlink" Target="http://ru.wikipedia.org/wiki/%D0%95%D1%81%D1%82%D0%B5%D1%81%D1%82%D0%B2%D0%B5%D0%BD%D0%BD%D1%8B%D0%B9_%D0%BE%D1%82%D0%B1%D0%BE%D1%8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5%D1%80%D0%B2%D0%B5%D0%BE%D0%B1%D1%80%D0%B0%D0%B7%D0%BD%D1%8B%D0%B9_%D0%BE%D1%82%D1%80%D0%BE%D1%81%D1%82%D0%BE%D0%BA" TargetMode="External"/><Relationship Id="rId13" Type="http://schemas.openxmlformats.org/officeDocument/2006/relationships/hyperlink" Target="http://ru.wikipedia.org/wiki/%D0%A5%D0%B2%D0%BE%D1%81%D1%82" TargetMode="External"/><Relationship Id="rId18" Type="http://schemas.openxmlformats.org/officeDocument/2006/relationships/hyperlink" Target="http://ru.wikipedia.org/wiki/%D0%97%D0%BC%D0%B5%D0%B8" TargetMode="External"/><Relationship Id="rId3" Type="http://schemas.openxmlformats.org/officeDocument/2006/relationships/hyperlink" Target="http://ru.wikipedia.org/wiki/%D0%9F%D1%80%D0%BE%D1%82%D0%B5%D0%B8" TargetMode="External"/><Relationship Id="rId21" Type="http://schemas.openxmlformats.org/officeDocument/2006/relationships/hyperlink" Target="http://ru.wikipedia.org/wiki/Crotoniidae" TargetMode="External"/><Relationship Id="rId7" Type="http://schemas.openxmlformats.org/officeDocument/2006/relationships/hyperlink" Target="http://ru.wikipedia.org/wiki/%D0%9A%D1%80%D1%8B%D0%BB%D0%BE_%D0%BD%D0%B0%D1%81%D0%B5%D0%BA%D0%BE%D0%BC%D1%8B%D1%85" TargetMode="External"/><Relationship Id="rId12" Type="http://schemas.openxmlformats.org/officeDocument/2006/relationships/hyperlink" Target="http://ru.wikipedia.org/wiki/%D0%9F%D1%80%D0%B5%D0%B4%D0%BE%D0%BA" TargetMode="External"/><Relationship Id="rId17" Type="http://schemas.openxmlformats.org/officeDocument/2006/relationships/hyperlink" Target="http://ru.wikipedia.org/wiki/%D0%94%D0%B5%D0%BB%D1%8C%D1%84%D0%B8%D0%BD%D0%BE%D0%B2%D1%8B%D0%B5" TargetMode="External"/><Relationship Id="rId2" Type="http://schemas.openxmlformats.org/officeDocument/2006/relationships/hyperlink" Target="http://ru.wikipedia.org/wiki/%D0%93%D0%BB%D0%B0%D0%B7" TargetMode="External"/><Relationship Id="rId16" Type="http://schemas.openxmlformats.org/officeDocument/2006/relationships/hyperlink" Target="http://ru.wikipedia.org/wiki/%D0%9A%D0%B8%D1%82%D1%8B" TargetMode="External"/><Relationship Id="rId20" Type="http://schemas.openxmlformats.org/officeDocument/2006/relationships/hyperlink" Target="http://ru.wikipedia.org/wiki/%D0%AF%D1%81%D1%82%D1%80%D0%B5%D0%B1%D0%B8%D0%BD%D0%BA%D0%B0_%D0%B2%D0%BE%D0%BB%D0%BE%D1%81%D0%B8%D1%81%D1%82%D0%B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6%D0%B5%D1%81%D1%82%D0%BA%D0%BE%D0%BA%D1%80%D1%8B%D0%BB%D1%8B%D0%B5" TargetMode="External"/><Relationship Id="rId11" Type="http://schemas.openxmlformats.org/officeDocument/2006/relationships/hyperlink" Target="http://ru.wikipedia.org/wiki/%D0%90%D0%BF%D0%BF%D0%B5%D0%BD%D0%B4%D0%B8%D0%BA%D1%81_%D1%87%D0%B5%D0%BB%D0%BE%D0%B2%D0%B5%D0%BA%D0%B0" TargetMode="External"/><Relationship Id="rId5" Type="http://schemas.openxmlformats.org/officeDocument/2006/relationships/hyperlink" Target="http://ru.wikipedia.org/wiki/%D0%9C%D0%B0%D0%BB%D0%B0%D1%8F_%D0%B1%D0%B5%D1%80%D1%86%D0%BE%D0%B2%D0%B0%D1%8F_%D0%BA%D0%BE%D1%81%D1%82%D1%8C" TargetMode="External"/><Relationship Id="rId15" Type="http://schemas.openxmlformats.org/officeDocument/2006/relationships/hyperlink" Target="http://ru.wikipedia.org/wiki/%D0%9C%D0%BE%D0%BB%D0%BE%D1%87%D0%BD%D0%B0%D1%8F_%D0%B6%D0%B5%D0%BB%D0%B5%D0%B7%D0%B0" TargetMode="External"/><Relationship Id="rId10" Type="http://schemas.openxmlformats.org/officeDocument/2006/relationships/hyperlink" Target="http://ru.wikipedia.org/wiki/%D0%9A%D0%BE%D0%B0%D0%BB%D0%B0" TargetMode="External"/><Relationship Id="rId19" Type="http://schemas.openxmlformats.org/officeDocument/2006/relationships/hyperlink" Target="http://ru.wikipedia.org/wiki/%D0%9F%D0%BE%D0%BB%D0%BE%D0%B2%D0%BE%D0%B5_%D1%80%D0%B0%D0%B7%D0%BC%D0%BD%D0%BE%D0%B6%D0%B5%D0%BD%D0%B8%D0%B5" TargetMode="External"/><Relationship Id="rId4" Type="http://schemas.openxmlformats.org/officeDocument/2006/relationships/hyperlink" Target="http://ru.wikipedia.org/wiki/%D0%9A%D1%80%D0%BE%D1%82%D1%8B" TargetMode="External"/><Relationship Id="rId9" Type="http://schemas.openxmlformats.org/officeDocument/2006/relationships/hyperlink" Target="http://ru.wikipedia.org/wiki/%D0%A2%D1%80%D0%B0%D0%B2%D0%BE%D1%8F%D0%B4%D0%BD%D1%8B%D0%B5" TargetMode="External"/><Relationship Id="rId14" Type="http://schemas.openxmlformats.org/officeDocument/2006/relationships/hyperlink" Target="http://ru.wikipedia.org/wiki/%D0%92%D0%BE%D0%BB%D0%BE%D1%81%D1%8F%D0%BD%D0%BE%D0%B9_%D0%BF%D0%BE%D0%BA%D1%80%D0%BE%D0%B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Биология эволюция\5.gif"/>
          <p:cNvPicPr>
            <a:picLocks noChangeAspect="1" noChangeArrowheads="1"/>
          </p:cNvPicPr>
          <p:nvPr/>
        </p:nvPicPr>
        <p:blipFill>
          <a:blip r:embed="rId2"/>
          <a:srcRect t="2829" b="6658"/>
          <a:stretch>
            <a:fillRect/>
          </a:stretch>
        </p:blipFill>
        <p:spPr bwMode="auto">
          <a:xfrm>
            <a:off x="0" y="1357298"/>
            <a:ext cx="9144000" cy="45720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Происхождение и эволюция </a:t>
            </a:r>
          </a:p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человека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2160" y="5903893"/>
            <a:ext cx="2271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/>
              <a:t>Автор:</a:t>
            </a:r>
          </a:p>
          <a:p>
            <a:pPr algn="r"/>
            <a:r>
              <a:rPr lang="ru-RU" sz="1400" dirty="0" smtClean="0"/>
              <a:t>учитель биологии</a:t>
            </a:r>
          </a:p>
          <a:p>
            <a:pPr algn="r"/>
            <a:r>
              <a:rPr lang="ru-RU" sz="1400" dirty="0" smtClean="0"/>
              <a:t>МБОУ СОШ №19</a:t>
            </a:r>
          </a:p>
          <a:p>
            <a:pPr algn="r"/>
            <a:r>
              <a:rPr lang="ru-RU" sz="1400" dirty="0" smtClean="0"/>
              <a:t>Величко Татьяна Сергеевна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35824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Схема прохождения возвратного гортанного нерва у жирафа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ходе эволюции каждая новая конструкция получается из старой за счёт последовательности приспособительных изменений. Эта особенность является причиной специфических несообразностей в строении живых организмов.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Например,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 tooltip="Возвратный гортанный нерв"/>
              </a:rPr>
              <a:t>возвратный гортанный нерв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млекопитающих идёт (в составе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 tooltip="Блуждающий нерв"/>
              </a:rPr>
              <a:t>блуждающего нерва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от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 tooltip="Мозг"/>
              </a:rPr>
              <a:t>мозга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5" tooltip="Сердце"/>
              </a:rPr>
              <a:t>сердцу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огибает (уже в качестве самостоятельного нерва)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6" tooltip="Аорта"/>
              </a:rPr>
              <a:t>дугу аорты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возвращается 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7" tooltip="Гортань"/>
              </a:rPr>
              <a:t>гортани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 результате нерв проходит гораздо более длинный путь, чем необходимо, 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Аневризма аорты"/>
              </a:rPr>
              <a:t>аневризма аорты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может приводить к параличу левой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9" tooltip="Голосовые складки"/>
              </a:rPr>
              <a:t>голосовой связки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Особенно наглядно проблема видна на примере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0" tooltip="Жираф"/>
              </a:rPr>
              <a:t>жирафа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у которого длина возвратного нерва может достигать 4 метров, хотя расстояние от мозга до гортани — всего несколько сантиметров. Такое расположение нервов и сосудов млекопитающие унаследовали от рыб, у которых шея отсутствует.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1" tooltip="Желудочно-кишечный тракт"/>
              </a:rPr>
              <a:t>Желудочно-кишечный тракт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млекопитающих пересекается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2" tooltip="Дыхательная система человека"/>
              </a:rPr>
              <a:t>дыхательными путями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 результате мы не можем одновременно дышать и глотать, а кроме того существует опасность подавиться.   ПРИЧИНА?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501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Эволюционное объяснение данного обстоятельства заключается в том, что предками млекопитающих являются </a:t>
            </a:r>
            <a:r>
              <a:rPr lang="ru-RU" dirty="0" smtClean="0">
                <a:latin typeface="Arial" pitchFamily="34" charset="0"/>
                <a:ea typeface="Times New Roman" pitchFamily="18" charset="0"/>
                <a:hlinkClick r:id="rId13" tooltip="Кистепёрые рыбы"/>
              </a:rPr>
              <a:t>кистепёрые рыбы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из группы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hlinkClick r:id="rId14" tooltip="en:Osteolepiformes"/>
              </a:rPr>
              <a:t>остеолепиформных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, которые заглатывали воздух, чтобы дышать.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Из-за чего возникают такие частые патологии как </a:t>
            </a:r>
            <a:r>
              <a:rPr lang="ru-RU" sz="2800" u="sng" dirty="0" smtClean="0">
                <a:hlinkClick r:id="rId2" tooltip="Выпадение матки"/>
              </a:rPr>
              <a:t>выпадение матки</a:t>
            </a:r>
            <a:r>
              <a:rPr lang="ru-RU" sz="2800" dirty="0" smtClean="0"/>
              <a:t>, частое воспаление </a:t>
            </a:r>
            <a:r>
              <a:rPr lang="ru-RU" sz="2800" u="sng" dirty="0" smtClean="0">
                <a:hlinkClick r:id="rId3" tooltip="Носоглотка"/>
              </a:rPr>
              <a:t>носоглотки</a:t>
            </a:r>
            <a:r>
              <a:rPr lang="ru-RU" sz="2800" dirty="0" smtClean="0"/>
              <a:t>, боли в пояснице у людей?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43050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Ответ:</a:t>
            </a:r>
            <a:r>
              <a:rPr lang="ru-RU" sz="2800" dirty="0" smtClean="0"/>
              <a:t> отчасти они связаны с тем, что мы используем для </a:t>
            </a:r>
            <a:r>
              <a:rPr lang="ru-RU" sz="2800" dirty="0" err="1" smtClean="0"/>
              <a:t>прямохождения</a:t>
            </a:r>
            <a:r>
              <a:rPr lang="ru-RU" sz="2800" dirty="0" smtClean="0"/>
              <a:t> тело, сформированное эволюцией в течение сотен миллионов лет для передвижения на </a:t>
            </a:r>
            <a:r>
              <a:rPr lang="ru-RU" sz="2800" b="1" u="sng" dirty="0" smtClean="0"/>
              <a:t>четырёх </a:t>
            </a:r>
            <a:r>
              <a:rPr lang="ru-RU" sz="2800" dirty="0" smtClean="0"/>
              <a:t>конечностях.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571480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реально отличается человек от других видов животных? По физиологии, психологии: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неотения (человек - детеныш по своей природе до конца своей жизни)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человек самое дрессированное (или приученное) животное (если вы выдрессировали собаку - она будет слушаться Вас в Вашем присутствии, ребенок будет слушаться вас в ваше отсутствие). Ребенок будет утверждать ваши установки поведения среди других людей (и маленьких и больших)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человека можно заставить работать. Человек может заставить работать домашних животных и с большим трудом диких. У животных - стая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вожак стада может убить волка, может отобрать добычу, но заставить охотиться или организованно собирать бананы - не может. Рабство у муравьев не считается - муравей считает себя членом нового муравейника, нет принуждения - он не хочет работать - собрались муравьи и заставили.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286388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 человека есть письменность.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0"/>
            <a:ext cx="6205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отличия человека от животного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5643578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 человека есть такая вещь как внутренний монолог. Человек всегда о чем-то говорит про себя.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071678"/>
            <a:ext cx="45005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Благодарю </a:t>
            </a:r>
          </a:p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 внимание!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Биология эволюция\6.gif"/>
          <p:cNvPicPr>
            <a:picLocks noChangeAspect="1" noChangeArrowheads="1"/>
          </p:cNvPicPr>
          <p:nvPr/>
        </p:nvPicPr>
        <p:blipFill>
          <a:blip r:embed="rId2"/>
          <a:srcRect t="4166" r="2185" b="5208"/>
          <a:stretch>
            <a:fillRect/>
          </a:stretch>
        </p:blipFill>
        <p:spPr bwMode="auto">
          <a:xfrm>
            <a:off x="-1" y="0"/>
            <a:ext cx="606968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00760" y="214290"/>
            <a:ext cx="29113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Эволюция </a:t>
            </a:r>
          </a:p>
          <a:p>
            <a:pPr algn="ctr"/>
            <a:r>
              <a:rPr lang="ru-RU" sz="5400" b="1" dirty="0" smtClean="0">
                <a:latin typeface="Monotype Corsiva" pitchFamily="66" charset="0"/>
              </a:rPr>
              <a:t>человека</a:t>
            </a:r>
            <a:endParaRPr lang="ru-RU" sz="5400" b="1" dirty="0">
              <a:latin typeface="Monotype Corsiva" pitchFamily="66" charset="0"/>
            </a:endParaRPr>
          </a:p>
        </p:txBody>
      </p:sp>
      <p:pic>
        <p:nvPicPr>
          <p:cNvPr id="2050" name="Picture 2" descr="F:\Антропогенез — Википедия_files\100px-Homme_de_Tautav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214686"/>
            <a:ext cx="2641035" cy="2905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нтропогенез — Википедия_files\300px-Craniums_of_Homo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5232045" cy="3714752"/>
          </a:xfrm>
          <a:prstGeom prst="rect">
            <a:avLst/>
          </a:prstGeom>
          <a:noFill/>
        </p:spPr>
      </p:pic>
      <p:pic>
        <p:nvPicPr>
          <p:cNvPr id="3" name="Picture 3" descr="F:\Биология эволюция\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3608" y="500042"/>
            <a:ext cx="3870392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7" cy="6206009"/>
        </p:xfrm>
        <a:graphic>
          <a:graphicData uri="http://schemas.openxmlformats.org/drawingml/2006/table">
            <a:tbl>
              <a:tblPr/>
              <a:tblGrid>
                <a:gridCol w="1571636"/>
                <a:gridCol w="571504"/>
                <a:gridCol w="1071570"/>
                <a:gridCol w="802561"/>
                <a:gridCol w="953257"/>
                <a:gridCol w="1504577"/>
                <a:gridCol w="1120166"/>
                <a:gridCol w="1120166"/>
              </a:tblGrid>
              <a:tr h="210207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Сравнительная таблица видов рода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Homo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26276" marB="26276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Эпоха(млн лет назад)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Ареал обитания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тела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kg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Объём головного мозга (cm³)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Ископаемые останки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открытия/первой публикации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Homo habilis"/>
                        </a:rPr>
                        <a:t>H. </a:t>
                      </a:r>
                      <a:r>
                        <a:rPr lang="en-US" sz="12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Homo habilis"/>
                        </a:rPr>
                        <a:t>H</a:t>
                      </a:r>
                      <a:r>
                        <a:rPr lang="ru-RU" sz="1200" b="1" i="1" u="sng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Homo habilis"/>
                        </a:rPr>
                        <a:t>abilis</a:t>
                      </a:r>
                      <a:r>
                        <a:rPr lang="ru-RU" sz="12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(Человек умелый)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2,2 - 1,6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Африка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 — 1,5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— 55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множество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1960/1964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tooltip="Homo erectus"/>
                        </a:rPr>
                        <a:t>H. </a:t>
                      </a:r>
                      <a:r>
                        <a:rPr lang="en-US" sz="20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tooltip="Homo erectus"/>
                        </a:rPr>
                        <a:t>E</a:t>
                      </a:r>
                      <a:r>
                        <a:rPr lang="ru-RU" sz="2000" b="1" i="1" u="sng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tooltip="Homo erectus"/>
                        </a:rPr>
                        <a:t>rectus</a:t>
                      </a:r>
                      <a:r>
                        <a:rPr lang="ru-RU" sz="20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(Ч. </a:t>
                      </a:r>
                      <a:r>
                        <a:rPr lang="ru-RU" sz="1600" b="1" i="1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прямоходящий</a:t>
                      </a:r>
                      <a:r>
                        <a:rPr lang="ru-RU" sz="1600" b="1" i="1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2 - 0,03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Африка, Евразия (Ява, Китай, Кавказ)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 (ранние подвиды) — 1100 (поздние подвиды)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множество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1891/1892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 tooltip="Homo rudolfensis"/>
                        </a:rPr>
                        <a:t>H. </a:t>
                      </a:r>
                      <a:r>
                        <a:rPr lang="ru-RU" sz="1200" b="1" i="1" u="sng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 tooltip="Homo rudolfensis"/>
                        </a:rPr>
                        <a:t>rudolfensis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Кения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череп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1972/1986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 tooltip="Homo georgicus"/>
                        </a:rPr>
                        <a:t>H. georgicus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Грузия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несколько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1999/2002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 tooltip="Homo ergaster"/>
                        </a:rPr>
                        <a:t>H. ergaster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1,9 - 1,4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Южная и Восточная Африка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700—850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множество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tooltip="Homo antecessor"/>
                        </a:rPr>
                        <a:t>H. </a:t>
                      </a:r>
                      <a:r>
                        <a:rPr lang="ru-RU" sz="1200" b="1" i="1" u="sng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tooltip="Homo antecessor"/>
                        </a:rPr>
                        <a:t>antecessor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1,2 - 0,8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Испания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стоянки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1997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 tooltip="Homo cepranensis"/>
                        </a:rPr>
                        <a:t>H. cepranensis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0,9 - 0,8?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Италия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черепная крышка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1994/2003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 tooltip="Homo heidelbergensis"/>
                        </a:rPr>
                        <a:t>H. heidelbergensis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0,6 - 0,25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Европа, Африка, Китай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1100—1400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множество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 tooltip="Неандерталец"/>
                        </a:rPr>
                        <a:t>H. </a:t>
                      </a:r>
                      <a:r>
                        <a:rPr lang="ru-RU" sz="1800" b="1" i="1" u="sng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 tooltip="Неандерталец"/>
                        </a:rPr>
                        <a:t>neanderthalensis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0,35 - 0,03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Европа, Западная Азия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 — 70 (коренастые)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1200—1700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множество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(1829)/1864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 tooltip="Homo rhodesiensis"/>
                        </a:rPr>
                        <a:t>H. rhodesiensis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0,3 - 0,12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Замбия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очень мало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1921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Человек разумный"/>
                        </a:rPr>
                        <a:t>H. </a:t>
                      </a:r>
                      <a:r>
                        <a:rPr lang="ru-RU" sz="1800" b="1" i="1" u="sng" dirty="0" err="1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Человек разумный"/>
                        </a:rPr>
                        <a:t>sapiens</a:t>
                      </a:r>
                      <a:r>
                        <a:rPr lang="ru-RU" sz="1800" b="1" i="1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Человек разумный"/>
                        </a:rPr>
                        <a:t> </a:t>
                      </a:r>
                      <a:endParaRPr lang="ru-RU" sz="1800" b="1" i="1" u="sng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hlinkClick r:id="rId12" tooltip="Человек разумный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sng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Человек разумный"/>
                        </a:rPr>
                        <a:t>sapiens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0,2 - до наст.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повсеместно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 — 1,9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— 100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1000—1850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ныне живущий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—/1758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 tooltip="Homo sapiens idaltu"/>
                        </a:rPr>
                        <a:t>H. sapiens idaltu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0,16 - 0,15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Эфиопия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черепа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1997/2003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sng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4" tooltip="Homo floresiensis"/>
                        </a:rPr>
                        <a:t>H. floresiensis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0,10 - 0,012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Индонезия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особей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2003/2004</a:t>
                      </a:r>
                    </a:p>
                  </a:txBody>
                  <a:tcPr marL="39414" marR="39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Антропогенез — Википедия_files\200px-Skeleton_of_a_man_of_the_futur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786082" cy="64294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571480"/>
            <a:ext cx="5004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Предполагаемая модель 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строения человека будущего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3240" y="2500306"/>
            <a:ext cx="550072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условиях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Общество"/>
              </a:rPr>
              <a:t>современного общества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влияние на эволюцию человека таких факторов, как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Естественный отбор"/>
              </a:rPr>
              <a:t>естественный отбор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волны численности и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Изоляция (генетика популяций)"/>
              </a:rPr>
              <a:t>изоляция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значительно снизилось. Неизменным осталось лишь влияние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Мутация"/>
              </a:rPr>
              <a:t>мутационного процесса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Таким образом, в обозримом будущем ожидать существенного изменения биологического облика человека не приходится. Впрочем, исходя из предположения о незавершенной морфологической эволюции человека советский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 tooltip="Антропология"/>
              </a:rPr>
              <a:t>антрополог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 tooltip="Быстров, Алексей Петрович"/>
              </a:rPr>
              <a:t>Быстров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 tooltip="Быстров, Алексей Петрович"/>
              </a:rPr>
              <a:t> А.П.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предположил гипотетический облик «человека будущего» 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Биология эволюция\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4612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35782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исторически сложившиеся группы людей, характеризующиеся общностью наследственных особенностей (цвет кожи, глаз, волос, разрез глаз, строение век)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4500570"/>
            <a:ext cx="171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Монголоидная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4500570"/>
            <a:ext cx="191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Негроидная</a:t>
            </a:r>
          </a:p>
          <a:p>
            <a:pPr algn="ctr"/>
            <a:r>
              <a:rPr lang="ru-RU" dirty="0" smtClean="0"/>
              <a:t>(Экваториальная)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500570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Европеоидная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Биология эволюция\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70852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 Величко\Pictures\спорт фото\9. Мэнни Пакьяо (Manny Pacquiao) (Бокс) $38,000,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0" y="3571875"/>
            <a:ext cx="4000500" cy="3286125"/>
          </a:xfrm>
          <a:prstGeom prst="rect">
            <a:avLst/>
          </a:prstGeom>
          <a:noFill/>
        </p:spPr>
      </p:pic>
      <p:pic>
        <p:nvPicPr>
          <p:cNvPr id="1027" name="Picture 3" descr="D:\документы Величко\Pictures\спорт фото\12. Коби Брайант (Kobe Bryant) (баскетбол, NBA) $33,034,37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0"/>
            <a:ext cx="3643338" cy="3591291"/>
          </a:xfrm>
          <a:prstGeom prst="rect">
            <a:avLst/>
          </a:prstGeom>
          <a:noFill/>
        </p:spPr>
      </p:pic>
      <p:pic>
        <p:nvPicPr>
          <p:cNvPr id="1028" name="Picture 4" descr="D:\документы Величко\Pictures\спорт фото\2. Роджер Федерер (Roger Federer) (Теннис) $61,700,0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4555024" cy="3286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Примеры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рудиментов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 tooltip="Глаз"/>
              </a:rPr>
              <a:t>Глаза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некоторых пещерных и роющих животных, таких как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 tooltip="Протеи"/>
              </a:rPr>
              <a:t>протей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слепыш,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 tooltip="Кроты"/>
              </a:rPr>
              <a:t>крот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слепая пещерная рыба). Часто глаза скрыты под кожей.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5" tooltip="Малая берцовая кость"/>
              </a:rPr>
              <a:t>Малая берцовая кость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птиц.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Остатки волосяного покрова и тазовых костей у некоторых китообразных.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некоторых змей, в том числе у питона, имеются кости задних конечностей. Эти кости не крепятся к позвоночнику и относительно свободно перемещаются в брюшной полости.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многих видов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6" tooltip="Жесткокрылые"/>
              </a:rPr>
              <a:t>жуков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таких как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Apterocyclus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honoluluensis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7" tooltip="Крыло насекомых"/>
              </a:rPr>
              <a:t>крылья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лежат под сросшимися надкрыльями.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человека к рудиментам в частности относятся хвостовые позвонки, волосяной покров туловища, ушные мышцы, бугорок ушной раковины.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8" tooltip="Червеобразный отросток"/>
              </a:rPr>
              <a:t>Червеобразный отросток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слепой кишки (аппендикс) у некоторых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9" tooltip="Травоядные"/>
              </a:rPr>
              <a:t>травоядных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животных используется для переваривания растительной пищи и имеет большую длину. Например,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0" tooltip="Коала"/>
              </a:rPr>
              <a:t>коалы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длина аппендикса составляет от 1 до 2 метров.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1" tooltip="Аппендикс человека"/>
              </a:rPr>
              <a:t>Аппендикс человека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имеет длину от 2 до 20 сантиметров и не участвует в расщеплении пищи. Вопреки распространённому убеждению, наличие у аппендикса второстепенных функций не означает, что он не является рудиментом.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Атавизмы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Атавизмом называется появление у особи признаков, свойственных отдалённым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2" tooltip="Предок"/>
              </a:rPr>
              <a:t>предкам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но отсутствующих у ближайших. Появление атавизмов объясняется тем, что гены, отвечающие за данный признак, сохранились в ДНК, но в норме не формируют структуры, типичные для предков.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Примеры атавизмов: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3" tooltip="Хвост"/>
              </a:rPr>
              <a:t>Хвостовидный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придаток у человека;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Сплошной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4" tooltip="Волосяной покров"/>
              </a:rPr>
              <a:t>волосяной покров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теле человека;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Добавочные пары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5" tooltip="Молочная железа"/>
              </a:rPr>
              <a:t>молочных желез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Задние ноги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6" tooltip="Киты"/>
              </a:rPr>
              <a:t>китов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Задние плавники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7" tooltip="Дельфиновые"/>
              </a:rPr>
              <a:t>дельфинов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Задние ноги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8" tooltip="Змеи"/>
              </a:rPr>
              <a:t>змей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Дополнительные пальцы у лошадей;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Возобновление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19" tooltip="Половое размножение"/>
              </a:rPr>
              <a:t>полового размножения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0" tooltip="Ястребинка волосистая"/>
              </a:rPr>
              <a:t>ястребинки волосистой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у клещей семейства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1" tooltip="Crotoniidae"/>
              </a:rPr>
              <a:t>Crotoniidae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783</Words>
  <Application>Microsoft Office PowerPoint</Application>
  <PresentationFormat>Экран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Мария</cp:lastModifiedBy>
  <cp:revision>25</cp:revision>
  <dcterms:created xsi:type="dcterms:W3CDTF">2013-01-24T03:10:30Z</dcterms:created>
  <dcterms:modified xsi:type="dcterms:W3CDTF">2015-04-18T11:37:41Z</dcterms:modified>
</cp:coreProperties>
</file>