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381" r:id="rId2"/>
    <p:sldId id="342" r:id="rId3"/>
    <p:sldId id="341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8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77" r:id="rId30"/>
    <p:sldId id="378" r:id="rId31"/>
    <p:sldId id="379" r:id="rId32"/>
    <p:sldId id="380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05" autoAdjust="0"/>
  </p:normalViewPr>
  <p:slideViewPr>
    <p:cSldViewPr snapToGrid="0">
      <p:cViewPr>
        <p:scale>
          <a:sx n="115" d="100"/>
          <a:sy n="115" d="100"/>
        </p:scale>
        <p:origin x="-312" y="-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80BD-8A52-47CD-8E86-77731188C0EA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BBD9-15E7-4601-82E3-478210527D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80BD-8A52-47CD-8E86-77731188C0EA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BBD9-15E7-4601-82E3-478210527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80BD-8A52-47CD-8E86-77731188C0EA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BBD9-15E7-4601-82E3-478210527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80BD-8A52-47CD-8E86-77731188C0EA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BBD9-15E7-4601-82E3-478210527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80BD-8A52-47CD-8E86-77731188C0EA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F30EBBD9-15E7-4601-82E3-478210527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80BD-8A52-47CD-8E86-77731188C0EA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BBD9-15E7-4601-82E3-478210527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80BD-8A52-47CD-8E86-77731188C0EA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BBD9-15E7-4601-82E3-478210527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80BD-8A52-47CD-8E86-77731188C0EA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BBD9-15E7-4601-82E3-478210527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80BD-8A52-47CD-8E86-77731188C0EA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BBD9-15E7-4601-82E3-478210527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80BD-8A52-47CD-8E86-77731188C0EA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BBD9-15E7-4601-82E3-478210527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80BD-8A52-47CD-8E86-77731188C0EA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BBD9-15E7-4601-82E3-478210527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DFB80BD-8A52-47CD-8E86-77731188C0EA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0EBBD9-15E7-4601-82E3-478210527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Irmologion" pitchFamily="18" charset="0"/>
              </a:rPr>
              <a:t>«Монастыри, основанные учениками преподобного Сергия Радонежского»</a:t>
            </a:r>
            <a:br>
              <a:rPr lang="ru-RU" sz="4400" dirty="0" smtClean="0">
                <a:solidFill>
                  <a:srgbClr val="C00000"/>
                </a:solidFill>
                <a:latin typeface="Irmologion" pitchFamily="18" charset="0"/>
              </a:rPr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1464" y="3203370"/>
            <a:ext cx="6444344" cy="225928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Проект учащихся 10 класса 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Руководители проекта: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Дмитриева С.Б. – классный руководитель;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Пушкова А.А. – учитель географии.</a:t>
            </a:r>
          </a:p>
          <a:p>
            <a:endParaRPr lang="ru-RU" dirty="0"/>
          </a:p>
        </p:txBody>
      </p:sp>
      <p:pic>
        <p:nvPicPr>
          <p:cNvPr id="5" name="Содержимое 4" descr="Рисунок1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815" y="1415895"/>
            <a:ext cx="3886907" cy="4854276"/>
          </a:xfrm>
        </p:spPr>
      </p:pic>
      <p:sp>
        <p:nvSpPr>
          <p:cNvPr id="9" name="Прямоугольник 8"/>
          <p:cNvSpPr/>
          <p:nvPr/>
        </p:nvSpPr>
        <p:spPr>
          <a:xfrm>
            <a:off x="0" y="6581001"/>
            <a:ext cx="15327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©  </a:t>
            </a:r>
            <a:r>
              <a:rPr lang="en-US" sz="1200" dirty="0" smtClean="0"/>
              <a:t>pleskovo.ru 2014</a:t>
            </a:r>
            <a:endParaRPr lang="ru-RU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Свято-Троицкий монастырь, Рязань</a:t>
            </a:r>
            <a:endParaRPr lang="ru-RU" dirty="0"/>
          </a:p>
        </p:txBody>
      </p:sp>
      <p:pic>
        <p:nvPicPr>
          <p:cNvPr id="4" name="Содержимое 3" descr="6.troickijj_ryazan-592x8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130" y="1160813"/>
            <a:ext cx="3679358" cy="5519036"/>
          </a:xfrm>
        </p:spPr>
      </p:pic>
      <p:sp>
        <p:nvSpPr>
          <p:cNvPr id="5" name="Прямоугольник 4"/>
          <p:cNvSpPr/>
          <p:nvPr/>
        </p:nvSpPr>
        <p:spPr>
          <a:xfrm>
            <a:off x="4710544" y="1586345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Одной из миссий Сергия была своего рода «дипломатия общего авторитета» – он ходил по Руси, примиряя враждующих князей и убеждая их в единстве русского дела. Самым непокорным был Олег Рязанский: с одной стороны, Рязань соперничала с Москвой за лидерство, с другой – была открыта ударам Орды, и потому Олег вёл двойную игру на грани предательства. В 1382 году он пособил </a:t>
            </a:r>
            <a:r>
              <a:rPr lang="ru-RU" dirty="0" err="1" smtClean="0"/>
              <a:t>Тохтамышу</a:t>
            </a:r>
            <a:r>
              <a:rPr lang="ru-RU" dirty="0" smtClean="0"/>
              <a:t>, отхватил у Дмитрия Коломну… Дело шло к новому распаду Руси, но в 1386-ом в Рязань пришёл Сергий и каким-то чудом предотвратил войну, а в знак мира основал малый Троицкий монастырь. Ныне это скромная городская обитель с декоративной оградой и церквями XVII (Троицкая), XVIII (Сергиевская) и XIX (иконы Божьей Матери "</a:t>
            </a:r>
            <a:r>
              <a:rPr lang="ru-RU" dirty="0" err="1" smtClean="0"/>
              <a:t>Знамения-Кочемная</a:t>
            </a:r>
            <a:r>
              <a:rPr lang="ru-RU" dirty="0" smtClean="0"/>
              <a:t>") веков.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Борисоглебский монастырь. Пос. Борисоглебский (</a:t>
            </a:r>
            <a:r>
              <a:rPr lang="ru-RU" dirty="0" err="1" smtClean="0"/>
              <a:t>Борисоглеб</a:t>
            </a:r>
            <a:r>
              <a:rPr lang="ru-RU" dirty="0" smtClean="0"/>
              <a:t>), Ярославская область</a:t>
            </a:r>
            <a:endParaRPr lang="ru-RU" dirty="0"/>
          </a:p>
        </p:txBody>
      </p:sp>
      <p:pic>
        <p:nvPicPr>
          <p:cNvPr id="4" name="Содержимое 3" descr="7.borisoglebskijj_monastyr-592x44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38" y="1747664"/>
            <a:ext cx="5248894" cy="3927804"/>
          </a:xfrm>
        </p:spPr>
      </p:pic>
      <p:sp>
        <p:nvSpPr>
          <p:cNvPr id="5" name="Прямоугольник 4"/>
          <p:cNvSpPr/>
          <p:nvPr/>
        </p:nvSpPr>
        <p:spPr>
          <a:xfrm>
            <a:off x="6412675" y="1851469"/>
            <a:ext cx="52963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Ещё несколько монастырей Сергий основал как бы "в соавторстве" – не с учениками, а с монахами своего поколения. Например, Борисоглебский в 18 верстах от Ростова, где Сергий родился, – вместе с новгородцами Феодором и Павлом в 1365 году. Позже живший здесь затворник Иринах благословлял Кузьму Минина на защиту Руси. Великолепный архитектурный комплекс сложился в XVI-XVII веках, и снаружи, особенно при взгляде на ворота (коих у обители двое), башни или </a:t>
            </a:r>
            <a:r>
              <a:rPr lang="ru-RU" dirty="0" err="1" smtClean="0"/>
              <a:t>трёхпролётную</a:t>
            </a:r>
            <a:r>
              <a:rPr lang="ru-RU" dirty="0" smtClean="0"/>
              <a:t> звонницу, напоминает слегка упрощённый Ростовский кремль. Внутри несколько церквей, в том числе собор Бориса и Глеба 1520-х годов.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Богородице-Рождественский</a:t>
            </a:r>
            <a:r>
              <a:rPr lang="ru-RU" dirty="0" smtClean="0"/>
              <a:t> монастырь. Ростов Великий</a:t>
            </a:r>
            <a:endParaRPr lang="ru-RU" dirty="0"/>
          </a:p>
        </p:txBody>
      </p:sp>
      <p:pic>
        <p:nvPicPr>
          <p:cNvPr id="4" name="Содержимое 3" descr="10.bogordice_rozhdestvenskijj-592x4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647" y="1614281"/>
            <a:ext cx="5638800" cy="4229100"/>
          </a:xfrm>
        </p:spPr>
      </p:pic>
      <p:sp>
        <p:nvSpPr>
          <p:cNvPr id="5" name="Прямоугольник 4"/>
          <p:cNvSpPr/>
          <p:nvPr/>
        </p:nvSpPr>
        <p:spPr>
          <a:xfrm>
            <a:off x="6503719" y="2112589"/>
            <a:ext cx="463533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Эту обитель ученик Преподобного Сергия инок Фёдор основал на родине учителя, и в сказочном пейзаже Ростова она заняла своё место за квартал от кремля. Первую каменную церковь основал митрополит Иона </a:t>
            </a:r>
            <a:r>
              <a:rPr lang="ru-RU" dirty="0" err="1" smtClean="0"/>
              <a:t>Сысоевич</a:t>
            </a:r>
            <a:r>
              <a:rPr lang="ru-RU" dirty="0" smtClean="0"/>
              <a:t> в 1670-ом году. Ныне это большой, но на первый взгляд не слишком зрелищный (тем более на фоне Ростовского кремля!) ансамбль храмов, корпусов и ограды XVII-XIX столетий. Тем более стоит к нему приблизиться и присмотреться.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Саввино-Сторожевский</a:t>
            </a:r>
            <a:r>
              <a:rPr lang="ru-RU" dirty="0" smtClean="0"/>
              <a:t> монастырь. Звенигород, Московская область</a:t>
            </a:r>
            <a:endParaRPr lang="ru-RU" dirty="0"/>
          </a:p>
        </p:txBody>
      </p:sp>
      <p:pic>
        <p:nvPicPr>
          <p:cNvPr id="4" name="Содержимое 3" descr="11.savvino_storozhevskijj-592x3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7481" y="1540824"/>
            <a:ext cx="6838865" cy="4563094"/>
          </a:xfrm>
        </p:spPr>
      </p:pic>
      <p:sp>
        <p:nvSpPr>
          <p:cNvPr id="5" name="Прямоугольник 4"/>
          <p:cNvSpPr/>
          <p:nvPr/>
        </p:nvSpPr>
        <p:spPr>
          <a:xfrm>
            <a:off x="249382" y="1428238"/>
            <a:ext cx="383573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После смерти Сергия новый игумен Троицкого монастыря Никон почти сразу ушёл в шестилетний затвор, оставив настоятелем другого Сергиева ученика Савву. Сразу после возвращения Никона в 1398 году Савва ушёл в Звенигород и по просьбе местного князя основал монастырь на горе Сторожка. Как видно из названия, место было стратегическим, и в XV-XVII веках монастырь превратился в мощнейшую крепость. Но эту обитель особо чтили русские цари, порой уединявшиеся в ней для молитв и покоя: дорога сюда из Москвы называлась Царский путь, а ныне это не что иное, как Рублёвка. 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2384" y="481664"/>
            <a:ext cx="75922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Монастырь стоит в чрезвычайно живописном месте, и за неприступными стенами скрывает образцовый "сказочный город" времён Алексея Михайловича – вычурные палаты, изящные звонницы, кокошники, шатры, изразцы, бело-красная гамма ансамбля. Есть тут даже свой Царский дворец, а также отличный музей. А в центре – маленький белый собор Рождества Богородицы, освящённый в 1405 году, при жизни Саввы-чудотворца.</a:t>
            </a:r>
            <a:endParaRPr lang="ru-RU" dirty="0"/>
          </a:p>
        </p:txBody>
      </p:sp>
      <p:pic>
        <p:nvPicPr>
          <p:cNvPr id="112642" name="Picture 2" descr="&amp;scy;&amp;acy;&amp;vcy;&amp;icy;&amp;ncy;&amp;ocy; &amp;scy;&amp;tcy;&amp;ocy;&amp;rcy;&amp;ocy;&amp;zhcy;&amp;iecy;&amp;vcy;&amp;scy;&amp;kcy;&amp;icy;&amp;jcy; &amp;mcy;&amp;ocy;&amp;ncy;&amp;acy;&amp;scy;&amp;tcy;&amp;ycy;&amp;rcy;&amp;softcy;, &amp;Scy;&amp;acy;&amp;vcy;&amp;vcy;&amp;icy;&amp;ncy;&amp;ocy;-&amp;Scy;&amp;tcy;&amp;ocy;&amp;rcy;&amp;ocy;&amp;zhcy;&amp;iecy;&amp;vcy;&amp;scy;&amp;kcy;&amp;icy;&amp;jcy; &amp;mcy;&amp;ocy;&amp;ncy;&amp;acy;&amp;scy;&amp;tcy;&amp;ycy;&amp;rcy;&amp;softcy;, &amp;zcy;&amp;vcy;&amp;iecy;&amp;ncy;&amp;icy;&amp;gcy;&amp;ocy;&amp;rcy;&amp;ocy;&amp;dcy; &amp;mcy;&amp;ocy;&amp;ncy;&amp;acy;&amp;scy;&amp;tcy;&amp;ycy;&amp;rcy;&amp;softcy; &amp;khcy;&amp;rcy;&amp;acy;&amp;mcy;, tig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453" y="888690"/>
            <a:ext cx="2743200" cy="4114801"/>
          </a:xfrm>
          <a:prstGeom prst="rect">
            <a:avLst/>
          </a:prstGeom>
          <a:noFill/>
        </p:spPr>
      </p:pic>
      <p:pic>
        <p:nvPicPr>
          <p:cNvPr id="112644" name="Picture 4" descr="&amp;Fcy;&amp;ocy;&amp;tcy;&amp;ocy;&amp;gcy;&amp;rcy;&amp;acy;&amp;fcy;&amp;icy;&amp;yacy; 1694 &amp;Scy;&amp;acy;&amp;vcy;&amp;vcy;&amp;icy;&amp;ncy;&amp;ocy;-&amp;Scy;&amp;tcy;&amp;ocy;&amp;rcy;&amp;ocy;&amp;zhcy;&amp;iecy;&amp;vcy;&amp;scy;&amp;kcy;&amp;icy;&amp;jcy; &amp;mcy;&amp;ocy;&amp;ncy;&amp;acy;&amp;scy;&amp;tcy;&amp;ycy;&amp;rcy;&amp;softcy; &amp;Zcy;&amp;vcy;&amp;iecy;&amp;ncy;&amp;icy;&amp;gcy;&amp;ocy;&amp;rcy;&amp;ocy;&amp;dcy;, &amp;Rcy;&amp;ocy;&amp;scy;&amp;scy;&amp;icy;&amp;yacy; &amp;Tcy;&amp;ucy;&amp;rcy;&amp;pcy;&amp;rcy;&amp;ocy;&amp;m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4518" y="2834647"/>
            <a:ext cx="5173683" cy="37383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Николо-Пешношский</a:t>
            </a:r>
            <a:r>
              <a:rPr lang="ru-RU" dirty="0" smtClean="0"/>
              <a:t> монастырь. Село Луговое, Дмитровский район, Московская область</a:t>
            </a:r>
            <a:endParaRPr lang="ru-RU" dirty="0"/>
          </a:p>
        </p:txBody>
      </p:sp>
      <p:pic>
        <p:nvPicPr>
          <p:cNvPr id="4" name="Содержимое 3" descr="12.nikolo_peshnoshskijj-592x39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4910" y="1781299"/>
            <a:ext cx="5335947" cy="3569315"/>
          </a:xfrm>
        </p:spPr>
      </p:pic>
      <p:sp>
        <p:nvSpPr>
          <p:cNvPr id="5" name="Прямоугольник 4"/>
          <p:cNvSpPr/>
          <p:nvPr/>
        </p:nvSpPr>
        <p:spPr>
          <a:xfrm>
            <a:off x="296882" y="5445549"/>
            <a:ext cx="113409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Один из красивейших монастырей Подмосковья, основанный в 1361 году Сергиевым учеником </a:t>
            </a:r>
            <a:r>
              <a:rPr lang="ru-RU" dirty="0" err="1" smtClean="0"/>
              <a:t>Мефодием</a:t>
            </a:r>
            <a:r>
              <a:rPr lang="ru-RU" dirty="0" smtClean="0"/>
              <a:t>, оказался незаслуженно забыт – с 1960 года в его стенах обитал психоневрологический интернат, закрытый для посторонних. Внутри скрыты Никольский собор начала XVI века, очень изящная колокольня, еще несколько храмов и палат. Интернат сейчас в процессе переезда, а храмы – в начале реставрации.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Спасо-Прилуцкий</a:t>
            </a:r>
            <a:r>
              <a:rPr lang="ru-RU" dirty="0" smtClean="0"/>
              <a:t> монастырь. Вологда</a:t>
            </a:r>
            <a:endParaRPr lang="ru-RU" dirty="0"/>
          </a:p>
        </p:txBody>
      </p:sp>
      <p:pic>
        <p:nvPicPr>
          <p:cNvPr id="4" name="Содержимое 3" descr="21.spaso_priluckijj-592x40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301" y="1223158"/>
            <a:ext cx="5021566" cy="3443844"/>
          </a:xfrm>
        </p:spPr>
      </p:pic>
      <p:sp>
        <p:nvSpPr>
          <p:cNvPr id="5" name="Прямоугольник 4"/>
          <p:cNvSpPr/>
          <p:nvPr/>
        </p:nvSpPr>
        <p:spPr>
          <a:xfrm>
            <a:off x="186046" y="1225689"/>
            <a:ext cx="535972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Вологодчину называли Северной Фиваидой за обилие уединенных и сказочно красивых монастырей, основанных в годы расцвета Русского Севера – страны купцов, рыбаков и монахов. Прилуцкий монастырь на окраине Вологды своими мощными гранеными башнями похож на кремль куда больше самого Вологодского кремля. Его основатель Дмитрий повстречал Сергия в 1354 году, будучи основателем и игуменом Никольского монастыря в Переславле-Залесском, и не без влияния Сергиевых идей ушёл на Север, надеясь обрести уединение где-нибудь в лесной глуши. В 1371 году он пришёл в Вологду и построил там большой монастырь, средства на который выделил сам Дмитрий Донской, и все последующие века обитель оставалась одной из богатейших в России. Отсюда Иван Грозный брал святыни в поход на Казань; в Смуту обитель трижды разоряли; в 1812 году сюда эвакуировали реликвии подмосковных монастырей.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17029" y="4380776"/>
            <a:ext cx="65749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Главные святыни – икона Дмитрия Прилуцкого с житием и принесенный им же из Переславля Киликийский крест, ныне хранятся в вологодском музее. За мощными стенами 1640-х годов – Спасский собор (1537-42), Введенская церковь с трапезной палатой и крытыми галереями (1623), ряд зданий XVII-XIX веков, пруд, могила поэта Батюшкова, деревянная Успенская церковь (1519), принесенная 1962 году из закрытого </a:t>
            </a:r>
            <a:r>
              <a:rPr lang="ru-RU" dirty="0" err="1" smtClean="0"/>
              <a:t>Куштского</a:t>
            </a:r>
            <a:r>
              <a:rPr lang="ru-RU" dirty="0" smtClean="0"/>
              <a:t> монастыря – старейший шатровый храм России.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Павло-Обнорский</a:t>
            </a:r>
            <a:r>
              <a:rPr lang="ru-RU" dirty="0" smtClean="0"/>
              <a:t> монастырь. </a:t>
            </a:r>
            <a:r>
              <a:rPr lang="ru-RU" dirty="0" err="1" smtClean="0"/>
              <a:t>Грязовецкий</a:t>
            </a:r>
            <a:r>
              <a:rPr lang="ru-RU" dirty="0" smtClean="0"/>
              <a:t> район, Вологодская область</a:t>
            </a:r>
            <a:endParaRPr lang="ru-RU" dirty="0"/>
          </a:p>
        </p:txBody>
      </p:sp>
      <p:pic>
        <p:nvPicPr>
          <p:cNvPr id="4" name="Содержимое 3" descr="14.pavlo_obnorskijj-592x3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508" y="1537256"/>
            <a:ext cx="6209475" cy="3639675"/>
          </a:xfrm>
        </p:spPr>
      </p:pic>
      <p:sp>
        <p:nvSpPr>
          <p:cNvPr id="5" name="Прямоугольник 4"/>
          <p:cNvSpPr/>
          <p:nvPr/>
        </p:nvSpPr>
        <p:spPr>
          <a:xfrm>
            <a:off x="7398326" y="1348839"/>
            <a:ext cx="460762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Монастырь в верховьях реки </a:t>
            </a:r>
            <a:r>
              <a:rPr lang="ru-RU" dirty="0" err="1" smtClean="0"/>
              <a:t>Обноры</a:t>
            </a:r>
            <a:r>
              <a:rPr lang="ru-RU" dirty="0" smtClean="0"/>
              <a:t> в Вологодской области основал в 1389 году Сергиев ученик Павел, за плечами которого было 15-летнее затворничество. Он и здесь 3 года прожил один в дупле старой липы... Когда-то </a:t>
            </a:r>
            <a:r>
              <a:rPr lang="ru-RU" dirty="0" err="1" smtClean="0"/>
              <a:t>Павло-Обнорский</a:t>
            </a:r>
            <a:r>
              <a:rPr lang="ru-RU" dirty="0" smtClean="0"/>
              <a:t> монастырь был одним из крупнейших на Руси, но ему особенно не повезло при Советах: погиб Троицкий собор (1510-1515) с иконостасом Дионисия (уцелели 4 иконы, разошедшиеся по музеям), обезглавлена Успенская церковь (1535). В уцелевших постройках находился детский дом, позже пионерлагерь – поэтому и село, где стоит монастырь называется Юношеским. С 1990-х годов обитель возрождается, на месте Троицкого собора построена деревянная часовня с ракой мощей Павла Обнорского.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Воскресенский Обнорский монастырь. </a:t>
            </a:r>
            <a:r>
              <a:rPr lang="ru-RU" dirty="0" err="1" smtClean="0"/>
              <a:t>Любимовский</a:t>
            </a:r>
            <a:r>
              <a:rPr lang="ru-RU" dirty="0" smtClean="0"/>
              <a:t> район, Ярославская область</a:t>
            </a:r>
            <a:endParaRPr lang="ru-RU" dirty="0"/>
          </a:p>
        </p:txBody>
      </p:sp>
      <p:pic>
        <p:nvPicPr>
          <p:cNvPr id="4" name="Содержимое 3" descr="13.voskresenskijj_obnorskij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9509" y="1575934"/>
            <a:ext cx="5439786" cy="3566082"/>
          </a:xfrm>
        </p:spPr>
      </p:pic>
      <p:sp>
        <p:nvSpPr>
          <p:cNvPr id="5" name="Прямоугольник 4"/>
          <p:cNvSpPr/>
          <p:nvPr/>
        </p:nvSpPr>
        <p:spPr>
          <a:xfrm>
            <a:off x="890650" y="5231793"/>
            <a:ext cx="107827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Небольшой монастырь в глухих лесах на реке </a:t>
            </a:r>
            <a:r>
              <a:rPr lang="ru-RU" dirty="0" err="1" smtClean="0"/>
              <a:t>Обноре</a:t>
            </a:r>
            <a:r>
              <a:rPr lang="ru-RU" dirty="0" smtClean="0"/>
              <a:t> в 20 километрах от городка Любим основал Сергиев ученик </a:t>
            </a:r>
            <a:r>
              <a:rPr lang="ru-RU" dirty="0" err="1" smtClean="0"/>
              <a:t>Сильвестр</a:t>
            </a:r>
            <a:r>
              <a:rPr lang="ru-RU" dirty="0" smtClean="0"/>
              <a:t>, проживший на этом месте много лет в уединении и случайно обнаруженный заблудившимся крестьянином, после чего молва о пустыннике разнеслась, да потянулись туда другие монахи. Монастырь упразднён в 1764 году, сохранились святой источник </a:t>
            </a:r>
            <a:r>
              <a:rPr lang="ru-RU" dirty="0" err="1" smtClean="0"/>
              <a:t>Сильвестра</a:t>
            </a:r>
            <a:r>
              <a:rPr lang="ru-RU" dirty="0" smtClean="0"/>
              <a:t> Обнорского да Воскресенская церковь (1825).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Спасо-Преображенский</a:t>
            </a:r>
            <a:r>
              <a:rPr lang="ru-RU" dirty="0" smtClean="0"/>
              <a:t> </a:t>
            </a:r>
            <a:r>
              <a:rPr lang="ru-RU" dirty="0" err="1" smtClean="0"/>
              <a:t>Нуромский</a:t>
            </a:r>
            <a:r>
              <a:rPr lang="ru-RU" dirty="0" smtClean="0"/>
              <a:t> монастырь. Спас-Нурма, </a:t>
            </a:r>
            <a:r>
              <a:rPr lang="ru-RU" dirty="0" err="1" smtClean="0"/>
              <a:t>Грязовецкий</a:t>
            </a:r>
            <a:r>
              <a:rPr lang="ru-RU" dirty="0" smtClean="0"/>
              <a:t> район, Вологодская область</a:t>
            </a:r>
            <a:endParaRPr lang="ru-RU" dirty="0"/>
          </a:p>
        </p:txBody>
      </p:sp>
      <p:pic>
        <p:nvPicPr>
          <p:cNvPr id="4" name="Содержимое 3" descr="15.spaso_nuromskijj-592x3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3886" y="1930193"/>
            <a:ext cx="6463185" cy="4323347"/>
          </a:xfrm>
        </p:spPr>
      </p:pic>
      <p:sp>
        <p:nvSpPr>
          <p:cNvPr id="5" name="Прямоугольник 4"/>
          <p:cNvSpPr/>
          <p:nvPr/>
        </p:nvSpPr>
        <p:spPr>
          <a:xfrm>
            <a:off x="637309" y="1962076"/>
            <a:ext cx="34953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Ещё один монастырь на реке Нурма в 15 километрах от </a:t>
            </a:r>
            <a:r>
              <a:rPr lang="ru-RU" dirty="0" err="1" smtClean="0"/>
              <a:t>Павло-Обнорского</a:t>
            </a:r>
            <a:r>
              <a:rPr lang="ru-RU" dirty="0" smtClean="0"/>
              <a:t> основал в 1389 году Сергий </a:t>
            </a:r>
            <a:r>
              <a:rPr lang="ru-RU" dirty="0" err="1" smtClean="0"/>
              <a:t>Нуромский</a:t>
            </a:r>
            <a:r>
              <a:rPr lang="ru-RU" dirty="0" smtClean="0"/>
              <a:t>, ученик Сергия Радонежского. Упразднен в 1764, </a:t>
            </a:r>
            <a:r>
              <a:rPr lang="ru-RU" dirty="0" err="1" smtClean="0"/>
              <a:t>Спасо-Сергиевская</a:t>
            </a:r>
            <a:r>
              <a:rPr lang="ru-RU" dirty="0" smtClean="0"/>
              <a:t> церковь в стиле "северного барокко" построена в 1795 уже приходской. Сейчас монастырская жизнь в этом лесной заброшенной обители постепенно возрождается, постройки восстанавливаются.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54634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Irmologion"/>
              </a:rPr>
              <a:t>Игумен земли Русской</a:t>
            </a:r>
            <a:endParaRPr lang="ru-RU" sz="2800" dirty="0">
              <a:solidFill>
                <a:srgbClr val="C00000"/>
              </a:solidFill>
              <a:latin typeface="Irmologion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09602" y="942112"/>
            <a:ext cx="4011084" cy="4602163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Irmologion"/>
              </a:rPr>
              <a:t>Преподобного Сергия Радонежского называют Игуменом земли Русской. Чаще в это выражение вкладывают следующий смысл: Преподобный — духовный отец не только для монахов своей обители, но и для всех православных христиан Руси. </a:t>
            </a:r>
          </a:p>
          <a:p>
            <a:pPr algn="just"/>
            <a:endParaRPr lang="en-US" sz="1600" dirty="0" smtClean="0">
              <a:latin typeface="Irmologion"/>
            </a:endParaRPr>
          </a:p>
          <a:p>
            <a:pPr algn="just"/>
            <a:r>
              <a:rPr lang="ru-RU" sz="1600" dirty="0" smtClean="0">
                <a:latin typeface="Irmologion"/>
              </a:rPr>
              <a:t>Но есть у него и иное значение: с именем Сергия Радонежского связано возрождение русского монашества. Учениками и духовными друзьями Преподобного Сергия основано до сорока монастырей; из них, в свою очередь, вышли основатели еще до пятидесяти монастырей. </a:t>
            </a:r>
          </a:p>
          <a:p>
            <a:pPr algn="just"/>
            <a:endParaRPr lang="en-US" sz="1600" dirty="0" smtClean="0">
              <a:latin typeface="Irmologion"/>
            </a:endParaRPr>
          </a:p>
          <a:p>
            <a:pPr algn="just"/>
            <a:r>
              <a:rPr lang="ru-RU" sz="1600" dirty="0" smtClean="0">
                <a:latin typeface="Irmologion"/>
              </a:rPr>
              <a:t>Однажды Преподобному в видении явилось множество прекрасных птиц, летавших не только по монастырю, но и вокруг него, что предсказывало: его святые чада разлетятся из родного гнезда и в разных концах Русской земли прославят Господа. Проследим по карте, куда разлетелись «птенцы Сергиева гнезда».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Users\Pushkov\Desktop\проект - копия\0_627cc_5a6b5db1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979914" y="273050"/>
            <a:ext cx="4389835" cy="58531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553207" y="6581001"/>
            <a:ext cx="1638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 </a:t>
            </a:r>
            <a:r>
              <a:rPr lang="en-US" sz="1200" dirty="0" smtClean="0"/>
              <a:t>pleskovo.ru 2014</a:t>
            </a:r>
            <a:endParaRPr lang="ru-RU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Высоко-Покровский монастырь. Боровск, Калужская область</a:t>
            </a:r>
            <a:endParaRPr lang="ru-RU" dirty="0"/>
          </a:p>
        </p:txBody>
      </p:sp>
      <p:pic>
        <p:nvPicPr>
          <p:cNvPr id="4" name="Содержимое 3" descr="16.vysoko-pokrovskij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9465" y="1668462"/>
            <a:ext cx="5174673" cy="3881005"/>
          </a:xfrm>
        </p:spPr>
      </p:pic>
      <p:sp>
        <p:nvSpPr>
          <p:cNvPr id="5" name="Прямоугольник 4"/>
          <p:cNvSpPr/>
          <p:nvPr/>
        </p:nvSpPr>
        <p:spPr>
          <a:xfrm>
            <a:off x="308757" y="5491417"/>
            <a:ext cx="116971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калужском Боровске наиболее знаменит, конечно, Пафнутьев монастырь, но его основатель вышел из другого, ныне исчезнувшего Покровского монастыря в предместье Высокое, основанного в 1414 году Сергиевым учеником Никитой, и упразднённого опять же в 1764 году. Осталась лишь деревянная Покровская церковь XVII века на монастырском кладбище.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Спасо-Андроников</a:t>
            </a:r>
            <a:r>
              <a:rPr lang="ru-RU" dirty="0" smtClean="0"/>
              <a:t> монастырь. Москва</a:t>
            </a:r>
            <a:endParaRPr lang="ru-RU" dirty="0"/>
          </a:p>
        </p:txBody>
      </p:sp>
      <p:pic>
        <p:nvPicPr>
          <p:cNvPr id="4" name="Содержимое 3" descr="8.spaso_andronik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512" y="1708808"/>
            <a:ext cx="5590138" cy="4300106"/>
          </a:xfrm>
        </p:spPr>
      </p:pic>
      <p:sp>
        <p:nvSpPr>
          <p:cNvPr id="5" name="Прямоугольник 4"/>
          <p:cNvSpPr/>
          <p:nvPr/>
        </p:nvSpPr>
        <p:spPr>
          <a:xfrm>
            <a:off x="6717475" y="1360714"/>
            <a:ext cx="50034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"Совместный проект" Сергия – Андроников монастырь на Яузе, ныне почти в центре Москвы. Его основал в 1356 году митрополит Алексий в честь чудесного спасения от шторма по пути в Константинополь. От Сергия он получил благословение да в помощь ученика </a:t>
            </a:r>
            <a:r>
              <a:rPr lang="ru-RU" dirty="0" err="1" smtClean="0"/>
              <a:t>Андроника</a:t>
            </a:r>
            <a:r>
              <a:rPr lang="ru-RU" dirty="0" smtClean="0"/>
              <a:t>, ставшего первым игуменом. Ныне Андроников монастырь известен своим белокаменным Спасским собором (1427) – старейшим сохранившимся зданием всей Москвы. В те же годы одним из иноков обители был Андрей Рублёв, а ныне здесь действует Музей древнерусского искусства. Вторая крупная церковь Михаила Архангела – образец барокко, 1690-ых годов, также в ансамбль входят стены, башни, корпуса и часовни XVI-XVII веков, и немного новостроек, точнее, восстановленных построек.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Симоновский</a:t>
            </a:r>
            <a:r>
              <a:rPr lang="ru-RU" dirty="0" smtClean="0"/>
              <a:t> монастырь, Москва</a:t>
            </a:r>
            <a:endParaRPr lang="ru-RU" dirty="0"/>
          </a:p>
        </p:txBody>
      </p:sp>
      <p:pic>
        <p:nvPicPr>
          <p:cNvPr id="4" name="Содержимое 3" descr="9.simonov-592x39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179" y="2030682"/>
            <a:ext cx="5236774" cy="3467594"/>
          </a:xfrm>
        </p:spPr>
      </p:pic>
      <p:sp>
        <p:nvSpPr>
          <p:cNvPr id="5" name="Прямоугольник 4"/>
          <p:cNvSpPr/>
          <p:nvPr/>
        </p:nvSpPr>
        <p:spPr>
          <a:xfrm>
            <a:off x="661060" y="1538843"/>
            <a:ext cx="56328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Другой "совместный проект" – Андроников монастырь на Яузе, ныне почти в центре Москвы. Его основал в 1356 году митрополит Алексий в честь чудесного спасения от шторма по пути в Константинополь. От Сергия он получил благословение да в помощь ученика </a:t>
            </a:r>
            <a:r>
              <a:rPr lang="ru-RU" dirty="0" err="1" smtClean="0"/>
              <a:t>Андроника</a:t>
            </a:r>
            <a:r>
              <a:rPr lang="ru-RU" dirty="0" smtClean="0"/>
              <a:t>, ставшего первым игуменом. Ныне Андроников монастырь известен своим белокаменным Спасским собором (1427) – старейшим сохранившимся зданием всей Москвы. В те же годы одним из иноков обители был Андрей Рублёв, а ныне здесь действует Музей древнерусского искусства. Вторая крупная церковь Михаила Архангела – образец барокко, 1690-ых годов, также в ансамбль входят стены, башни, корпуса и часовни XVI-XVII веков, и немного новостроек, точнее, восстановленных построек.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Богоявленско-Анастасиин</a:t>
            </a:r>
            <a:r>
              <a:rPr lang="ru-RU" dirty="0" smtClean="0"/>
              <a:t> монастырь. Кострома</a:t>
            </a:r>
            <a:endParaRPr lang="ru-RU" dirty="0"/>
          </a:p>
        </p:txBody>
      </p:sp>
      <p:pic>
        <p:nvPicPr>
          <p:cNvPr id="4" name="Содержимое 3" descr="17.bogoyavlensko_anastasiin-592x4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891" y="1511857"/>
            <a:ext cx="5638800" cy="4457700"/>
          </a:xfrm>
        </p:spPr>
      </p:pic>
      <p:sp>
        <p:nvSpPr>
          <p:cNvPr id="5" name="Прямоугольник 4"/>
          <p:cNvSpPr/>
          <p:nvPr/>
        </p:nvSpPr>
        <p:spPr>
          <a:xfrm>
            <a:off x="6396841" y="1424095"/>
            <a:ext cx="513409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Детище ученика Сергия - старца Никиты – Богоявленский монастырь в Костроме. Не столь известный, как </a:t>
            </a:r>
            <a:r>
              <a:rPr lang="ru-RU" dirty="0" err="1" smtClean="0"/>
              <a:t>Ипатьевский</a:t>
            </a:r>
            <a:r>
              <a:rPr lang="ru-RU" dirty="0" smtClean="0"/>
              <a:t>, он древнее и в самом центре города, а его святыня – Фёдоровская икона Богоматери. Обитель пережила многое, в том числе разорения Иваном Грозным и поляками в Смуту, но фатальным стал пожар 1847 года. В 1863 году храмы и палаты передали женскому </a:t>
            </a:r>
            <a:r>
              <a:rPr lang="ru-RU" dirty="0" err="1" smtClean="0"/>
              <a:t>Анастасьинскому</a:t>
            </a:r>
            <a:r>
              <a:rPr lang="ru-RU" dirty="0" smtClean="0"/>
              <a:t> монастырю. Собор состоит теперь из двух частей: белокаменный старый храм (1559) превратился в алтарь краснокирпичного нового (1864-69) – у этой конструкции 27 главок! На месте угловых башен – Смоленская церковь (1825) и шатровая колокольня. Если удастся заглянуть внутрь – можно увидеть бывшую трапезную (ныне семинарию) XVII века и очень красивый настоятельский корпус.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Иаково-Железноборовский</a:t>
            </a:r>
            <a:r>
              <a:rPr lang="ru-RU" dirty="0" smtClean="0"/>
              <a:t> монастырь. Село Борок, </a:t>
            </a:r>
            <a:r>
              <a:rPr lang="ru-RU" dirty="0" err="1" smtClean="0"/>
              <a:t>Буйский</a:t>
            </a:r>
            <a:r>
              <a:rPr lang="ru-RU" dirty="0" smtClean="0"/>
              <a:t> район, Костромская область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9.iakovo-zheleznoborovskijj-592x44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701" y="1508857"/>
            <a:ext cx="5413248" cy="4059936"/>
          </a:xfrm>
        </p:spPr>
      </p:pic>
      <p:sp>
        <p:nvSpPr>
          <p:cNvPr id="5" name="Прямоугольник 4"/>
          <p:cNvSpPr/>
          <p:nvPr/>
        </p:nvSpPr>
        <p:spPr>
          <a:xfrm>
            <a:off x="423553" y="1514956"/>
            <a:ext cx="49440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Село Борок близ города Буй – крупного железнодорожного узла – в старину называлось Железным Борком, так как здесь добывали болотные руды. Основанный Сергиевым учеником Иаковом в 1390 году монастырь сыграл роль в двух русских Смутах: в 1442-м Василий Тёмный сделал его своей "базой" в походе на Дмитрия </a:t>
            </a:r>
            <a:r>
              <a:rPr lang="ru-RU" dirty="0" err="1" smtClean="0"/>
              <a:t>Шемяку</a:t>
            </a:r>
            <a:r>
              <a:rPr lang="ru-RU" dirty="0" smtClean="0"/>
              <a:t>, а в начале XVII века тут принял постриг Гришка Отрепьев – будущий Лжедмитрий I. Ныне от обедневшей в XIX веке обители остались церкви Рождества Богородицы (1757) и Рождества Иоанна Предтечи (1765), колокольня - "карандаш" между ними, ограда и кельи.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Авраамиев Городецкий монастырь. Село </a:t>
            </a:r>
            <a:r>
              <a:rPr lang="ru-RU" dirty="0" err="1" smtClean="0"/>
              <a:t>Ножкино</a:t>
            </a:r>
            <a:r>
              <a:rPr lang="ru-RU" dirty="0" smtClean="0"/>
              <a:t>, Чухломской район, Костромская область</a:t>
            </a:r>
            <a:endParaRPr lang="ru-RU" dirty="0"/>
          </a:p>
        </p:txBody>
      </p:sp>
      <p:pic>
        <p:nvPicPr>
          <p:cNvPr id="4" name="Содержимое 3" descr="20.avraamievskijj_gorodeckijj-592x4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783" y="1730828"/>
            <a:ext cx="6364034" cy="4708525"/>
          </a:xfrm>
        </p:spPr>
      </p:pic>
      <p:sp>
        <p:nvSpPr>
          <p:cNvPr id="5" name="Прямоугольник 4"/>
          <p:cNvSpPr/>
          <p:nvPr/>
        </p:nvSpPr>
        <p:spPr>
          <a:xfrm>
            <a:off x="6895606" y="1673338"/>
            <a:ext cx="46234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Одним из ярчайших продолжателей Сергиева дела был монах Авраамий, основатель четырех монастырей в глухой </a:t>
            </a:r>
            <a:r>
              <a:rPr lang="ru-RU" dirty="0" err="1" smtClean="0"/>
              <a:t>галицкой</a:t>
            </a:r>
            <a:r>
              <a:rPr lang="ru-RU" dirty="0" smtClean="0"/>
              <a:t> стороне (речь, конечно, не про Галицию, а про Галич Костромской области). Сохранился лишь Авраамиев Городецкий монастырь в селе </a:t>
            </a:r>
            <a:r>
              <a:rPr lang="ru-RU" dirty="0" err="1" smtClean="0"/>
              <a:t>Ножкино</a:t>
            </a:r>
            <a:r>
              <a:rPr lang="ru-RU" dirty="0" smtClean="0"/>
              <a:t>, где святой упокоился. Храмы видны из Чухломы и с </a:t>
            </a:r>
            <a:r>
              <a:rPr lang="ru-RU" dirty="0" err="1" smtClean="0"/>
              <a:t>солигаличской</a:t>
            </a:r>
            <a:r>
              <a:rPr lang="ru-RU" dirty="0" smtClean="0"/>
              <a:t> дороги за озерной гладью: Покровская и Никольская церкви XVII века и собор иконы Божьей Матери "Умиление" с колокольней, построенные Константином Тоном в стиле его московского "шедевра". Руины двух церквей еще одного </a:t>
            </a:r>
            <a:r>
              <a:rPr lang="ru-RU" dirty="0" err="1" smtClean="0"/>
              <a:t>Авраамиева</a:t>
            </a:r>
            <a:r>
              <a:rPr lang="ru-RU" dirty="0" smtClean="0"/>
              <a:t> </a:t>
            </a:r>
            <a:r>
              <a:rPr lang="ru-RU" dirty="0" err="1" smtClean="0"/>
              <a:t>Новоезерского</a:t>
            </a:r>
            <a:r>
              <a:rPr lang="ru-RU" dirty="0" smtClean="0"/>
              <a:t> монастыря сохранились напротив Галича, в селе с ласковым названием Умиление.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Череповецкий Воскресенский монастырь. Череповец</a:t>
            </a:r>
            <a:endParaRPr lang="ru-RU" dirty="0"/>
          </a:p>
        </p:txBody>
      </p:sp>
      <p:pic>
        <p:nvPicPr>
          <p:cNvPr id="4" name="Содержимое 3" descr="22.cherepoveckijj_voskresenskijj1-592x3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5892" y="1469572"/>
            <a:ext cx="6555300" cy="4384964"/>
          </a:xfrm>
        </p:spPr>
      </p:pic>
      <p:sp>
        <p:nvSpPr>
          <p:cNvPr id="5" name="Прямоугольник 4"/>
          <p:cNvSpPr/>
          <p:nvPr/>
        </p:nvSpPr>
        <p:spPr>
          <a:xfrm>
            <a:off x="672935" y="2092704"/>
            <a:ext cx="41721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Сложно поверить, что индустриальный гигант Череповец когда-то был тихим купеческим городком, выросшим в XVIII веке у монастыря, основанного Сергиевыми учениками Феодосием и Афанасием. Монастырь упразднили в 1764 году, но его Воскресенский собор (1752-56) остаётся старейшим зданием, историческим сердцем Череповца.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Кирилло-Белозерский монастырь. Вологодская область, Кирилловский район</a:t>
            </a:r>
            <a:endParaRPr lang="ru-RU" dirty="0"/>
          </a:p>
        </p:txBody>
      </p:sp>
      <p:pic>
        <p:nvPicPr>
          <p:cNvPr id="4" name="Содержимое 3" descr="23.kirillo_belozerskijj-592x36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090" y="1486561"/>
            <a:ext cx="5065855" cy="3106259"/>
          </a:xfrm>
        </p:spPr>
      </p:pic>
      <p:sp>
        <p:nvSpPr>
          <p:cNvPr id="5" name="Прямоугольник 4"/>
          <p:cNvSpPr/>
          <p:nvPr/>
        </p:nvSpPr>
        <p:spPr>
          <a:xfrm>
            <a:off x="178129" y="1479467"/>
            <a:ext cx="623454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1397 году в Белозерское княжество пришли двое иноков Симонова монастыря – Кирилл и </a:t>
            </a:r>
            <a:r>
              <a:rPr lang="ru-RU" dirty="0" err="1" smtClean="0"/>
              <a:t>Ферапонт</a:t>
            </a:r>
            <a:r>
              <a:rPr lang="ru-RU" dirty="0" smtClean="0"/>
              <a:t>. Первый вырыл келью у Сиверского озера, второй – между озёрами </a:t>
            </a:r>
            <a:r>
              <a:rPr lang="ru-RU" dirty="0" err="1" smtClean="0"/>
              <a:t>Пасским</a:t>
            </a:r>
            <a:r>
              <a:rPr lang="ru-RU" dirty="0" smtClean="0"/>
              <a:t> и </a:t>
            </a:r>
            <a:r>
              <a:rPr lang="ru-RU" dirty="0" err="1" smtClean="0"/>
              <a:t>Бородавским</a:t>
            </a:r>
            <a:r>
              <a:rPr lang="ru-RU" dirty="0" smtClean="0"/>
              <a:t>, </a:t>
            </a:r>
            <a:r>
              <a:rPr lang="ru-RU" dirty="0" err="1" smtClean="0"/>
              <a:t>и</a:t>
            </a:r>
            <a:r>
              <a:rPr lang="ru-RU" dirty="0" smtClean="0"/>
              <a:t> с годами из этих келий выросли самые известные монастыри Северной Фиваиды. Кирилло-Белозерский монастырь ныне крупнейший в России, и на площади в 12 гектар размещается полсотни построек, в том числе 10 церквей, из которых лишь две моложе XVI века. Монастырь так велик, что делится на "районы" – Большой Успенский и Ивановский монастыри слагают Старый город, к которому примыкает обширный и почти пустой Новый город. Все это – под защитой мощнейших стен и неприступных башен, а когда-то в обители была и своя цитадель Острог, служившая также "элитной" тюрьмой. </a:t>
            </a:r>
          </a:p>
          <a:p>
            <a:pPr algn="just"/>
            <a:r>
              <a:rPr lang="ru-RU" dirty="0" smtClean="0"/>
              <a:t>Еще тут множество палат – жилых, учебных, больничных, хозяйственных, также почти сплошь XVI-XVII столетий, одну из которых занимает музей икон. В Новом городе – деревянные мельница и очень старая (1485) </a:t>
            </a:r>
            <a:r>
              <a:rPr lang="ru-RU" dirty="0" err="1" smtClean="0"/>
              <a:t>Ризоположенская</a:t>
            </a:r>
            <a:r>
              <a:rPr lang="ru-RU" dirty="0" smtClean="0"/>
              <a:t> церковь из села </a:t>
            </a:r>
            <a:r>
              <a:rPr lang="ru-RU" dirty="0" err="1" smtClean="0"/>
              <a:t>Бородавы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55180" y="4664287"/>
            <a:ext cx="54626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Добавьте сюда славную историю и красивейшее расположение – и получается одно из самых впечатляющих мест России. Кирилло-Белозерский монастырь дал больше всего "учеников третьего порядка": его иноками были идеолог "</a:t>
            </a:r>
            <a:r>
              <a:rPr lang="ru-RU" dirty="0" err="1" smtClean="0"/>
              <a:t>нестяжательства</a:t>
            </a:r>
            <a:r>
              <a:rPr lang="ru-RU" dirty="0" smtClean="0"/>
              <a:t>" Нил </a:t>
            </a:r>
            <a:r>
              <a:rPr lang="ru-RU" dirty="0" err="1" smtClean="0"/>
              <a:t>Сорский</a:t>
            </a:r>
            <a:r>
              <a:rPr lang="ru-RU" dirty="0" smtClean="0"/>
              <a:t>, основатель Соловецкого монастыря </a:t>
            </a:r>
            <a:r>
              <a:rPr lang="ru-RU" dirty="0" err="1" smtClean="0"/>
              <a:t>Савватий</a:t>
            </a:r>
            <a:r>
              <a:rPr lang="ru-RU" dirty="0" smtClean="0"/>
              <a:t> и другие.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Лужецкий</a:t>
            </a:r>
            <a:r>
              <a:rPr lang="ru-RU" dirty="0" smtClean="0"/>
              <a:t> Ферапонтов монастырь. Можайск, Московская область</a:t>
            </a:r>
            <a:endParaRPr lang="ru-RU" dirty="0"/>
          </a:p>
        </p:txBody>
      </p:sp>
      <p:pic>
        <p:nvPicPr>
          <p:cNvPr id="4" name="Содержимое 3" descr="25.luzheckijj_ferapontov-592x4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689" y="1612075"/>
            <a:ext cx="6716739" cy="4708525"/>
          </a:xfrm>
        </p:spPr>
      </p:pic>
      <p:sp>
        <p:nvSpPr>
          <p:cNvPr id="5" name="Прямоугольник 4"/>
          <p:cNvSpPr/>
          <p:nvPr/>
        </p:nvSpPr>
        <p:spPr>
          <a:xfrm>
            <a:off x="7477496" y="1574194"/>
            <a:ext cx="416032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Белозерский князь Андрей Дмитриевич владел несколькими городами на Руси, в том числе Можайском. В 1408 году он попросил инока </a:t>
            </a:r>
            <a:r>
              <a:rPr lang="ru-RU" dirty="0" err="1" smtClean="0"/>
              <a:t>Ферапонта</a:t>
            </a:r>
            <a:r>
              <a:rPr lang="ru-RU" dirty="0" smtClean="0"/>
              <a:t> основать там монастырь, и Сергиев ученик вернулся в Подмосковье. Ныне </a:t>
            </a:r>
            <a:r>
              <a:rPr lang="ru-RU" dirty="0" err="1" smtClean="0"/>
              <a:t>Лужецкий</a:t>
            </a:r>
            <a:r>
              <a:rPr lang="ru-RU" dirty="0" smtClean="0"/>
              <a:t> монастырь на окраине Можайска – небольшой, но очень цельный ансамбль с собором Рождества Богородицы (1520), ещё парой церквей помоложе и шатровой колокольней за декоративными, но внушительными стенами и башнями.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Троице-Сыпанов</a:t>
            </a:r>
            <a:r>
              <a:rPr lang="ru-RU" dirty="0" smtClean="0"/>
              <a:t> монастырь. Нерехта, Костромская область</a:t>
            </a:r>
            <a:endParaRPr lang="ru-RU" dirty="0"/>
          </a:p>
        </p:txBody>
      </p:sp>
      <p:pic>
        <p:nvPicPr>
          <p:cNvPr id="4" name="Содержимое 3" descr="18.troice_sypanov-592x39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0502" y="1576450"/>
            <a:ext cx="6677789" cy="4444339"/>
          </a:xfrm>
        </p:spPr>
      </p:pic>
      <p:sp>
        <p:nvSpPr>
          <p:cNvPr id="5" name="Прямоугольник 4"/>
          <p:cNvSpPr/>
          <p:nvPr/>
        </p:nvSpPr>
        <p:spPr>
          <a:xfrm>
            <a:off x="732311" y="1566324"/>
            <a:ext cx="39703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Живописный монастырь на </a:t>
            </a:r>
            <a:r>
              <a:rPr lang="ru-RU" dirty="0" err="1" smtClean="0"/>
              <a:t>Сыпановом</a:t>
            </a:r>
            <a:r>
              <a:rPr lang="ru-RU" dirty="0" smtClean="0"/>
              <a:t> холме в 2 километрах от городка Нерехта основал в 1365 году Сергиев ученик </a:t>
            </a:r>
            <a:r>
              <a:rPr lang="ru-RU" dirty="0" err="1" smtClean="0"/>
              <a:t>Пахомий</a:t>
            </a:r>
            <a:r>
              <a:rPr lang="ru-RU" dirty="0" smtClean="0"/>
              <a:t> – как и многие другие ученики, и сам учитель, он ушёл в леса искать уединения, выкопал келью… и вскоре монастырь вокруг него сложился сам собой. Ныне это по сути просто Троицкая церковь (1675) в ограде (1780) с башнями и часовней – в 1764-1993 годах это и был приходской храм вместо упразднённой обители. А теперь – снова монастырь, женский.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6581003"/>
            <a:ext cx="5165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 </a:t>
            </a:r>
            <a:r>
              <a:rPr lang="en-US" sz="1200" dirty="0" smtClean="0"/>
              <a:t>pleskovo.ru 2014</a:t>
            </a:r>
            <a:endParaRPr lang="ru-RU" sz="1200" dirty="0"/>
          </a:p>
        </p:txBody>
      </p:sp>
      <p:pic>
        <p:nvPicPr>
          <p:cNvPr id="1027" name="Picture 3" descr="C:\Documents and Settings\Matilda\Рабочий стол\Radonej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1949" y="6610"/>
            <a:ext cx="7389916" cy="6827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96064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Успенский </a:t>
            </a:r>
            <a:r>
              <a:rPr lang="ru-RU" dirty="0" err="1" smtClean="0"/>
              <a:t>Боровенский</a:t>
            </a:r>
            <a:r>
              <a:rPr lang="ru-RU" dirty="0" smtClean="0"/>
              <a:t> монастырь. Мосальск, Калужская область</a:t>
            </a:r>
            <a:endParaRPr lang="ru-RU" dirty="0"/>
          </a:p>
        </p:txBody>
      </p:sp>
      <p:pic>
        <p:nvPicPr>
          <p:cNvPr id="4" name="Содержимое 3" descr="26.uspenskijj_borovenskijj-592x4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661" y="1612075"/>
            <a:ext cx="6278033" cy="4708525"/>
          </a:xfrm>
        </p:spPr>
      </p:pic>
      <p:sp>
        <p:nvSpPr>
          <p:cNvPr id="5" name="Прямоугольник 4"/>
          <p:cNvSpPr/>
          <p:nvPr/>
        </p:nvSpPr>
        <p:spPr>
          <a:xfrm>
            <a:off x="6954982" y="1590211"/>
            <a:ext cx="44928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Самый южный монастырь Сергиевых учеников основал тезка «северного» </a:t>
            </a:r>
            <a:r>
              <a:rPr lang="ru-RU" dirty="0" err="1" smtClean="0"/>
              <a:t>Ферапонта</a:t>
            </a:r>
            <a:r>
              <a:rPr lang="ru-RU" dirty="0" smtClean="0"/>
              <a:t> – инок </a:t>
            </a:r>
            <a:r>
              <a:rPr lang="ru-RU" dirty="0" err="1" smtClean="0"/>
              <a:t>Ферапонт</a:t>
            </a:r>
            <a:r>
              <a:rPr lang="ru-RU" dirty="0" smtClean="0"/>
              <a:t> </a:t>
            </a:r>
            <a:r>
              <a:rPr lang="ru-RU" dirty="0" err="1" smtClean="0"/>
              <a:t>Боровенский</a:t>
            </a:r>
            <a:r>
              <a:rPr lang="ru-RU" dirty="0" smtClean="0"/>
              <a:t>. Калужская земля в те времена была неспокойной окраиной, на которую покушались то Литва, то Орда, и уйти сюда жить беззащитному монаху – уже был подвиг. Монастырь, однако, пережил все войны… чтобы закрыться в 1760-е годы. Заложенную в 1740-е Успенскую церковь, одну из красивейших на Юге, освятили уже как приходскую. Ныне она стоит среди полей, заброшенная, но незыблемая, и внутри видны росписи, сделанные украинскими мастерами, в том числе "Всевидящее Око" на сводах.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Усть-Вымский</a:t>
            </a:r>
            <a:r>
              <a:rPr lang="ru-RU" dirty="0" smtClean="0"/>
              <a:t> </a:t>
            </a:r>
            <a:r>
              <a:rPr lang="ru-RU" dirty="0" err="1" smtClean="0"/>
              <a:t>Михаило-Архангельский</a:t>
            </a:r>
            <a:r>
              <a:rPr lang="ru-RU" dirty="0" smtClean="0"/>
              <a:t> монастырь. Усть-Вымь, Республика Коми</a:t>
            </a:r>
            <a:endParaRPr lang="ru-RU" dirty="0"/>
          </a:p>
        </p:txBody>
      </p:sp>
      <p:pic>
        <p:nvPicPr>
          <p:cNvPr id="4" name="Содержимое 3" descr="27.ust_vymskijj-592x3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9578" y="1324504"/>
            <a:ext cx="4369591" cy="2760519"/>
          </a:xfrm>
        </p:spPr>
      </p:pic>
      <p:sp>
        <p:nvSpPr>
          <p:cNvPr id="5" name="Прямоугольник 4"/>
          <p:cNvSpPr/>
          <p:nvPr/>
        </p:nvSpPr>
        <p:spPr>
          <a:xfrm>
            <a:off x="186046" y="1376594"/>
            <a:ext cx="701040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Стефан Пермский родился в купеческом Великом Устюге в семье батюшки и крещёной зырянки (так в старину называли коми), и в историю вошел тем, что в одиночку присоединил к России целый край – Малую Пермь, страну коми-зырян. Приняв постриг и поселившись в Ростове, Стефан выучился наукам, и не раз беседовал с Сергием Радонежским, перенимая его опыт, а затем вернулся на Север и пошёл за </a:t>
            </a:r>
            <a:r>
              <a:rPr lang="ru-RU" dirty="0" err="1" smtClean="0"/>
              <a:t>Вычегду</a:t>
            </a:r>
            <a:r>
              <a:rPr lang="ru-RU" dirty="0" smtClean="0"/>
              <a:t>. Коми тогда были народом воинственным, с миссионерами их разговор был короткий, но когда они связали Стефана и стали обкладывать хворостом, его спокойствие так потрясло зырян, что они не только пощадили его, но и вняли к его проповедям. Так, обращая в Христову веру село за селом, Стефан дошёл до Усть-Выми – столицы Малой Перми, и там встретился с </a:t>
            </a:r>
            <a:r>
              <a:rPr lang="ru-RU" dirty="0" err="1" smtClean="0"/>
              <a:t>памой</a:t>
            </a:r>
            <a:r>
              <a:rPr lang="ru-RU" dirty="0" smtClean="0"/>
              <a:t> – верховным жрецом. </a:t>
            </a:r>
          </a:p>
          <a:p>
            <a:pPr algn="just"/>
            <a:r>
              <a:rPr lang="ru-RU" dirty="0" smtClean="0"/>
              <a:t>По преданию, исход решило испытание: прикованные друг к другу цепью инок и жрец должны были пройти сквозь горящую избу, нырнуть в прорубь на одном берегу </a:t>
            </a:r>
            <a:r>
              <a:rPr lang="ru-RU" dirty="0" err="1" smtClean="0"/>
              <a:t>Вычегды</a:t>
            </a:r>
            <a:r>
              <a:rPr lang="ru-RU" dirty="0" smtClean="0"/>
              <a:t> и вынырнуть на другом… По сути они шли на верную смерть, и в готовности к ней была суть: </a:t>
            </a:r>
            <a:r>
              <a:rPr lang="ru-RU" dirty="0" err="1" smtClean="0"/>
              <a:t>пама</a:t>
            </a:r>
            <a:r>
              <a:rPr lang="ru-RU" dirty="0" smtClean="0"/>
              <a:t> убоялся, отступил и тем самым спас и Стефана… но враз потерял доверие своего народа.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457704" y="4028657"/>
            <a:ext cx="47342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Это было в год Куликовской битвы. На месте капища Стефан построил храм, и ныне в центре Усть-Выми стоит небольшой, но очень ландшафтный монастырь из двух церковок XVIII века (и третьей 1990-ых годов) и деревянной монашеской обители, похожей на маленькую крепость. Из двух других монастырей Стефана выросли нынешние Котлас и Сыктывкар.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Высоцкий монастырь. Серпухов, Московская область</a:t>
            </a:r>
            <a:endParaRPr lang="ru-RU" dirty="0"/>
          </a:p>
        </p:txBody>
      </p:sp>
      <p:pic>
        <p:nvPicPr>
          <p:cNvPr id="4" name="Содержимое 3" descr="3.-vysockijj-592x39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715" y="1501285"/>
            <a:ext cx="5252456" cy="3486850"/>
          </a:xfrm>
        </p:spPr>
      </p:pic>
      <p:sp>
        <p:nvSpPr>
          <p:cNvPr id="5" name="Прямоугольник 4"/>
          <p:cNvSpPr/>
          <p:nvPr/>
        </p:nvSpPr>
        <p:spPr>
          <a:xfrm>
            <a:off x="178129" y="4923174"/>
            <a:ext cx="118040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Монастырь на окраине Серпухова – одна из главных достопримечательностей древнего города. Его основал в 1374 году местный князь Владимир Храбрый, но для выбора места и его освящения позвал Сергия с учеником Афанасием, который и остался за игумена. Монастырь невелик, но красив: стены с башнями XVII века, изящная надвратная колокольня (1831), </a:t>
            </a:r>
            <a:r>
              <a:rPr lang="ru-RU" dirty="0" err="1" smtClean="0"/>
              <a:t>Зачатьевский</a:t>
            </a:r>
            <a:r>
              <a:rPr lang="ru-RU" dirty="0" smtClean="0"/>
              <a:t> собор времен Бориса Годунова и еще несколько церквей и корпусов. Но более всего обитель славится иконой "</a:t>
            </a:r>
            <a:r>
              <a:rPr lang="ru-RU" dirty="0" err="1" smtClean="0"/>
              <a:t>Неупиваемая</a:t>
            </a:r>
            <a:r>
              <a:rPr lang="ru-RU" dirty="0" smtClean="0"/>
              <a:t> Чаша", избавляющей от алкоголизма, наркомании и прочих пагубных пристрастий.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659208" y="6581001"/>
            <a:ext cx="15327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©  </a:t>
            </a:r>
            <a:r>
              <a:rPr lang="en-US" sz="1200" dirty="0" smtClean="0"/>
              <a:t>pleskovo.ru 2014</a:t>
            </a:r>
            <a:endParaRPr lang="ru-RU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Ферапонтов монастырь, Кирилловский район, Вологодская область</a:t>
            </a:r>
            <a:endParaRPr lang="ru-RU" dirty="0"/>
          </a:p>
        </p:txBody>
      </p:sp>
      <p:pic>
        <p:nvPicPr>
          <p:cNvPr id="4" name="Содержимое 3" descr="24.ferapontov_monastyr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337" y="1666016"/>
            <a:ext cx="5162797" cy="3438423"/>
          </a:xfrm>
        </p:spPr>
      </p:pic>
      <p:sp>
        <p:nvSpPr>
          <p:cNvPr id="5" name="Прямоугольник 4"/>
          <p:cNvSpPr/>
          <p:nvPr/>
        </p:nvSpPr>
        <p:spPr>
          <a:xfrm>
            <a:off x="249382" y="5180426"/>
            <a:ext cx="114478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1397 году в Белозерское княжество пришли двое иноков Симонова монастыря – Кирилл и </a:t>
            </a:r>
            <a:r>
              <a:rPr lang="ru-RU" dirty="0" err="1" smtClean="0"/>
              <a:t>Ферапонт</a:t>
            </a:r>
            <a:r>
              <a:rPr lang="ru-RU" dirty="0" smtClean="0"/>
              <a:t>. Первый вырыл келью у Сиверского озера, второй – между озёрами </a:t>
            </a:r>
            <a:r>
              <a:rPr lang="ru-RU" dirty="0" err="1" smtClean="0"/>
              <a:t>Пасским</a:t>
            </a:r>
            <a:r>
              <a:rPr lang="ru-RU" dirty="0" smtClean="0"/>
              <a:t> и </a:t>
            </a:r>
            <a:r>
              <a:rPr lang="ru-RU" dirty="0" err="1" smtClean="0"/>
              <a:t>Бородавским</a:t>
            </a:r>
            <a:r>
              <a:rPr lang="ru-RU" dirty="0" smtClean="0"/>
              <a:t>, </a:t>
            </a:r>
            <a:r>
              <a:rPr lang="ru-RU" dirty="0" err="1" smtClean="0"/>
              <a:t>и</a:t>
            </a:r>
            <a:r>
              <a:rPr lang="ru-RU" dirty="0" smtClean="0"/>
              <a:t> с годами из этих келий выросли самые известные монастыри Северной Фиваиды. Ферапонтов монастырь гораздо меньше, но древнее (в нём вообще нет зданий моложе середины XVII века), и входит во Всемирное наследие ЮНЕСКО благодаря комплексу фресок Дионисия в соборе Рождества Богородицы (1490-1502).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Троице-Сергиева Лавра. Сергиев Посад, Московская область</a:t>
            </a:r>
            <a:endParaRPr lang="ru-RU" dirty="0"/>
          </a:p>
        </p:txBody>
      </p:sp>
      <p:pic>
        <p:nvPicPr>
          <p:cNvPr id="4" name="Содержимое 3" descr="1.-lavra-592x2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8046" y="1546493"/>
            <a:ext cx="7353466" cy="3316513"/>
          </a:xfrm>
        </p:spPr>
      </p:pic>
      <p:sp>
        <p:nvSpPr>
          <p:cNvPr id="6" name="Прямоугольник 5"/>
          <p:cNvSpPr/>
          <p:nvPr/>
        </p:nvSpPr>
        <p:spPr>
          <a:xfrm>
            <a:off x="285007" y="4949295"/>
            <a:ext cx="115190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Главный русский монастырь Сергий основал, еще будучи набожным мирянином Варфоломеем: с братом-монахом Стефаном поселился на холме </a:t>
            </a:r>
            <a:r>
              <a:rPr lang="ru-RU" dirty="0" err="1" smtClean="0"/>
              <a:t>Маковец</a:t>
            </a:r>
            <a:r>
              <a:rPr lang="ru-RU" dirty="0" smtClean="0"/>
              <a:t> в Радонежском бору, где своими руками построил церковь Святой Троицы. Пару лет спустя Варфоломей принял монашество с именем Сергий, а дальше вокруг него сложилась иноческая община, оформившееся к 1345 году в монастырь с общежительным уставом. Сергий был чтим при жизни, ходил по Руси и мирил враждующих князей, и наконец в 1380 году благословил на битву с ордынцами Дмитрия Донского и дал ему в помощь двух иноков-воинов Александра </a:t>
            </a:r>
            <a:r>
              <a:rPr lang="ru-RU" dirty="0" err="1" smtClean="0"/>
              <a:t>Пересвета</a:t>
            </a:r>
            <a:r>
              <a:rPr lang="ru-RU" dirty="0" smtClean="0"/>
              <a:t> и Родиона </a:t>
            </a:r>
            <a:r>
              <a:rPr lang="ru-RU" dirty="0" err="1" smtClean="0"/>
              <a:t>Ослябю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008" y="3399680"/>
            <a:ext cx="1147156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Троицком монастыре в 1392 году Сергий и преставился, а тридцать лет спустя были обретены его мощи, к которым потянулся народ. Монастырь рос и хорошел вместе с Россией, пережил в 1408 году разорение ордой </a:t>
            </a:r>
            <a:r>
              <a:rPr lang="ru-RU" dirty="0" err="1" smtClean="0"/>
              <a:t>Едигея</a:t>
            </a:r>
            <a:r>
              <a:rPr lang="ru-RU" dirty="0" smtClean="0"/>
              <a:t>, а в 1608-10 годах – осаду польско-литовским войском пана </a:t>
            </a:r>
            <a:r>
              <a:rPr lang="ru-RU" dirty="0" err="1" smtClean="0"/>
              <a:t>Сапеги</a:t>
            </a:r>
            <a:r>
              <a:rPr lang="ru-RU" dirty="0" smtClean="0"/>
              <a:t>. В 1744 году монастырь получил статус лавры – второй на Руси после Киево-Печерской. Ныне это грандиозный архитектурный комплекс, достойный крупнейших российских кремлей – около 50 зданий за неприступной стеной длиной 1,5 километра. Старейшие храмы – Троицкий собор (1422-23) и </a:t>
            </a:r>
            <a:r>
              <a:rPr lang="ru-RU" dirty="0" err="1" smtClean="0"/>
              <a:t>Свято-Духовская</a:t>
            </a:r>
            <a:r>
              <a:rPr lang="ru-RU" dirty="0" smtClean="0"/>
              <a:t> церковь-колокольня (1476), причём именно для первого Андрей Рублёв написал свою великую "Троицу". Успенский собор (1559-85) – один из самых больших и величественных на Руси. Колокольня (1741-77) выше Ивана Великого, и на ней висит крупнейший в России 72-тонный Царь-колокол. Храмы, жилые и служебные палаты, учебные и административные заведения, мощи и могилы исторических личностей, музей с уникальными экспонатами: Лавра – это целый город, а также "</a:t>
            </a:r>
            <a:r>
              <a:rPr lang="ru-RU" dirty="0" err="1" smtClean="0"/>
              <a:t>градооборазующее</a:t>
            </a:r>
            <a:r>
              <a:rPr lang="ru-RU" dirty="0" smtClean="0"/>
              <a:t> предприятие" немаленького города Сергиев Посад.</a:t>
            </a:r>
            <a:endParaRPr lang="ru-RU" dirty="0"/>
          </a:p>
        </p:txBody>
      </p:sp>
      <p:pic>
        <p:nvPicPr>
          <p:cNvPr id="97282" name="Picture 2" descr="http://culture.ru/ru/uploads/media/news/0001/15/thumb_14718_news_b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771" y="271066"/>
            <a:ext cx="4370120" cy="2912094"/>
          </a:xfrm>
          <a:prstGeom prst="rect">
            <a:avLst/>
          </a:prstGeom>
          <a:noFill/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3313" y="277009"/>
            <a:ext cx="4263241" cy="298874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Благовещенский </a:t>
            </a:r>
            <a:r>
              <a:rPr lang="ru-RU" dirty="0" err="1" smtClean="0"/>
              <a:t>Киржачский</a:t>
            </a:r>
            <a:r>
              <a:rPr lang="ru-RU" dirty="0" smtClean="0"/>
              <a:t> монастырь. </a:t>
            </a:r>
            <a:r>
              <a:rPr lang="ru-RU" dirty="0" err="1" smtClean="0"/>
              <a:t>Киржач</a:t>
            </a:r>
            <a:r>
              <a:rPr lang="ru-RU" dirty="0" smtClean="0"/>
              <a:t>, Владимирская область</a:t>
            </a:r>
            <a:endParaRPr lang="ru-RU" dirty="0"/>
          </a:p>
        </p:txBody>
      </p:sp>
      <p:pic>
        <p:nvPicPr>
          <p:cNvPr id="5" name="Содержимое 4" descr="2.-blagoveshhenskijj_kirzhach-592x39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4267" y="1647702"/>
            <a:ext cx="5659094" cy="3766357"/>
          </a:xfrm>
        </p:spPr>
      </p:pic>
      <p:sp>
        <p:nvSpPr>
          <p:cNvPr id="6" name="Прямоугольник 5"/>
          <p:cNvSpPr/>
          <p:nvPr/>
        </p:nvSpPr>
        <p:spPr>
          <a:xfrm>
            <a:off x="380009" y="5380672"/>
            <a:ext cx="113884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Порой Сергий покидал Троицкий монастырь на несколько лет, но где бы он ни поселился – возникала новая обитель. Так, в 1358 году на реке </a:t>
            </a:r>
            <a:r>
              <a:rPr lang="ru-RU" dirty="0" err="1" smtClean="0"/>
              <a:t>Киржач</a:t>
            </a:r>
            <a:r>
              <a:rPr lang="ru-RU" dirty="0" smtClean="0"/>
              <a:t> Сергий и его ученик </a:t>
            </a:r>
            <a:r>
              <a:rPr lang="ru-RU" dirty="0" err="1" smtClean="0"/>
              <a:t>Симон</a:t>
            </a:r>
            <a:r>
              <a:rPr lang="ru-RU" dirty="0" smtClean="0"/>
              <a:t> основали Благовещенский монастырь, где остался игуменом другой ученик Роман. Ныне это небольшой уютный женский монастырь на высоком берегу – с одной стороны город </a:t>
            </a:r>
            <a:r>
              <a:rPr lang="ru-RU" dirty="0" err="1" smtClean="0"/>
              <a:t>Киржач</a:t>
            </a:r>
            <a:r>
              <a:rPr lang="ru-RU" dirty="0" smtClean="0"/>
              <a:t>, с другой – бескрайние луга. В центре – белокаменный Благовещенский собор начала XVI века и церковь Всемилостивого Спаса (1656).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Бобренев</a:t>
            </a:r>
            <a:r>
              <a:rPr lang="ru-RU" dirty="0" smtClean="0"/>
              <a:t> монастырь. Коломна, Московская область</a:t>
            </a:r>
            <a:endParaRPr lang="ru-RU" dirty="0"/>
          </a:p>
        </p:txBody>
      </p:sp>
      <p:pic>
        <p:nvPicPr>
          <p:cNvPr id="4" name="Содержимое 3" descr="5.bobrenev_monastyr-592x3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6238" y="1728313"/>
            <a:ext cx="5848939" cy="3912466"/>
          </a:xfrm>
        </p:spPr>
      </p:pic>
      <p:sp>
        <p:nvSpPr>
          <p:cNvPr id="5" name="Прямоугольник 4"/>
          <p:cNvSpPr/>
          <p:nvPr/>
        </p:nvSpPr>
        <p:spPr>
          <a:xfrm>
            <a:off x="356261" y="992577"/>
            <a:ext cx="24344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Один из героев Куликовской битвы Дмитрий </a:t>
            </a:r>
            <a:r>
              <a:rPr lang="ru-RU" dirty="0" err="1" smtClean="0"/>
              <a:t>Боброк-Волынский</a:t>
            </a:r>
            <a:r>
              <a:rPr lang="ru-RU" dirty="0" smtClean="0"/>
              <a:t> приехал в Москву из мест, ныне известных как Западная Украина и сблизился с князем Дмитрием настолько, что они вместе готовили план битвы с Мамаем. </a:t>
            </a:r>
            <a:r>
              <a:rPr lang="ru-RU" dirty="0" err="1" smtClean="0"/>
              <a:t>Боброку</a:t>
            </a:r>
            <a:r>
              <a:rPr lang="ru-RU" dirty="0" smtClean="0"/>
              <a:t> отводилась военная хитрость: когда через 5 часов боя русские начали отступать, его засадный полк ударил в тыл татарской рати, тем самым решив исход сечи.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34203" y="1163782"/>
            <a:ext cx="257298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Возвращаясь с победой, </a:t>
            </a:r>
            <a:r>
              <a:rPr lang="ru-RU" dirty="0" err="1" smtClean="0"/>
              <a:t>Боброк</a:t>
            </a:r>
            <a:r>
              <a:rPr lang="ru-RU" dirty="0" smtClean="0"/>
              <a:t> с благословением Сергия основал монастырь у Коломны. Ныне это небольшая уютная обитель в поле между </a:t>
            </a:r>
            <a:r>
              <a:rPr lang="ru-RU" dirty="0" err="1" smtClean="0"/>
              <a:t>Новорязанским</a:t>
            </a:r>
            <a:r>
              <a:rPr lang="ru-RU" dirty="0" smtClean="0"/>
              <a:t> шоссе и Москвой-рекой с собором Рождества Богородицы (1757-90) и другими постройками XIX века. К монастырю лучше всего пройти из Коломенского кремля по живописнейшему пути через Пятницкие ворота и понтонный мост.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Богоявленский </a:t>
            </a:r>
            <a:r>
              <a:rPr lang="ru-RU" dirty="0" err="1" smtClean="0"/>
              <a:t>Старо-Голутвин</a:t>
            </a:r>
            <a:r>
              <a:rPr lang="ru-RU" dirty="0" smtClean="0"/>
              <a:t> монастырь. Коломна, Московская область</a:t>
            </a:r>
            <a:endParaRPr lang="ru-RU" dirty="0"/>
          </a:p>
        </p:txBody>
      </p:sp>
      <p:pic>
        <p:nvPicPr>
          <p:cNvPr id="4" name="Содержимое 3" descr="4.-staro_golutvin-592x39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2139" y="1528949"/>
            <a:ext cx="5353141" cy="3553690"/>
          </a:xfrm>
        </p:spPr>
      </p:pic>
      <p:sp>
        <p:nvSpPr>
          <p:cNvPr id="5" name="Прямоугольник 4"/>
          <p:cNvSpPr/>
          <p:nvPr/>
        </p:nvSpPr>
        <p:spPr>
          <a:xfrm>
            <a:off x="546265" y="5204177"/>
            <a:ext cx="112696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Большой монастырь на окраине Коломны хорошо виден с железной дороги, привлекая внимание тонкими ложно-готическими башенками ограды (1778), похожими на минареты. Его Сергий основал в 1385 году по просьбе Дмитрия Донского, и оставил игуменом своего ученика Григория. До 1929 года в монастыре был родник, по легенде забивший там, где сказал Сергий. В Средние века обитель была крепостью на дороге в Степь, но большинство нынешних построек, включая Богоявленский собор, относятся к XVIII веку.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574</TotalTime>
  <Words>3538</Words>
  <Application>Microsoft Office PowerPoint</Application>
  <PresentationFormat>Произвольный</PresentationFormat>
  <Paragraphs>78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Апекс</vt:lpstr>
      <vt:lpstr>«Монастыри, основанные учениками преподобного Сергия Радонежского» </vt:lpstr>
      <vt:lpstr>Игумен земли Русской</vt:lpstr>
      <vt:lpstr>Презентация PowerPoint</vt:lpstr>
      <vt:lpstr>Ферапонтов монастырь, Кирилловский район, Вологодская область</vt:lpstr>
      <vt:lpstr>Троице-Сергиева Лавра. Сергиев Посад, Московская область</vt:lpstr>
      <vt:lpstr>Презентация PowerPoint</vt:lpstr>
      <vt:lpstr>Благовещенский Киржачский монастырь. Киржач, Владимирская область</vt:lpstr>
      <vt:lpstr>Бобренев монастырь. Коломна, Московская область</vt:lpstr>
      <vt:lpstr>Богоявленский Старо-Голутвин монастырь. Коломна, Московская область</vt:lpstr>
      <vt:lpstr>Свято-Троицкий монастырь, Рязань</vt:lpstr>
      <vt:lpstr>Борисоглебский монастырь. Пос. Борисоглебский (Борисоглеб), Ярославская область</vt:lpstr>
      <vt:lpstr>Богородице-Рождественский монастырь. Ростов Великий</vt:lpstr>
      <vt:lpstr>Саввино-Сторожевский монастырь. Звенигород, Московская область</vt:lpstr>
      <vt:lpstr>Презентация PowerPoint</vt:lpstr>
      <vt:lpstr>Николо-Пешношский монастырь. Село Луговое, Дмитровский район, Московская область</vt:lpstr>
      <vt:lpstr>Спасо-Прилуцкий монастырь. Вологда</vt:lpstr>
      <vt:lpstr>Павло-Обнорский монастырь. Грязовецкий район, Вологодская область</vt:lpstr>
      <vt:lpstr>Воскресенский Обнорский монастырь. Любимовский район, Ярославская область</vt:lpstr>
      <vt:lpstr>Спасо-Преображенский Нуромский монастырь. Спас-Нурма, Грязовецкий район, Вологодская область</vt:lpstr>
      <vt:lpstr>Высоко-Покровский монастырь. Боровск, Калужская область</vt:lpstr>
      <vt:lpstr>Спасо-Андроников монастырь. Москва</vt:lpstr>
      <vt:lpstr>Симоновский монастырь, Москва</vt:lpstr>
      <vt:lpstr>Богоявленско-Анастасиин монастырь. Кострома</vt:lpstr>
      <vt:lpstr>Иаково-Железноборовский монастырь. Село Борок, Буйский район, Костромская область </vt:lpstr>
      <vt:lpstr>Авраамиев Городецкий монастырь. Село Ножкино, Чухломской район, Костромская область</vt:lpstr>
      <vt:lpstr>Череповецкий Воскресенский монастырь. Череповец</vt:lpstr>
      <vt:lpstr>Кирилло-Белозерский монастырь. Вологодская область, Кирилловский район</vt:lpstr>
      <vt:lpstr>Лужецкий Ферапонтов монастырь. Можайск, Московская область</vt:lpstr>
      <vt:lpstr>Троице-Сыпанов монастырь. Нерехта, Костромская область</vt:lpstr>
      <vt:lpstr>Успенский Боровенский монастырь. Мосальск, Калужская область</vt:lpstr>
      <vt:lpstr>Усть-Вымский Михаило-Архангельский монастырь. Усть-Вымь, Республика Коми</vt:lpstr>
      <vt:lpstr>Высоцкий монастырь. Серпухов, Московская область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Павлов Даниил</dc:creator>
  <cp:lastModifiedBy>Pushkova</cp:lastModifiedBy>
  <cp:revision>53</cp:revision>
  <dcterms:created xsi:type="dcterms:W3CDTF">2014-11-25T17:57:46Z</dcterms:created>
  <dcterms:modified xsi:type="dcterms:W3CDTF">2015-03-27T09:44:23Z</dcterms:modified>
</cp:coreProperties>
</file>