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81AC74-749D-4988-B8DA-C4946DBD0C2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EA57DB-1FCA-4833-A38E-B123BCB2D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57364"/>
            <a:ext cx="6172200" cy="3161198"/>
          </a:xfrm>
        </p:spPr>
        <p:txBody>
          <a:bodyPr>
            <a:normAutofit/>
          </a:bodyPr>
          <a:lstStyle/>
          <a:p>
            <a:r>
              <a:rPr lang="ru-RU" dirty="0" smtClean="0"/>
              <a:t>Письменная работа учителя и её оценка экспертами.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072206"/>
            <a:ext cx="6172200" cy="3027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Журавлёва Н.М.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Итоговый показатель может варьироваться в пределах  от 0 до 1 балла.</a:t>
            </a:r>
          </a:p>
          <a:p>
            <a:r>
              <a:rPr lang="ru-RU" dirty="0" smtClean="0"/>
              <a:t> От 0,5 до 1 балла- соответствие занимаемой должности: педагог продемонстрировал владение основным содержанием предмета и владение базовыми педагогическими компетенциями.</a:t>
            </a:r>
          </a:p>
          <a:p>
            <a:r>
              <a:rPr lang="ru-RU" dirty="0" smtClean="0"/>
              <a:t>От 0 до 0,49 балла –несоответствие занимаемой должности: учитель не продемонстрировал знания учебного предмета. Недостаточно владеет базовыми педагогическими компетенциями.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экспертного заключения.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-Уровень владения учебным материалом: насколько полно раскрыта заданная тема урока.</a:t>
            </a:r>
          </a:p>
          <a:p>
            <a:r>
              <a:rPr lang="ru-RU" dirty="0" smtClean="0"/>
              <a:t>-Уровень развития базовых педагогических компетенций.</a:t>
            </a:r>
          </a:p>
          <a:p>
            <a:r>
              <a:rPr lang="ru-RU" dirty="0" smtClean="0"/>
              <a:t>-Эффективность педагога на отдельных этапах урока.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конспекта урока(занятия)по предмету.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Цель: Оценка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профессиональных педагогических компетенций.</a:t>
            </a:r>
          </a:p>
          <a:p>
            <a:r>
              <a:rPr lang="ru-RU" dirty="0" smtClean="0"/>
              <a:t>Задача педагога: продемонстрировать владение материалом по преподаваемому предмету и достаточный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педагогических компетенций.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требования к написанию конспекта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Конспект урока должен быть связан с освоением новой темы (нового учебного материала),по предмету, который он преподает в текущем году.</a:t>
            </a:r>
          </a:p>
          <a:p>
            <a:r>
              <a:rPr lang="ru-RU" sz="11200" dirty="0" smtClean="0"/>
              <a:t>Конспект предполагает отражение основных этапов урока.</a:t>
            </a:r>
          </a:p>
          <a:p>
            <a:r>
              <a:rPr lang="ru-RU" sz="11200" dirty="0" smtClean="0"/>
              <a:t>При написании конспекта педагог может пропустить отдельные этапы или изменить структуру урока.</a:t>
            </a:r>
          </a:p>
          <a:p>
            <a:r>
              <a:rPr lang="ru-RU" sz="11200" dirty="0" smtClean="0"/>
              <a:t>Педагогу должны быть заранее известны критерии, по которым будет оцениваться его работа.</a:t>
            </a:r>
          </a:p>
          <a:p>
            <a:pPr>
              <a:buNone/>
            </a:pPr>
            <a:r>
              <a:rPr lang="ru-RU" sz="11200" dirty="0"/>
              <a:t> </a:t>
            </a:r>
            <a:endParaRPr lang="ru-RU" sz="11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Время, предоставляемое аттестуемому педагогу на написание конспекта урока, составляет 1,5-2ч.</a:t>
            </a:r>
          </a:p>
          <a:p>
            <a:r>
              <a:rPr lang="ru-RU" dirty="0" smtClean="0"/>
              <a:t>Конспект урока оформляется в соответствии с предложенной схемой.</a:t>
            </a:r>
          </a:p>
          <a:p>
            <a:r>
              <a:rPr lang="ru-RU" dirty="0" smtClean="0"/>
              <a:t>Во время квалификационного испытания педагог может использовать необходимые учебные пособия.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письменной работы (конспекта урока) экспертами.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Компетентность в области личных качеств;</a:t>
            </a:r>
          </a:p>
          <a:p>
            <a:r>
              <a:rPr lang="ru-RU" dirty="0" smtClean="0"/>
              <a:t>Компетентность в области постановки целей и задач педагогической деятельности.</a:t>
            </a:r>
          </a:p>
          <a:p>
            <a:r>
              <a:rPr lang="ru-RU" dirty="0" smtClean="0"/>
              <a:t>Компетентность в области мотивирования обучающихся.</a:t>
            </a:r>
          </a:p>
          <a:p>
            <a:r>
              <a:rPr lang="ru-RU" dirty="0" smtClean="0"/>
              <a:t>Компетентность в области информационной основы педагогической деятельности (компетентность в предмете преподавания, методах преподавания).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Компетентность в области разработки программ деятельности и принятия педагогических решений.</a:t>
            </a:r>
          </a:p>
          <a:p>
            <a:r>
              <a:rPr lang="ru-RU" dirty="0" smtClean="0"/>
              <a:t>Компетентность в области организации учебной деятельности.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285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оценки письменной работы.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71479"/>
          <a:ext cx="8115328" cy="608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416"/>
                <a:gridCol w="1014416"/>
                <a:gridCol w="1014416"/>
                <a:gridCol w="1014416"/>
                <a:gridCol w="1014416"/>
                <a:gridCol w="1014416"/>
                <a:gridCol w="1014416"/>
                <a:gridCol w="1014416"/>
              </a:tblGrid>
              <a:tr h="198888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Этапы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обл. </a:t>
                      </a:r>
                      <a:r>
                        <a:rPr lang="ru-RU" dirty="0" err="1" smtClean="0"/>
                        <a:t>личн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кач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обл.</a:t>
                      </a:r>
                    </a:p>
                    <a:p>
                      <a:r>
                        <a:rPr lang="ru-RU" dirty="0" smtClean="0"/>
                        <a:t>пост.</a:t>
                      </a:r>
                    </a:p>
                    <a:p>
                      <a:r>
                        <a:rPr lang="ru-RU" dirty="0" smtClean="0"/>
                        <a:t>целей и задач</a:t>
                      </a:r>
                    </a:p>
                    <a:p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деят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обл.</a:t>
                      </a:r>
                    </a:p>
                    <a:p>
                      <a:r>
                        <a:rPr lang="ru-RU" dirty="0" smtClean="0"/>
                        <a:t>мотив.</a:t>
                      </a:r>
                    </a:p>
                    <a:p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деят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обл.</a:t>
                      </a:r>
                    </a:p>
                    <a:p>
                      <a:r>
                        <a:rPr lang="ru-RU" dirty="0" err="1" smtClean="0"/>
                        <a:t>обесп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инф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осн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деят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обл.</a:t>
                      </a:r>
                    </a:p>
                    <a:p>
                      <a:r>
                        <a:rPr lang="ru-RU" dirty="0" err="1" smtClean="0"/>
                        <a:t>разр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прогр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обл.</a:t>
                      </a:r>
                    </a:p>
                    <a:p>
                      <a:r>
                        <a:rPr lang="ru-RU" dirty="0" smtClean="0"/>
                        <a:t>орг.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деят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Кол. </a:t>
                      </a:r>
                      <a:r>
                        <a:rPr lang="ru-RU" dirty="0" err="1" smtClean="0"/>
                        <a:t>оц</a:t>
                      </a:r>
                      <a:endParaRPr lang="ru-RU" dirty="0"/>
                    </a:p>
                  </a:txBody>
                  <a:tcPr/>
                </a:tc>
              </a:tr>
              <a:tr h="432571">
                <a:tc>
                  <a:txBody>
                    <a:bodyPr/>
                    <a:lstStyle/>
                    <a:p>
                      <a:r>
                        <a:rPr lang="ru-RU" dirty="0" smtClean="0"/>
                        <a:t>Орг.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-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+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0,75</a:t>
                      </a:r>
                      <a:endParaRPr lang="ru-RU" dirty="0"/>
                    </a:p>
                  </a:txBody>
                  <a:tcPr/>
                </a:tc>
              </a:tr>
              <a:tr h="700913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 </a:t>
                      </a:r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0,5</a:t>
                      </a:r>
                      <a:endParaRPr lang="ru-RU" dirty="0"/>
                    </a:p>
                  </a:txBody>
                  <a:tcPr/>
                </a:tc>
              </a:tr>
              <a:tr h="100130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Объяс</a:t>
                      </a:r>
                      <a:r>
                        <a:rPr lang="ru-RU" dirty="0" smtClean="0"/>
                        <a:t>. нов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мат.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0,5</a:t>
                      </a:r>
                      <a:endParaRPr lang="ru-RU" dirty="0"/>
                    </a:p>
                  </a:txBody>
                  <a:tcPr/>
                </a:tc>
              </a:tr>
              <a:tr h="43257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Закр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0,5</a:t>
                      </a:r>
                      <a:endParaRPr lang="ru-RU" dirty="0"/>
                    </a:p>
                  </a:txBody>
                  <a:tcPr/>
                </a:tc>
              </a:tr>
              <a:tr h="432571">
                <a:tc>
                  <a:txBody>
                    <a:bodyPr/>
                    <a:lstStyle/>
                    <a:p>
                      <a:r>
                        <a:rPr lang="ru-RU" dirty="0" smtClean="0"/>
                        <a:t>Зад. на дом.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0,66</a:t>
                      </a:r>
                      <a:endParaRPr lang="ru-RU" dirty="0"/>
                    </a:p>
                  </a:txBody>
                  <a:tcPr/>
                </a:tc>
              </a:tr>
              <a:tr h="43257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Кол. </a:t>
                      </a:r>
                      <a:r>
                        <a:rPr lang="ru-RU" dirty="0" err="1" smtClean="0"/>
                        <a:t>оц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0,66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0,66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0,75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571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0,645-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заним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должн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средн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результатов.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Суммируются все положительные оценки отдельно по каждой из базовых педагогических компетенций и по каждому из этапов урока. Полученная сумма делится на общее количество оценок по соответствующей компетентности или по этапу урока.</a:t>
            </a:r>
          </a:p>
          <a:p>
            <a:r>
              <a:rPr lang="ru-RU" dirty="0" smtClean="0"/>
              <a:t>Если итоговый балл </a:t>
            </a:r>
            <a:r>
              <a:rPr lang="en-US" dirty="0" smtClean="0"/>
              <a:t>≥0</a:t>
            </a:r>
            <a:r>
              <a:rPr lang="ru-RU" dirty="0" smtClean="0"/>
              <a:t>,5 – можно судить об удовлетворительном  уровне развития соответствующего показателя.</a:t>
            </a:r>
          </a:p>
          <a:p>
            <a:r>
              <a:rPr lang="ru-RU" dirty="0" smtClean="0"/>
              <a:t>Если этот балл </a:t>
            </a:r>
            <a:r>
              <a:rPr lang="en-US" dirty="0" smtClean="0"/>
              <a:t>&lt;</a:t>
            </a:r>
            <a:r>
              <a:rPr lang="ru-RU" dirty="0" smtClean="0"/>
              <a:t> 0,5 –уровень развития соответствующего показателя является неудовлетворительным.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ru-RU" dirty="0" smtClean="0"/>
              <a:t>Основными являются оценки, отражающие уровень развития базовых педагогических компетенций. На их основе подсчитывается </a:t>
            </a:r>
            <a:r>
              <a:rPr lang="ru-RU" i="1" dirty="0" smtClean="0"/>
              <a:t>итоговый балл, представляющий собой среднее значение по оценкам базовых педагогических компетенций.</a:t>
            </a:r>
            <a:endParaRPr lang="ru-RU" dirty="0" smtClean="0"/>
          </a:p>
          <a:p>
            <a:r>
              <a:rPr lang="ru-RU" dirty="0" smtClean="0"/>
              <a:t>Он рассчитывается по след. формуле: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smtClean="0">
                <a:latin typeface="Times New Roman"/>
                <a:cs typeface="Times New Roman"/>
              </a:rPr>
              <a:t>∑ БПК        ПС- показатель соответствия </a:t>
            </a:r>
            <a:r>
              <a:rPr lang="ru-RU" dirty="0" err="1" smtClean="0">
                <a:latin typeface="Times New Roman"/>
                <a:cs typeface="Times New Roman"/>
              </a:rPr>
              <a:t>заним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ПС= </a:t>
            </a:r>
            <a:r>
              <a:rPr lang="ru-RU" dirty="0" smtClean="0">
                <a:latin typeface="Times New Roman"/>
                <a:cs typeface="Times New Roman"/>
              </a:rPr>
              <a:t>―――                должности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            6               БПК- оценки по базовым </a:t>
            </a:r>
            <a:r>
              <a:rPr lang="ru-RU" dirty="0" err="1" smtClean="0">
                <a:latin typeface="Times New Roman"/>
                <a:cs typeface="Times New Roman"/>
              </a:rPr>
              <a:t>педагогич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                                       компетенциям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</TotalTime>
  <Words>583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Письменная работа учителя и её оценка экспертами.</vt:lpstr>
      <vt:lpstr>Подготовка конспекта урока(занятия)по предмету.</vt:lpstr>
      <vt:lpstr>Общие требования к написанию конспекта</vt:lpstr>
      <vt:lpstr>Слайд 4</vt:lpstr>
      <vt:lpstr>Оценка письменной работы (конспекта урока) экспертами.</vt:lpstr>
      <vt:lpstr>Слайд 6</vt:lpstr>
      <vt:lpstr>Схема оценки письменной работы.</vt:lpstr>
      <vt:lpstr>Обработка результатов.</vt:lpstr>
      <vt:lpstr>Слайд 9</vt:lpstr>
      <vt:lpstr>Слайд 10</vt:lpstr>
      <vt:lpstr>Подготовка экспертного заключения.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Письменная работа учителя и её оценка экспертами.</dc:title>
  <dc:creator>Admin</dc:creator>
  <cp:lastModifiedBy>Влад</cp:lastModifiedBy>
  <cp:revision>29</cp:revision>
  <dcterms:created xsi:type="dcterms:W3CDTF">2012-01-15T08:59:19Z</dcterms:created>
  <dcterms:modified xsi:type="dcterms:W3CDTF">2015-03-25T12:55:39Z</dcterms:modified>
</cp:coreProperties>
</file>