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8" r:id="rId19"/>
    <p:sldId id="267" r:id="rId20"/>
    <p:sldId id="265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36D9-A5F7-4767-9811-0A0919DD5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6E83-9F7D-47F9-8E4B-3189CEF73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AF842-B0E1-4CB9-B894-598F21B6D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B900-53BD-43B0-BF7B-1E6A59C17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50113-1AD4-4DA4-96B8-2B47EDCE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658D7-20E6-4997-AFC0-88D8213EF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DDCE-29AD-4350-9065-83BA04E5D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CE7B5-BF90-4348-A3E7-E96A38122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56DA6-BC31-4033-99F4-FFA966F14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5696-F63E-4700-AF35-B84708C16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3CB8-2ACB-43DE-8169-34900E664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213E6BB-7880-4B79-AD80-1D4A00EC6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ti-online.com/zagadki/zagadki-pro-ptic/" TargetMode="External"/><Relationship Id="rId2" Type="http://schemas.openxmlformats.org/officeDocument/2006/relationships/hyperlink" Target="http://www.maam.ru/detskijsad/zagadki-pro-pereletnyh-pti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ru/sear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5175"/>
            <a:ext cx="6048375" cy="10080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B00000"/>
                </a:solidFill>
              </a:rPr>
              <a:t>Перелётные  птицы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57313" y="4143380"/>
            <a:ext cx="3430587" cy="20780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Подготовила </a:t>
            </a:r>
          </a:p>
          <a:p>
            <a:pPr algn="ctr" eaLnBrk="1" hangingPunct="1">
              <a:buFontTx/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учитель начальных классов высшей </a:t>
            </a:r>
            <a:r>
              <a:rPr lang="ru-RU" sz="1800" i="1" dirty="0" smtClean="0">
                <a:solidFill>
                  <a:srgbClr val="FF0000"/>
                </a:solidFill>
              </a:rPr>
              <a:t>категории</a:t>
            </a:r>
          </a:p>
          <a:p>
            <a:pPr algn="ctr" eaLnBrk="1" hangingPunct="1">
              <a:buFontTx/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Глушкова Татьяна Олеговна</a:t>
            </a:r>
            <a:r>
              <a:rPr lang="ru-RU" sz="1800" i="1" dirty="0" smtClean="0">
                <a:solidFill>
                  <a:srgbClr val="FF0000"/>
                </a:solidFill>
              </a:rPr>
              <a:t> </a:t>
            </a:r>
            <a:endParaRPr lang="ru-RU" sz="1800" i="1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МБОУ «Гимназия №9»</a:t>
            </a:r>
          </a:p>
          <a:p>
            <a:pPr algn="ctr" eaLnBrk="1" hangingPunct="1">
              <a:buFontTx/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г. Симферополь</a:t>
            </a:r>
          </a:p>
          <a:p>
            <a:pPr algn="ctr" eaLnBrk="1" hangingPunct="1">
              <a:buFontTx/>
              <a:buNone/>
            </a:pPr>
            <a:r>
              <a:rPr lang="ru-RU" sz="1800" i="1" dirty="0" smtClean="0">
                <a:solidFill>
                  <a:srgbClr val="FF0000"/>
                </a:solidFill>
              </a:rPr>
              <a:t>Республики Крым</a:t>
            </a: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5286375" y="2143125"/>
            <a:ext cx="1822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solidFill>
                  <a:srgbClr val="B00000"/>
                </a:solidFill>
              </a:rPr>
              <a:t>Клавиатурный </a:t>
            </a:r>
          </a:p>
          <a:p>
            <a:pPr algn="ctr"/>
            <a:r>
              <a:rPr lang="ru-RU" b="1" i="1">
                <a:solidFill>
                  <a:srgbClr val="B00000"/>
                </a:solidFill>
              </a:rPr>
              <a:t>кроссворд</a:t>
            </a:r>
            <a:endParaRPr lang="ru-RU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050482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892" y="4429132"/>
            <a:ext cx="1861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рец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2214546" y="2714620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643570" y="714356"/>
            <a:ext cx="321471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Он прилетает каждый год</a:t>
            </a:r>
            <a:br>
              <a:rPr lang="ru-RU" sz="2000" dirty="0"/>
            </a:br>
            <a:r>
              <a:rPr lang="ru-RU" sz="2000" dirty="0"/>
              <a:t>Туда, где домик ждёт.</a:t>
            </a:r>
            <a:br>
              <a:rPr lang="ru-RU" sz="2000" dirty="0"/>
            </a:br>
            <a:r>
              <a:rPr lang="ru-RU" sz="2000" dirty="0"/>
              <a:t>Чужие песни петь умеет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А всё же голос свой имеет.</a:t>
            </a:r>
            <a:r>
              <a:rPr lang="ru-RU" sz="2000" dirty="0"/>
              <a:t/>
            </a:r>
            <a:br>
              <a:rPr lang="ru-RU" sz="2000" dirty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214546" y="34290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14546" y="307181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26629" y="372612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99996" y="404571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26629" y="434755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08873" y="463164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00829" y="489797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img0.liveinternet.ru/images/attach/c/2/72/983/72983445_1301785588_skorec9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91505"/>
            <a:ext cx="2786082" cy="252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51" grpId="0"/>
      <p:bldP spid="52" grpId="0"/>
      <p:bldP spid="50" grpId="0"/>
      <p:bldP spid="55" grpId="0"/>
      <p:bldP spid="56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118945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892" y="4429132"/>
            <a:ext cx="1551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леб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2143108" y="2143116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643570" y="714356"/>
            <a:ext cx="321471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В лесных районах обитает,</a:t>
            </a:r>
          </a:p>
          <a:p>
            <a:r>
              <a:rPr lang="ru-RU" sz="2000" dirty="0"/>
              <a:t>И на зимовку улетает,</a:t>
            </a:r>
          </a:p>
          <a:p>
            <a:r>
              <a:rPr lang="ru-RU" sz="2000" dirty="0"/>
              <a:t>И шея птицы той всегда,</a:t>
            </a:r>
          </a:p>
          <a:p>
            <a:r>
              <a:rPr lang="ru-RU" sz="2000" dirty="0"/>
              <a:t>Напоминает цифру два! </a:t>
            </a:r>
            <a:br>
              <a:rPr lang="ru-RU" sz="2000" dirty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2883576" y="21192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94295" y="211926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33487" y="2119263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53083" y="211038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://s50.radikal.ru/i129/1308/b7/20566bbb8b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285992"/>
            <a:ext cx="3214710" cy="2094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57" grpId="0"/>
      <p:bldP spid="53" grpId="0"/>
      <p:bldP spid="54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118945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892" y="4429132"/>
            <a:ext cx="1317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дроз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2500298" y="2786058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643570" y="714356"/>
            <a:ext cx="321471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Красный клюв </a:t>
            </a:r>
          </a:p>
          <a:p>
            <a:r>
              <a:rPr lang="ru-RU" sz="2000" dirty="0"/>
              <a:t>И пестрый хвост – </a:t>
            </a:r>
          </a:p>
          <a:p>
            <a:r>
              <a:rPr lang="ru-RU" sz="2000" dirty="0"/>
              <a:t>Как красив поющий </a:t>
            </a:r>
            <a:r>
              <a:rPr lang="ru-RU" sz="2000" dirty="0" smtClean="0"/>
              <a:t>…</a:t>
            </a:r>
            <a:r>
              <a:rPr lang="ru-RU" sz="2000" dirty="0"/>
              <a:t/>
            </a:r>
            <a:br>
              <a:rPr lang="ru-RU" sz="2000" dirty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4153083" y="2731822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52492" y="274070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57488" y="2714620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94711" y="273182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3250" name="Picture 2" descr="http://s019.radikal.ru/i606/1205/3c/ce0c7ad082f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00240"/>
            <a:ext cx="3000396" cy="2200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57" grpId="0"/>
      <p:bldP spid="53" grpId="0"/>
      <p:bldP spid="54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118945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892" y="4429132"/>
            <a:ext cx="1622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лга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1571604" y="3714752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643570" y="714356"/>
            <a:ext cx="3214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Нет, не дремлет на окошке,</a:t>
            </a:r>
          </a:p>
          <a:p>
            <a:r>
              <a:rPr lang="ru-RU" sz="2000" dirty="0"/>
              <a:t>Называют птицу кошкой. </a:t>
            </a:r>
            <a:br>
              <a:rPr lang="ru-RU" sz="2000" dirty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529719" y="372653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80399" y="371724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94295" y="3708366"/>
            <a:ext cx="34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39188" y="371766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4274" name="Picture 2" descr="http://www.koalenok-i-co.narod.ru/img/9/ivolg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000240"/>
            <a:ext cx="2986805" cy="2090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53" grpId="0"/>
      <p:bldP spid="54" grpId="0"/>
      <p:bldP spid="59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118945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892" y="4429132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сянка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857224" y="5572140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214942" y="714356"/>
            <a:ext cx="364333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Тает снег, летят грачи, </a:t>
            </a:r>
          </a:p>
          <a:p>
            <a:r>
              <a:rPr lang="ru-RU" sz="2000" dirty="0"/>
              <a:t>Всем глаза слепят лучи. </a:t>
            </a:r>
          </a:p>
          <a:p>
            <a:r>
              <a:rPr lang="ru-RU" sz="2000" dirty="0"/>
              <a:t>Что звенит, как будто склянка? </a:t>
            </a:r>
          </a:p>
          <a:p>
            <a:r>
              <a:rPr lang="ru-RU" sz="2000" dirty="0"/>
              <a:t>Песенку поет ... </a:t>
            </a:r>
            <a:br>
              <a:rPr lang="ru-RU" sz="2000" dirty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223613" y="554699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71522" y="5563799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51926" y="556379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91118" y="557309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18758" y="558238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6943" y="557267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158784" y="557267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5302" name="Picture 6" descr="http://birdlife.org.ua/foto/mtree/2012/07/Vivsyanka-chornogolova-samec-shlubniy_veliki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039492"/>
            <a:ext cx="3214710" cy="2861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53" grpId="0"/>
      <p:bldP spid="54" grpId="0"/>
      <p:bldP spid="59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118945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6578" y="4429132"/>
            <a:ext cx="2068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ласт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2857488" y="3357562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214942" y="714356"/>
            <a:ext cx="364333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Прилетает к нам с теплом,</a:t>
            </a:r>
          </a:p>
          <a:p>
            <a:r>
              <a:rPr lang="ru-RU" sz="2000" dirty="0"/>
              <a:t>Путь проделав длинный.</a:t>
            </a:r>
          </a:p>
          <a:p>
            <a:r>
              <a:rPr lang="ru-RU" sz="2000" dirty="0"/>
              <a:t>Лепит домик под окном</a:t>
            </a:r>
          </a:p>
          <a:p>
            <a:r>
              <a:rPr lang="ru-RU" sz="2000" dirty="0"/>
              <a:t>Из травы и глины. </a:t>
            </a:r>
            <a:br>
              <a:rPr lang="ru-RU" sz="2000" dirty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848065" y="497787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48065" y="434755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48065" y="590156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56943" y="5235325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65821" y="465827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6943" y="402796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6322" name="Picture 2" descr="http://allforchildren.ru/birds/img/bird0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201159"/>
            <a:ext cx="3309934" cy="227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53" grpId="0"/>
      <p:bldP spid="54" grpId="0"/>
      <p:bldP spid="47" grpId="0"/>
      <p:bldP spid="48" grpId="0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172246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6578" y="4429132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аис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1857356" y="4572008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714876" y="714356"/>
            <a:ext cx="41434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Примета такая вам пригодится:</a:t>
            </a:r>
            <a:br>
              <a:rPr lang="ru-RU" sz="2000" dirty="0"/>
            </a:br>
            <a:r>
              <a:rPr lang="ru-RU" sz="2000" dirty="0"/>
              <a:t>Счастье тому, у кого он селится.</a:t>
            </a:r>
            <a:br>
              <a:rPr lang="ru-RU" sz="2000" dirty="0"/>
            </a:br>
            <a:r>
              <a:rPr lang="ru-RU" sz="2000" dirty="0"/>
              <a:t>Гнёзда он вьёт на дому иль столбе,</a:t>
            </a:r>
            <a:br>
              <a:rPr lang="ru-RU" sz="2000" dirty="0"/>
            </a:br>
            <a:r>
              <a:rPr lang="ru-RU" sz="2000" dirty="0"/>
              <a:t>В клюве он носит детишек семье.</a:t>
            </a:r>
            <a:br>
              <a:rPr lang="ru-RU" sz="2000" dirty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862644" y="5288591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70560" y="592569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2805" y="495248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7346" name="Picture 2" descr="http://s4.pic4you.ru/y2014/08-03/12216/4528553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2357454" cy="2982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47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172246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6578" y="4429132"/>
            <a:ext cx="181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1214414" y="2714620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786314" y="928670"/>
            <a:ext cx="40719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Серая птаха  </a:t>
            </a:r>
            <a:r>
              <a:rPr lang="ru-RU" sz="2000" dirty="0" smtClean="0"/>
              <a:t>в </a:t>
            </a:r>
            <a:r>
              <a:rPr lang="ru-RU" sz="2000" dirty="0"/>
              <a:t>лесу живет,</a:t>
            </a:r>
          </a:p>
          <a:p>
            <a:r>
              <a:rPr lang="ru-RU" sz="2000" dirty="0"/>
              <a:t>Повсюду чудесным  </a:t>
            </a:r>
            <a:r>
              <a:rPr lang="ru-RU" sz="2000" dirty="0" smtClean="0"/>
              <a:t>певцом </a:t>
            </a:r>
            <a:r>
              <a:rPr lang="ru-RU" sz="2000" dirty="0"/>
              <a:t>слывет. </a:t>
            </a:r>
            <a:br>
              <a:rPr lang="ru-RU" sz="2000" dirty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223452" y="370836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14414" y="435769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3452" y="343315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24098" y="401085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32330" y="497787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24098" y="466821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8372" name="Picture 4" descr="http://s59.radikal.ru/i166/0912/8f/9e806c2f634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39605"/>
            <a:ext cx="3071834" cy="287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47" grpId="0"/>
      <p:bldP spid="49" grpId="0"/>
      <p:bldP spid="50" grpId="0"/>
      <p:bldP spid="46" grpId="0"/>
      <p:bldP spid="48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866775"/>
          <a:ext cx="3887788" cy="5205037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Ж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Ц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Ш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Б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Ь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Я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З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Д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Г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У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Ь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Ч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Л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Г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Ч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Р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Е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Й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Ц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И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Ч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Я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А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 </a:t>
                      </a: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6248" y="1043306"/>
            <a:ext cx="457203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Выполни задания:</a:t>
            </a:r>
          </a:p>
          <a:p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 любому слову из кроссворда подбери родственные слова. Выдели корень.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Выпиши словарные слова. Выдели орфограмму.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Выпиши слова с проверяемой безударной гласной в корне слова. Подбери к каждому проверочное слово.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Выпиши слова с парной согласной в слабой позиции. Подбери к каждому проверочное слово.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Составь 2 – 3 предложения с любыми словами из кроссворда. Подчеркни      в них грамматическую основу.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Запиши небольшой рассказ  с любым существительным.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Придумай и запиши загадку о любом существительном из кроссворда.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642938"/>
            <a:ext cx="8207375" cy="10715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820000"/>
                </a:solidFill>
              </a:rPr>
              <a:t>Интернет - ресурсы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14500"/>
            <a:ext cx="8207375" cy="3887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hlinkClick r:id="rId2"/>
              </a:rPr>
              <a:t>http://www.maam.ru/detskijsad/zagadki-pro-pereletnyh-ptic.html</a:t>
            </a:r>
            <a:r>
              <a:rPr lang="ru-RU" sz="1800" dirty="0" smtClean="0"/>
              <a:t> ,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hlinkClick r:id="rId3"/>
              </a:rPr>
              <a:t>http://deti-online.com/zagadki/zagadki-pro-ptic/</a:t>
            </a:r>
            <a:r>
              <a:rPr lang="ru-RU" sz="1800" dirty="0" smtClean="0"/>
              <a:t> -  загадки о птицах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hlinkClick r:id="rId4"/>
              </a:rPr>
              <a:t>https://www.google.ru/search</a:t>
            </a:r>
            <a:r>
              <a:rPr lang="ru-RU" sz="1800" dirty="0" smtClean="0"/>
              <a:t>  - изображения</a:t>
            </a:r>
          </a:p>
          <a:p>
            <a:pPr eaLnBrk="1" hangingPunct="1">
              <a:buFontTx/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7908319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любишь разгадывать кроссворды?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Тогда включайся в игру!</a:t>
            </a:r>
          </a:p>
          <a:p>
            <a:pPr algn="ctr"/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Внимательно читай загадку и набирай на клавиатуре отгадку.</a:t>
            </a: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затрудняешься, то жми                            .</a:t>
            </a: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не можешь написать отгадку правильно, то жми                     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перехода на другой слайд жми                 .</a:t>
            </a: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Предлагаю в конце выполнить интересные задания.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Желаю удачи!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86400" y="3581400"/>
            <a:ext cx="1371600" cy="381000"/>
          </a:xfrm>
          <a:prstGeom prst="roundRect">
            <a:avLst/>
          </a:prstGeom>
          <a:solidFill>
            <a:srgbClr val="86DA94"/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10400" y="4114800"/>
            <a:ext cx="914400" cy="381000"/>
          </a:xfrm>
          <a:prstGeom prst="roundRect">
            <a:avLst/>
          </a:prstGeom>
          <a:solidFill>
            <a:srgbClr val="86DA94"/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072198" y="4714884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539750" y="1125538"/>
            <a:ext cx="8064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Вы можете использовать данное оформление </a:t>
            </a:r>
          </a:p>
          <a:p>
            <a:pPr algn="ctr"/>
            <a:r>
              <a:rPr lang="ru-RU" sz="2400"/>
              <a:t>для создания своих презентаций, </a:t>
            </a:r>
          </a:p>
          <a:p>
            <a:pPr algn="ctr"/>
            <a:r>
              <a:rPr lang="ru-RU" sz="2400"/>
              <a:t>но в своей презентации вы должны указать </a:t>
            </a:r>
          </a:p>
          <a:p>
            <a:pPr algn="ctr"/>
            <a:r>
              <a:rPr lang="ru-RU" sz="2400"/>
              <a:t>источник шаблона</a:t>
            </a:r>
            <a:r>
              <a:rPr lang="ru-RU" sz="2800"/>
              <a:t>: </a:t>
            </a:r>
          </a:p>
          <a:p>
            <a:pPr algn="ctr"/>
            <a:endParaRPr lang="ru-RU"/>
          </a:p>
          <a:p>
            <a:pPr algn="ctr"/>
            <a:r>
              <a:rPr lang="ru-RU" sz="2400" b="1" i="1"/>
              <a:t>Ранько Елена Алексеевна </a:t>
            </a:r>
          </a:p>
          <a:p>
            <a:pPr algn="ctr"/>
            <a:r>
              <a:rPr lang="ru-RU" sz="2400" b="1" i="1"/>
              <a:t>учитель начальных классов  </a:t>
            </a:r>
          </a:p>
          <a:p>
            <a:pPr algn="ctr"/>
            <a:r>
              <a:rPr lang="ru-RU" sz="2400" b="1" i="1"/>
              <a:t>МАОУ лицей №21</a:t>
            </a:r>
          </a:p>
          <a:p>
            <a:pPr algn="ctr"/>
            <a:r>
              <a:rPr lang="ru-RU" sz="2400" b="1" i="1"/>
              <a:t>  г. Иваново</a:t>
            </a:r>
          </a:p>
          <a:p>
            <a:pPr algn="ctr"/>
            <a:endParaRPr lang="ru-RU" sz="2400" b="1" i="1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2843213" y="5373688"/>
            <a:ext cx="3398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/>
              <a:t>Сайт: </a:t>
            </a:r>
            <a:r>
              <a:rPr lang="ru-RU" sz="2400" b="1" i="1">
                <a:hlinkClick r:id="rId2"/>
              </a:rPr>
              <a:t>http://pedsovet.su/</a:t>
            </a: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4723173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112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49831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550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269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6988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707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426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145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699864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583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302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0214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400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119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499838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557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276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6995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714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433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152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49871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5900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49831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550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269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6988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707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426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145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699864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5834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2960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15140" y="4357694"/>
            <a:ext cx="2044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куку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241332" y="1455785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71472" y="142873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1" name="Picture 2" descr="http://i051.radikal.ru/1102/59/165f23c059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04696"/>
            <a:ext cx="2214578" cy="2512338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000760" y="1000108"/>
            <a:ext cx="271464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000" dirty="0">
                <a:ea typeface="Times New Roman" pitchFamily="18" charset="0"/>
              </a:rPr>
              <a:t>В гнезде над птенцами</a:t>
            </a:r>
            <a:br>
              <a:rPr lang="ru-RU" sz="2000" dirty="0">
                <a:ea typeface="Times New Roman" pitchFamily="18" charset="0"/>
              </a:rPr>
            </a:br>
            <a:r>
              <a:rPr lang="ru-RU" sz="2000" dirty="0">
                <a:ea typeface="Times New Roman" pitchFamily="18" charset="0"/>
              </a:rPr>
              <a:t>Она не воркует,</a:t>
            </a:r>
            <a:br>
              <a:rPr lang="ru-RU" sz="2000" dirty="0">
                <a:ea typeface="Times New Roman" pitchFamily="18" charset="0"/>
              </a:rPr>
            </a:br>
            <a:r>
              <a:rPr lang="ru-RU" sz="2000" dirty="0">
                <a:ea typeface="Times New Roman" pitchFamily="18" charset="0"/>
              </a:rPr>
              <a:t>Летает по </a:t>
            </a:r>
            <a:r>
              <a:rPr lang="ru-RU" sz="2000" dirty="0" smtClean="0">
                <a:ea typeface="Times New Roman" pitchFamily="18" charset="0"/>
              </a:rPr>
              <a:t>лесу</a:t>
            </a:r>
          </a:p>
          <a:p>
            <a:pPr lvl="0" eaLnBrk="0" hangingPunct="0"/>
            <a:r>
              <a:rPr lang="ru-RU" sz="2000" dirty="0" smtClean="0">
                <a:ea typeface="Times New Roman" pitchFamily="18" charset="0"/>
              </a:rPr>
              <a:t>И громко кукует. </a:t>
            </a:r>
          </a:p>
          <a:p>
            <a:pPr lvl="0" eaLnBrk="0" hangingPunct="0"/>
            <a:r>
              <a:rPr lang="ru-RU" dirty="0" smtClean="0">
                <a:ea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4414" y="142873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14546" y="142873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22861" y="141792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69681" y="142680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53350" y="1417927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Ш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1547" y="142680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Стрелка вправо 51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46" grpId="0"/>
      <p:bldP spid="45" grpId="0"/>
      <p:bldP spid="47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4745994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3768" y="4429132"/>
            <a:ext cx="145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кули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943198" y="800330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903856" y="111858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57818" y="1000108"/>
            <a:ext cx="335758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2000" dirty="0"/>
              <a:t>Небольшая эта птица </a:t>
            </a:r>
            <a:br>
              <a:rPr lang="ru-RU" sz="2000" dirty="0"/>
            </a:br>
            <a:r>
              <a:rPr lang="ru-RU" sz="2000" dirty="0"/>
              <a:t>У озёр, болот гнездится.</a:t>
            </a:r>
            <a:br>
              <a:rPr lang="ru-RU" sz="2000" dirty="0"/>
            </a:br>
            <a:r>
              <a:rPr lang="ru-RU" sz="2000" dirty="0"/>
              <a:t>Быстро бегает, ширяет</a:t>
            </a:r>
            <a:r>
              <a:rPr lang="ru-RU" sz="2000" dirty="0" smtClean="0"/>
              <a:t>.</a:t>
            </a:r>
          </a:p>
          <a:p>
            <a:pPr lvl="0" eaLnBrk="0" hangingPunct="0"/>
            <a:r>
              <a:rPr lang="ru-RU" sz="2000" dirty="0" smtClean="0"/>
              <a:t>А как надо – так ныряет.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 smtClean="0">
                <a:ea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60" name="Picture 4" descr="http://blacksugar.com.ua/wp-content/uploads/2014/03/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746801"/>
            <a:ext cx="2714644" cy="2152137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905752" y="229746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6228" y="1719768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87350" y="201314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4814457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86578" y="4429132"/>
            <a:ext cx="198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жура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1571604" y="800330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543881" y="1100064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Ж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143504" y="857232"/>
            <a:ext cx="364333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Длинноногий, длинношеий,</a:t>
            </a:r>
          </a:p>
          <a:p>
            <a:r>
              <a:rPr lang="ru-RU" sz="2000" dirty="0"/>
              <a:t>Длинноклювый, телом серый,</a:t>
            </a:r>
          </a:p>
          <a:p>
            <a:r>
              <a:rPr lang="ru-RU" sz="2000" dirty="0"/>
              <a:t>А затылок голый, красный,</a:t>
            </a:r>
          </a:p>
          <a:p>
            <a:r>
              <a:rPr lang="ru-RU" sz="2000" dirty="0"/>
              <a:t>Бродит по болотам грязным,</a:t>
            </a:r>
          </a:p>
          <a:p>
            <a:r>
              <a:rPr lang="ru-RU" sz="2000" dirty="0"/>
              <a:t>Ловит в них лягушек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Зелёных  </a:t>
            </a:r>
            <a:r>
              <a:rPr lang="ru-RU" sz="2000" dirty="0" err="1" smtClean="0"/>
              <a:t>попрыгушек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dirty="0" smtClean="0">
                <a:ea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082" name="Picture 2" descr="http://86ds7-nyagan.edusite.ru/images/juravlik_otrisov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48044"/>
            <a:ext cx="1428760" cy="247136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1579809" y="1728646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60803" y="205712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69681" y="237671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60803" y="2651923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70931" y="294488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46" grpId="0"/>
      <p:bldP spid="50" grpId="0"/>
      <p:bldP spid="51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4921059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55176" y="4429132"/>
            <a:ext cx="1060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285720" y="3071810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500694" y="857232"/>
            <a:ext cx="328614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По лужку он важно бродит,</a:t>
            </a:r>
            <a:br>
              <a:rPr lang="ru-RU" sz="2000" dirty="0"/>
            </a:br>
            <a:r>
              <a:rPr lang="ru-RU" sz="2000" dirty="0"/>
              <a:t>Из воды сухим выходит,</a:t>
            </a:r>
            <a:br>
              <a:rPr lang="ru-RU" sz="2000" dirty="0"/>
            </a:br>
            <a:r>
              <a:rPr lang="ru-RU" sz="2000" dirty="0"/>
              <a:t>Носит красные ботинки,</a:t>
            </a:r>
            <a:br>
              <a:rPr lang="ru-RU" sz="2000" dirty="0"/>
            </a:br>
            <a:r>
              <a:rPr lang="ru-RU" sz="2000" dirty="0"/>
              <a:t>Дарит мягкие перинки.</a:t>
            </a:r>
          </a:p>
          <a:p>
            <a:r>
              <a:rPr lang="ru-RU" dirty="0" smtClean="0">
                <a:ea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93554" y="3042541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5106" y="3060296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У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51335" y="305141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7106" name="Picture 2" descr="http://png-images.ru/wp-content/uploads/2015/02/duck_PNG5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00306"/>
            <a:ext cx="2571768" cy="2181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54" grpId="0"/>
      <p:bldP spid="49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4921059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55176" y="4429132"/>
            <a:ext cx="112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571472" y="2714620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214942" y="857232"/>
            <a:ext cx="3571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Верный страж и друг полей,</a:t>
            </a:r>
          </a:p>
          <a:p>
            <a:r>
              <a:rPr lang="ru-RU" sz="2000" dirty="0"/>
              <a:t>Первый вестник теплых дней.</a:t>
            </a:r>
          </a:p>
          <a:p>
            <a:r>
              <a:rPr lang="ru-RU" sz="2000" dirty="0"/>
              <a:t>Всех перелетных птиц черней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Чистит пашню от червей.</a:t>
            </a:r>
          </a:p>
          <a:p>
            <a:endParaRPr lang="ru-RU" sz="2000" dirty="0" smtClean="0"/>
          </a:p>
          <a:p>
            <a:r>
              <a:rPr lang="ru-RU" dirty="0" smtClean="0">
                <a:ea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611309" y="334438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6632" y="362846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472" y="3886146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birds.ucoz.ua/picture7/bird0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123" y="2428868"/>
            <a:ext cx="2823317" cy="228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35" grpId="0" animBg="1"/>
      <p:bldP spid="36" grpId="0" animBg="1"/>
      <p:bldP spid="37" grpId="0"/>
      <p:bldP spid="5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050482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55176" y="4429132"/>
            <a:ext cx="145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цапля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2546225" y="770274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6248" y="714356"/>
            <a:ext cx="45720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Так важно она по болоту шагает!</a:t>
            </a:r>
          </a:p>
          <a:p>
            <a:r>
              <a:rPr lang="ru-RU" sz="2000" dirty="0"/>
              <a:t>И живность болотная прочь убегает.</a:t>
            </a:r>
          </a:p>
          <a:p>
            <a:r>
              <a:rPr lang="ru-RU" sz="2000" dirty="0"/>
              <a:t>Ведь если лягушка укрыться не сможет,</a:t>
            </a:r>
          </a:p>
          <a:p>
            <a:r>
              <a:rPr lang="ru-RU" sz="2000" dirty="0"/>
              <a:t>То этой лягушке никто не поможет.</a:t>
            </a:r>
            <a:endParaRPr lang="ru-RU" sz="2000" dirty="0" smtClean="0"/>
          </a:p>
          <a:p>
            <a:r>
              <a:rPr lang="ru-RU" dirty="0" smtClean="0">
                <a:ea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520425" y="1116087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28469" y="178191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28469" y="211926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37347" y="242998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9154" name="Picture 2" descr="http://s4.pic4you.ru/y2014/08-03/12216/4528558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071678"/>
            <a:ext cx="1882138" cy="313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46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2774" y="1152921"/>
          <a:ext cx="3887788" cy="5050482"/>
        </p:xfrm>
        <a:graphic>
          <a:graphicData uri="http://schemas.openxmlformats.org/drawingml/2006/table">
            <a:tbl>
              <a:tblPr/>
              <a:tblGrid>
                <a:gridCol w="323850"/>
                <a:gridCol w="323850"/>
                <a:gridCol w="323850"/>
                <a:gridCol w="323850"/>
                <a:gridCol w="323850"/>
                <a:gridCol w="325438"/>
                <a:gridCol w="323850"/>
                <a:gridCol w="323850"/>
                <a:gridCol w="323850"/>
                <a:gridCol w="323850"/>
                <a:gridCol w="323850"/>
                <a:gridCol w="32385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Ц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Ш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marL="57873" marR="57873" marT="5359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33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873" marR="57873" marT="5359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7165" marR="77165" marT="38582" marB="385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39"/>
          <p:cNvSpPr txBox="1">
            <a:spLocks noChangeAspect="1"/>
          </p:cNvSpPr>
          <p:nvPr/>
        </p:nvSpPr>
        <p:spPr>
          <a:xfrm>
            <a:off x="41433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TextBox 40"/>
          <p:cNvSpPr txBox="1">
            <a:spLocks noChangeAspect="1"/>
          </p:cNvSpPr>
          <p:nvPr/>
        </p:nvSpPr>
        <p:spPr>
          <a:xfrm>
            <a:off x="45005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TextBox 41"/>
          <p:cNvSpPr txBox="1">
            <a:spLocks noChangeAspect="1"/>
          </p:cNvSpPr>
          <p:nvPr/>
        </p:nvSpPr>
        <p:spPr>
          <a:xfrm>
            <a:off x="485775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TextBox 42"/>
          <p:cNvSpPr txBox="1">
            <a:spLocks noChangeAspect="1"/>
          </p:cNvSpPr>
          <p:nvPr/>
        </p:nvSpPr>
        <p:spPr>
          <a:xfrm>
            <a:off x="521494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TextBox 43"/>
          <p:cNvSpPr txBox="1">
            <a:spLocks noChangeAspect="1"/>
          </p:cNvSpPr>
          <p:nvPr/>
        </p:nvSpPr>
        <p:spPr>
          <a:xfrm>
            <a:off x="557213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TextBox 44"/>
          <p:cNvSpPr txBox="1">
            <a:spLocks noChangeAspect="1"/>
          </p:cNvSpPr>
          <p:nvPr/>
        </p:nvSpPr>
        <p:spPr>
          <a:xfrm>
            <a:off x="592932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TextBox 45"/>
          <p:cNvSpPr txBox="1">
            <a:spLocks noChangeAspect="1"/>
          </p:cNvSpPr>
          <p:nvPr/>
        </p:nvSpPr>
        <p:spPr>
          <a:xfrm>
            <a:off x="628651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TextBox 46"/>
          <p:cNvSpPr txBox="1">
            <a:spLocks noChangeAspect="1"/>
          </p:cNvSpPr>
          <p:nvPr/>
        </p:nvSpPr>
        <p:spPr>
          <a:xfrm>
            <a:off x="664370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TextBox 47"/>
          <p:cNvSpPr txBox="1">
            <a:spLocks noChangeAspect="1"/>
          </p:cNvSpPr>
          <p:nvPr/>
        </p:nvSpPr>
        <p:spPr>
          <a:xfrm>
            <a:off x="700089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TextBox 48"/>
          <p:cNvSpPr txBox="1">
            <a:spLocks noChangeAspect="1"/>
          </p:cNvSpPr>
          <p:nvPr/>
        </p:nvSpPr>
        <p:spPr>
          <a:xfrm>
            <a:off x="735808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TextBox 49"/>
          <p:cNvSpPr txBox="1">
            <a:spLocks noChangeAspect="1"/>
          </p:cNvSpPr>
          <p:nvPr/>
        </p:nvSpPr>
        <p:spPr>
          <a:xfrm>
            <a:off x="771527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TextBox 50"/>
          <p:cNvSpPr txBox="1">
            <a:spLocks noChangeAspect="1"/>
          </p:cNvSpPr>
          <p:nvPr/>
        </p:nvSpPr>
        <p:spPr>
          <a:xfrm>
            <a:off x="8072462" y="5286388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TextBox 51"/>
          <p:cNvSpPr txBox="1">
            <a:spLocks noChangeAspect="1"/>
          </p:cNvSpPr>
          <p:nvPr/>
        </p:nvSpPr>
        <p:spPr>
          <a:xfrm>
            <a:off x="42862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TextBox 52"/>
          <p:cNvSpPr txBox="1">
            <a:spLocks noChangeAspect="1"/>
          </p:cNvSpPr>
          <p:nvPr/>
        </p:nvSpPr>
        <p:spPr>
          <a:xfrm>
            <a:off x="464343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53"/>
          <p:cNvSpPr txBox="1">
            <a:spLocks noChangeAspect="1"/>
          </p:cNvSpPr>
          <p:nvPr/>
        </p:nvSpPr>
        <p:spPr>
          <a:xfrm>
            <a:off x="500062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TextBox 54"/>
          <p:cNvSpPr txBox="1">
            <a:spLocks noChangeAspect="1"/>
          </p:cNvSpPr>
          <p:nvPr/>
        </p:nvSpPr>
        <p:spPr>
          <a:xfrm>
            <a:off x="535781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TextBox 55"/>
          <p:cNvSpPr txBox="1">
            <a:spLocks noChangeAspect="1"/>
          </p:cNvSpPr>
          <p:nvPr/>
        </p:nvSpPr>
        <p:spPr>
          <a:xfrm>
            <a:off x="571500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TextBox 56"/>
          <p:cNvSpPr txBox="1">
            <a:spLocks noChangeAspect="1"/>
          </p:cNvSpPr>
          <p:nvPr/>
        </p:nvSpPr>
        <p:spPr>
          <a:xfrm>
            <a:off x="607219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TextBox 57"/>
          <p:cNvSpPr txBox="1">
            <a:spLocks noChangeAspect="1"/>
          </p:cNvSpPr>
          <p:nvPr/>
        </p:nvSpPr>
        <p:spPr>
          <a:xfrm>
            <a:off x="642938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TextBox 58"/>
          <p:cNvSpPr txBox="1">
            <a:spLocks noChangeAspect="1"/>
          </p:cNvSpPr>
          <p:nvPr/>
        </p:nvSpPr>
        <p:spPr>
          <a:xfrm>
            <a:off x="678657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TextBox 59"/>
          <p:cNvSpPr txBox="1">
            <a:spLocks noChangeAspect="1"/>
          </p:cNvSpPr>
          <p:nvPr/>
        </p:nvSpPr>
        <p:spPr>
          <a:xfrm>
            <a:off x="714376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TextBox 60"/>
          <p:cNvSpPr txBox="1">
            <a:spLocks noChangeAspect="1"/>
          </p:cNvSpPr>
          <p:nvPr/>
        </p:nvSpPr>
        <p:spPr>
          <a:xfrm>
            <a:off x="750095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TextBox 61"/>
          <p:cNvSpPr txBox="1">
            <a:spLocks noChangeAspect="1"/>
          </p:cNvSpPr>
          <p:nvPr/>
        </p:nvSpPr>
        <p:spPr>
          <a:xfrm>
            <a:off x="7858148" y="5715015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TextBox 62"/>
          <p:cNvSpPr txBox="1">
            <a:spLocks noChangeAspect="1"/>
          </p:cNvSpPr>
          <p:nvPr/>
        </p:nvSpPr>
        <p:spPr>
          <a:xfrm>
            <a:off x="450056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TextBox 63"/>
          <p:cNvSpPr txBox="1">
            <a:spLocks noChangeAspect="1"/>
          </p:cNvSpPr>
          <p:nvPr/>
        </p:nvSpPr>
        <p:spPr>
          <a:xfrm>
            <a:off x="485775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TextBox 64"/>
          <p:cNvSpPr txBox="1">
            <a:spLocks noChangeAspect="1"/>
          </p:cNvSpPr>
          <p:nvPr/>
        </p:nvSpPr>
        <p:spPr>
          <a:xfrm>
            <a:off x="521494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TextBox 65"/>
          <p:cNvSpPr txBox="1">
            <a:spLocks noChangeAspect="1"/>
          </p:cNvSpPr>
          <p:nvPr/>
        </p:nvSpPr>
        <p:spPr>
          <a:xfrm>
            <a:off x="557213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TextBox 66"/>
          <p:cNvSpPr txBox="1">
            <a:spLocks noChangeAspect="1"/>
          </p:cNvSpPr>
          <p:nvPr/>
        </p:nvSpPr>
        <p:spPr>
          <a:xfrm>
            <a:off x="592932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TextBox 67"/>
          <p:cNvSpPr txBox="1">
            <a:spLocks noChangeAspect="1"/>
          </p:cNvSpPr>
          <p:nvPr/>
        </p:nvSpPr>
        <p:spPr>
          <a:xfrm>
            <a:off x="628651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TextBox 68"/>
          <p:cNvSpPr txBox="1">
            <a:spLocks noChangeAspect="1"/>
          </p:cNvSpPr>
          <p:nvPr/>
        </p:nvSpPr>
        <p:spPr>
          <a:xfrm>
            <a:off x="664370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700089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7358082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7715208" y="6153151"/>
            <a:ext cx="288000" cy="323165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t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253334" y="3462334"/>
            <a:ext cx="1462070" cy="361960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Подсказка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53400" y="4033838"/>
            <a:ext cx="962004" cy="323856"/>
          </a:xfrm>
          <a:prstGeom prst="roundRect">
            <a:avLst/>
          </a:prstGeom>
          <a:solidFill>
            <a:srgbClr val="86DA94">
              <a:alpha val="50000"/>
            </a:srgbClr>
          </a:solidFill>
          <a:ln>
            <a:solidFill>
              <a:srgbClr val="86DA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892" y="4429132"/>
            <a:ext cx="18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3500430" y="1428736"/>
            <a:ext cx="357190" cy="357190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643570" y="714356"/>
            <a:ext cx="321471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Ранней к нам весной летит, </a:t>
            </a:r>
            <a:br>
              <a:rPr lang="ru-RU" sz="2000" dirty="0"/>
            </a:br>
            <a:r>
              <a:rPr lang="ru-RU" sz="2000" dirty="0"/>
              <a:t>Нежной флейтою свистит </a:t>
            </a:r>
            <a:br>
              <a:rPr lang="ru-RU" sz="2000" dirty="0"/>
            </a:br>
            <a:r>
              <a:rPr lang="ru-RU" sz="2000" dirty="0"/>
              <a:t>Желто-серенькая птичка, </a:t>
            </a:r>
            <a:br>
              <a:rPr lang="ru-RU" sz="2000" dirty="0"/>
            </a:br>
            <a:r>
              <a:rPr lang="ru-RU" sz="2000" dirty="0"/>
              <a:t>Это – ... </a:t>
            </a:r>
            <a:r>
              <a:rPr lang="ru-RU" sz="2000" dirty="0" smtClean="0"/>
              <a:t>– </a:t>
            </a:r>
            <a:r>
              <a:rPr lang="ru-RU" sz="2000" dirty="0" err="1" smtClean="0"/>
              <a:t>весничка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dirty="0" smtClean="0">
                <a:ea typeface="Times New Roman" pitchFamily="18" charset="0"/>
              </a:rPr>
              <a:t> 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право 44">
            <a:hlinkClick r:id="" action="ppaction://hlinkshowjump?jump=nextslide"/>
          </p:cNvPr>
          <p:cNvSpPr/>
          <p:nvPr/>
        </p:nvSpPr>
        <p:spPr>
          <a:xfrm>
            <a:off x="8501090" y="6286520"/>
            <a:ext cx="428596" cy="428604"/>
          </a:xfrm>
          <a:prstGeom prst="rightArrow">
            <a:avLst>
              <a:gd name="adj1" fmla="val 35087"/>
              <a:gd name="adj2" fmla="val 50000"/>
            </a:avLst>
          </a:prstGeom>
          <a:solidFill>
            <a:srgbClr val="007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513891" y="212814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0430" y="178592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97385" y="242998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6263" y="339764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87258" y="371724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88091" y="27407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00430" y="3071810"/>
            <a:ext cx="372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0178" name="Picture 2" descr="http://warbler.ru/wp-content/uploads/2014/11/Phylloscopus-trochilus-picture-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9012" y="2215662"/>
            <a:ext cx="2374756" cy="235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6" grpId="0" animBg="1"/>
      <p:bldP spid="17" grpId="0" animBg="1"/>
      <p:bldP spid="20" grpId="0" animBg="1"/>
      <p:bldP spid="35" grpId="0" animBg="1"/>
      <p:bldP spid="36" grpId="0" animBg="1"/>
      <p:bldP spid="37" grpId="0"/>
      <p:bldP spid="46" grpId="0"/>
      <p:bldP spid="48" grpId="0"/>
      <p:bldP spid="47" grpId="0"/>
      <p:bldP spid="51" grpId="0"/>
      <p:bldP spid="52" grpId="0"/>
      <p:bldP spid="53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9a95f50795769a081b07b6d5e3cbd9ec4f5d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1635</Words>
  <Application>Microsoft Office PowerPoint</Application>
  <PresentationFormat>Экран (4:3)</PresentationFormat>
  <Paragraphs>1344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Перелётные  птицы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Интернет - ресурсы</vt:lpstr>
      <vt:lpstr>Слайд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58</cp:revision>
  <dcterms:created xsi:type="dcterms:W3CDTF">2012-08-12T16:04:58Z</dcterms:created>
  <dcterms:modified xsi:type="dcterms:W3CDTF">2015-03-26T09:18:18Z</dcterms:modified>
</cp:coreProperties>
</file>