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8" r:id="rId4"/>
    <p:sldId id="259" r:id="rId5"/>
    <p:sldId id="260" r:id="rId6"/>
    <p:sldId id="261" r:id="rId7"/>
    <p:sldId id="262" r:id="rId8"/>
    <p:sldId id="264" r:id="rId9"/>
    <p:sldId id="271" r:id="rId10"/>
    <p:sldId id="266" r:id="rId11"/>
    <p:sldId id="267" r:id="rId12"/>
    <p:sldId id="268" r:id="rId13"/>
    <p:sldId id="270" r:id="rId14"/>
    <p:sldId id="272" r:id="rId15"/>
    <p:sldId id="269" r:id="rId16"/>
    <p:sldId id="273" r:id="rId17"/>
    <p:sldId id="279" r:id="rId18"/>
    <p:sldId id="277" r:id="rId19"/>
    <p:sldId id="280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035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F79BE4-236D-4A3F-8747-81796B64AA4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813696-94DB-4DC0-8DEF-808AFC7A9A72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FF0000"/>
              </a:solidFill>
            </a:rPr>
            <a:t>Склонение</a:t>
          </a:r>
          <a:endParaRPr lang="ru-RU" sz="4800" b="1" dirty="0">
            <a:solidFill>
              <a:srgbClr val="FF0000"/>
            </a:solidFill>
          </a:endParaRPr>
        </a:p>
      </dgm:t>
    </dgm:pt>
    <dgm:pt modelId="{F48ABFB9-5B66-471B-A9FE-10B304DC43FE}" type="parTrans" cxnId="{419A9173-E51C-4659-8809-5D4E118D6FE6}">
      <dgm:prSet/>
      <dgm:spPr/>
      <dgm:t>
        <a:bodyPr/>
        <a:lstStyle/>
        <a:p>
          <a:endParaRPr lang="ru-RU"/>
        </a:p>
      </dgm:t>
    </dgm:pt>
    <dgm:pt modelId="{3CB68DDE-32D5-4316-9FF5-51D0D568753D}" type="sibTrans" cxnId="{419A9173-E51C-4659-8809-5D4E118D6FE6}">
      <dgm:prSet/>
      <dgm:spPr/>
      <dgm:t>
        <a:bodyPr/>
        <a:lstStyle/>
        <a:p>
          <a:endParaRPr lang="ru-RU"/>
        </a:p>
      </dgm:t>
    </dgm:pt>
    <dgm:pt modelId="{B845B74E-4AF2-46FB-962E-858A0E85CE82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FF00"/>
              </a:solidFill>
            </a:rPr>
            <a:t>Ж.р</a:t>
          </a:r>
          <a:r>
            <a:rPr lang="ru-RU" b="1" dirty="0" smtClean="0">
              <a:solidFill>
                <a:srgbClr val="FFFF00"/>
              </a:solidFill>
            </a:rPr>
            <a:t>. </a:t>
          </a:r>
          <a:r>
            <a:rPr lang="ru-RU" b="1" dirty="0" err="1" smtClean="0">
              <a:solidFill>
                <a:srgbClr val="FFFF00"/>
              </a:solidFill>
            </a:rPr>
            <a:t>М.р</a:t>
          </a:r>
          <a:r>
            <a:rPr lang="ru-RU" b="1" dirty="0" smtClean="0">
              <a:solidFill>
                <a:srgbClr val="FFFF00"/>
              </a:solidFill>
            </a:rPr>
            <a:t>.</a:t>
          </a:r>
        </a:p>
        <a:p>
          <a:r>
            <a:rPr lang="ru-RU" b="1" dirty="0" smtClean="0">
              <a:solidFill>
                <a:srgbClr val="FFFF00"/>
              </a:solidFill>
            </a:rPr>
            <a:t>-а, -я</a:t>
          </a:r>
          <a:endParaRPr lang="ru-RU" b="1" dirty="0">
            <a:solidFill>
              <a:srgbClr val="FFFF00"/>
            </a:solidFill>
          </a:endParaRPr>
        </a:p>
      </dgm:t>
    </dgm:pt>
    <dgm:pt modelId="{23FC4334-56CE-40EC-A75D-5B170B10C287}" type="parTrans" cxnId="{0A6E38BE-4CFE-405E-9461-1F942EB62A67}">
      <dgm:prSet/>
      <dgm:spPr/>
      <dgm:t>
        <a:bodyPr/>
        <a:lstStyle/>
        <a:p>
          <a:endParaRPr lang="ru-RU"/>
        </a:p>
      </dgm:t>
    </dgm:pt>
    <dgm:pt modelId="{4C21181C-8DCF-4151-8CE3-F282A2B1C5E6}" type="sibTrans" cxnId="{0A6E38BE-4CFE-405E-9461-1F942EB62A67}">
      <dgm:prSet/>
      <dgm:spPr/>
      <dgm:t>
        <a:bodyPr/>
        <a:lstStyle/>
        <a:p>
          <a:endParaRPr lang="ru-RU"/>
        </a:p>
      </dgm:t>
    </dgm:pt>
    <dgm:pt modelId="{E280E418-256E-42E3-8CFC-ADA095BD68CB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FF00"/>
              </a:solidFill>
            </a:rPr>
            <a:t>М.р</a:t>
          </a:r>
          <a:r>
            <a:rPr lang="ru-RU" b="1" dirty="0" smtClean="0">
              <a:solidFill>
                <a:srgbClr val="FFFF00"/>
              </a:solidFill>
            </a:rPr>
            <a:t>. </a:t>
          </a:r>
        </a:p>
        <a:p>
          <a:r>
            <a:rPr lang="ru-RU" b="1" dirty="0" err="1" smtClean="0">
              <a:solidFill>
                <a:srgbClr val="FFFF00"/>
              </a:solidFill>
            </a:rPr>
            <a:t>Ср.р</a:t>
          </a:r>
          <a:r>
            <a:rPr lang="ru-RU" b="1" dirty="0" smtClean="0">
              <a:solidFill>
                <a:srgbClr val="FFFF00"/>
              </a:solidFill>
            </a:rPr>
            <a:t>. –о, -е</a:t>
          </a:r>
          <a:endParaRPr lang="ru-RU" b="1" dirty="0">
            <a:solidFill>
              <a:srgbClr val="FFFF00"/>
            </a:solidFill>
          </a:endParaRPr>
        </a:p>
      </dgm:t>
    </dgm:pt>
    <dgm:pt modelId="{4DA9A707-6C34-432B-BE0C-6419FE18CB1E}" type="parTrans" cxnId="{9343F216-AD41-4F27-ABC3-25872162FCDA}">
      <dgm:prSet/>
      <dgm:spPr/>
      <dgm:t>
        <a:bodyPr/>
        <a:lstStyle/>
        <a:p>
          <a:endParaRPr lang="ru-RU"/>
        </a:p>
      </dgm:t>
    </dgm:pt>
    <dgm:pt modelId="{797C8F38-1E4B-4BF2-B0DD-76A47D6FDE9E}" type="sibTrans" cxnId="{9343F216-AD41-4F27-ABC3-25872162FCDA}">
      <dgm:prSet/>
      <dgm:spPr/>
      <dgm:t>
        <a:bodyPr/>
        <a:lstStyle/>
        <a:p>
          <a:endParaRPr lang="ru-RU"/>
        </a:p>
      </dgm:t>
    </dgm:pt>
    <dgm:pt modelId="{58784971-57F7-473A-B51D-62D74D1FDAC4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FF00"/>
              </a:solidFill>
            </a:rPr>
            <a:t>Ж.р</a:t>
          </a:r>
          <a:r>
            <a:rPr lang="ru-RU" b="1" dirty="0" smtClean="0">
              <a:solidFill>
                <a:srgbClr val="FFFF00"/>
              </a:solidFill>
            </a:rPr>
            <a:t>.</a:t>
          </a:r>
        </a:p>
        <a:p>
          <a:r>
            <a:rPr lang="ru-RU" b="1" dirty="0" smtClean="0">
              <a:solidFill>
                <a:srgbClr val="FFFF00"/>
              </a:solidFill>
            </a:rPr>
            <a:t>-ь </a:t>
          </a:r>
          <a:endParaRPr lang="ru-RU" b="1" dirty="0">
            <a:solidFill>
              <a:srgbClr val="FFFF00"/>
            </a:solidFill>
          </a:endParaRPr>
        </a:p>
      </dgm:t>
    </dgm:pt>
    <dgm:pt modelId="{6E16A94B-76EC-4F4A-9E2E-FD3E8A61778E}" type="parTrans" cxnId="{6CC90A82-ED83-4C59-A919-89B6CB5F138F}">
      <dgm:prSet/>
      <dgm:spPr/>
      <dgm:t>
        <a:bodyPr/>
        <a:lstStyle/>
        <a:p>
          <a:endParaRPr lang="ru-RU"/>
        </a:p>
      </dgm:t>
    </dgm:pt>
    <dgm:pt modelId="{BDCD6C76-9A56-4A21-8A6C-525A590AF04A}" type="sibTrans" cxnId="{6CC90A82-ED83-4C59-A919-89B6CB5F138F}">
      <dgm:prSet/>
      <dgm:spPr/>
      <dgm:t>
        <a:bodyPr/>
        <a:lstStyle/>
        <a:p>
          <a:endParaRPr lang="ru-RU"/>
        </a:p>
      </dgm:t>
    </dgm:pt>
    <dgm:pt modelId="{A9D94ACC-3165-460A-9F8C-028999B32D03}" type="pres">
      <dgm:prSet presAssocID="{AAF79BE4-236D-4A3F-8747-81796B64AA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6009F1-72FA-436C-96AA-67B1B24E8454}" type="pres">
      <dgm:prSet presAssocID="{2C813696-94DB-4DC0-8DEF-808AFC7A9A72}" presName="centerShape" presStyleLbl="node0" presStyleIdx="0" presStyleCnt="1" custScaleX="213998" custLinFactNeighborX="3560" custLinFactNeighborY="-74818"/>
      <dgm:spPr/>
      <dgm:t>
        <a:bodyPr/>
        <a:lstStyle/>
        <a:p>
          <a:endParaRPr lang="ru-RU"/>
        </a:p>
      </dgm:t>
    </dgm:pt>
    <dgm:pt modelId="{E8BC0E3E-9447-4D07-A0EC-3D7416B34D96}" type="pres">
      <dgm:prSet presAssocID="{23FC4334-56CE-40EC-A75D-5B170B10C287}" presName="parTrans" presStyleLbl="bgSibTrans2D1" presStyleIdx="0" presStyleCnt="3" custAng="11018598" custScaleX="78183" custLinFactY="-18119" custLinFactNeighborX="-22354" custLinFactNeighborY="-100000"/>
      <dgm:spPr/>
      <dgm:t>
        <a:bodyPr/>
        <a:lstStyle/>
        <a:p>
          <a:endParaRPr lang="ru-RU"/>
        </a:p>
      </dgm:t>
    </dgm:pt>
    <dgm:pt modelId="{518FCB6E-1D7A-44A7-9ACD-9645828C4605}" type="pres">
      <dgm:prSet presAssocID="{B845B74E-4AF2-46FB-962E-858A0E85CE82}" presName="node" presStyleLbl="node1" presStyleIdx="0" presStyleCnt="3" custRadScaleRad="85755" custRadScaleInc="-29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9F999-32DF-4978-9D98-1C14F277FE4F}" type="pres">
      <dgm:prSet presAssocID="{4DA9A707-6C34-432B-BE0C-6419FE18CB1E}" presName="parTrans" presStyleLbl="bgSibTrans2D1" presStyleIdx="1" presStyleCnt="3" custAng="10882956" custScaleX="65594" custScaleY="123261" custLinFactY="-1834" custLinFactNeighborX="1269" custLinFactNeighborY="-100000"/>
      <dgm:spPr/>
      <dgm:t>
        <a:bodyPr/>
        <a:lstStyle/>
        <a:p>
          <a:endParaRPr lang="ru-RU"/>
        </a:p>
      </dgm:t>
    </dgm:pt>
    <dgm:pt modelId="{A4EF4A73-23CB-40F3-8F28-D4EDEB726EE3}" type="pres">
      <dgm:prSet presAssocID="{E280E418-256E-42E3-8CFC-ADA095BD68CB}" presName="node" presStyleLbl="node1" presStyleIdx="1" presStyleCnt="3" custScaleX="127302" custScaleY="96398" custRadScaleRad="13962" custRadScaleInc="228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87462-81F3-42D8-BF53-B85BBD989985}" type="pres">
      <dgm:prSet presAssocID="{6E16A94B-76EC-4F4A-9E2E-FD3E8A61778E}" presName="parTrans" presStyleLbl="bgSibTrans2D1" presStyleIdx="2" presStyleCnt="3" custAng="10201231" custScaleX="72985" custLinFactY="-16792" custLinFactNeighborX="10243" custLinFactNeighborY="-100000"/>
      <dgm:spPr/>
      <dgm:t>
        <a:bodyPr/>
        <a:lstStyle/>
        <a:p>
          <a:endParaRPr lang="ru-RU"/>
        </a:p>
      </dgm:t>
    </dgm:pt>
    <dgm:pt modelId="{3795E773-0EC9-435E-A468-690ABC2844B1}" type="pres">
      <dgm:prSet presAssocID="{58784971-57F7-473A-B51D-62D74D1FDAC4}" presName="node" presStyleLbl="node1" presStyleIdx="2" presStyleCnt="3" custRadScaleRad="102627" custRadScaleInc="27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15ED09-2577-4612-891A-232B149C2507}" type="presOf" srcId="{E280E418-256E-42E3-8CFC-ADA095BD68CB}" destId="{A4EF4A73-23CB-40F3-8F28-D4EDEB726EE3}" srcOrd="0" destOrd="0" presId="urn:microsoft.com/office/officeart/2005/8/layout/radial4"/>
    <dgm:cxn modelId="{9343F216-AD41-4F27-ABC3-25872162FCDA}" srcId="{2C813696-94DB-4DC0-8DEF-808AFC7A9A72}" destId="{E280E418-256E-42E3-8CFC-ADA095BD68CB}" srcOrd="1" destOrd="0" parTransId="{4DA9A707-6C34-432B-BE0C-6419FE18CB1E}" sibTransId="{797C8F38-1E4B-4BF2-B0DD-76A47D6FDE9E}"/>
    <dgm:cxn modelId="{A55301EB-1965-42E7-972E-29879B540D8C}" type="presOf" srcId="{23FC4334-56CE-40EC-A75D-5B170B10C287}" destId="{E8BC0E3E-9447-4D07-A0EC-3D7416B34D96}" srcOrd="0" destOrd="0" presId="urn:microsoft.com/office/officeart/2005/8/layout/radial4"/>
    <dgm:cxn modelId="{6CC90A82-ED83-4C59-A919-89B6CB5F138F}" srcId="{2C813696-94DB-4DC0-8DEF-808AFC7A9A72}" destId="{58784971-57F7-473A-B51D-62D74D1FDAC4}" srcOrd="2" destOrd="0" parTransId="{6E16A94B-76EC-4F4A-9E2E-FD3E8A61778E}" sibTransId="{BDCD6C76-9A56-4A21-8A6C-525A590AF04A}"/>
    <dgm:cxn modelId="{419A9173-E51C-4659-8809-5D4E118D6FE6}" srcId="{AAF79BE4-236D-4A3F-8747-81796B64AA47}" destId="{2C813696-94DB-4DC0-8DEF-808AFC7A9A72}" srcOrd="0" destOrd="0" parTransId="{F48ABFB9-5B66-471B-A9FE-10B304DC43FE}" sibTransId="{3CB68DDE-32D5-4316-9FF5-51D0D568753D}"/>
    <dgm:cxn modelId="{E3FA476D-3580-4597-996F-3BD42FD68CE4}" type="presOf" srcId="{2C813696-94DB-4DC0-8DEF-808AFC7A9A72}" destId="{B06009F1-72FA-436C-96AA-67B1B24E8454}" srcOrd="0" destOrd="0" presId="urn:microsoft.com/office/officeart/2005/8/layout/radial4"/>
    <dgm:cxn modelId="{BDC9BC28-B4CA-4E64-8CC9-F0397008C2C2}" type="presOf" srcId="{6E16A94B-76EC-4F4A-9E2E-FD3E8A61778E}" destId="{DE087462-81F3-42D8-BF53-B85BBD989985}" srcOrd="0" destOrd="0" presId="urn:microsoft.com/office/officeart/2005/8/layout/radial4"/>
    <dgm:cxn modelId="{0A6E38BE-4CFE-405E-9461-1F942EB62A67}" srcId="{2C813696-94DB-4DC0-8DEF-808AFC7A9A72}" destId="{B845B74E-4AF2-46FB-962E-858A0E85CE82}" srcOrd="0" destOrd="0" parTransId="{23FC4334-56CE-40EC-A75D-5B170B10C287}" sibTransId="{4C21181C-8DCF-4151-8CE3-F282A2B1C5E6}"/>
    <dgm:cxn modelId="{5CB8E77F-46E4-48C4-9B2A-A3B6C5207C3D}" type="presOf" srcId="{58784971-57F7-473A-B51D-62D74D1FDAC4}" destId="{3795E773-0EC9-435E-A468-690ABC2844B1}" srcOrd="0" destOrd="0" presId="urn:microsoft.com/office/officeart/2005/8/layout/radial4"/>
    <dgm:cxn modelId="{501C2E98-DC98-4EE0-84BF-4AD4A0AF9948}" type="presOf" srcId="{AAF79BE4-236D-4A3F-8747-81796B64AA47}" destId="{A9D94ACC-3165-460A-9F8C-028999B32D03}" srcOrd="0" destOrd="0" presId="urn:microsoft.com/office/officeart/2005/8/layout/radial4"/>
    <dgm:cxn modelId="{32FB2009-F88D-4899-B2E7-F36097AAD06C}" type="presOf" srcId="{B845B74E-4AF2-46FB-962E-858A0E85CE82}" destId="{518FCB6E-1D7A-44A7-9ACD-9645828C4605}" srcOrd="0" destOrd="0" presId="urn:microsoft.com/office/officeart/2005/8/layout/radial4"/>
    <dgm:cxn modelId="{5FC6F572-BA51-41F6-8A15-FC19FD9958D8}" type="presOf" srcId="{4DA9A707-6C34-432B-BE0C-6419FE18CB1E}" destId="{AF99F999-32DF-4978-9D98-1C14F277FE4F}" srcOrd="0" destOrd="0" presId="urn:microsoft.com/office/officeart/2005/8/layout/radial4"/>
    <dgm:cxn modelId="{69C4DBC5-6B31-4EA5-B477-65543F3724EE}" type="presParOf" srcId="{A9D94ACC-3165-460A-9F8C-028999B32D03}" destId="{B06009F1-72FA-436C-96AA-67B1B24E8454}" srcOrd="0" destOrd="0" presId="urn:microsoft.com/office/officeart/2005/8/layout/radial4"/>
    <dgm:cxn modelId="{C7F742F8-261E-4EC0-826E-FC02F9C029E4}" type="presParOf" srcId="{A9D94ACC-3165-460A-9F8C-028999B32D03}" destId="{E8BC0E3E-9447-4D07-A0EC-3D7416B34D96}" srcOrd="1" destOrd="0" presId="urn:microsoft.com/office/officeart/2005/8/layout/radial4"/>
    <dgm:cxn modelId="{1320072C-C2D8-486C-B521-445751BC70A3}" type="presParOf" srcId="{A9D94ACC-3165-460A-9F8C-028999B32D03}" destId="{518FCB6E-1D7A-44A7-9ACD-9645828C4605}" srcOrd="2" destOrd="0" presId="urn:microsoft.com/office/officeart/2005/8/layout/radial4"/>
    <dgm:cxn modelId="{5B0A7B8A-6221-42AD-9A7A-864C468D71EA}" type="presParOf" srcId="{A9D94ACC-3165-460A-9F8C-028999B32D03}" destId="{AF99F999-32DF-4978-9D98-1C14F277FE4F}" srcOrd="3" destOrd="0" presId="urn:microsoft.com/office/officeart/2005/8/layout/radial4"/>
    <dgm:cxn modelId="{B5F2E00F-9C02-4726-84B3-06D5FB46FCCC}" type="presParOf" srcId="{A9D94ACC-3165-460A-9F8C-028999B32D03}" destId="{A4EF4A73-23CB-40F3-8F28-D4EDEB726EE3}" srcOrd="4" destOrd="0" presId="urn:microsoft.com/office/officeart/2005/8/layout/radial4"/>
    <dgm:cxn modelId="{8AEC050F-2025-4675-B5C2-D78D774C7DEE}" type="presParOf" srcId="{A9D94ACC-3165-460A-9F8C-028999B32D03}" destId="{DE087462-81F3-42D8-BF53-B85BBD989985}" srcOrd="5" destOrd="0" presId="urn:microsoft.com/office/officeart/2005/8/layout/radial4"/>
    <dgm:cxn modelId="{6394E968-5585-4E3D-8F15-9B440CE23E95}" type="presParOf" srcId="{A9D94ACC-3165-460A-9F8C-028999B32D03}" destId="{3795E773-0EC9-435E-A468-690ABC2844B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009F1-72FA-436C-96AA-67B1B24E8454}">
      <dsp:nvSpPr>
        <dsp:cNvPr id="0" name=""/>
        <dsp:cNvSpPr/>
      </dsp:nvSpPr>
      <dsp:spPr>
        <a:xfrm>
          <a:off x="2123724" y="0"/>
          <a:ext cx="5138026" cy="2400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FF0000"/>
              </a:solidFill>
            </a:rPr>
            <a:t>Склонение</a:t>
          </a:r>
          <a:endParaRPr lang="ru-RU" sz="4800" b="1" kern="1200" dirty="0">
            <a:solidFill>
              <a:srgbClr val="FF0000"/>
            </a:solidFill>
          </a:endParaRPr>
        </a:p>
      </dsp:txBody>
      <dsp:txXfrm>
        <a:off x="2876170" y="351614"/>
        <a:ext cx="3633134" cy="1697741"/>
      </dsp:txXfrm>
    </dsp:sp>
    <dsp:sp modelId="{E8BC0E3E-9447-4D07-A0EC-3D7416B34D96}">
      <dsp:nvSpPr>
        <dsp:cNvPr id="0" name=""/>
        <dsp:cNvSpPr/>
      </dsp:nvSpPr>
      <dsp:spPr>
        <a:xfrm rot="19624881">
          <a:off x="1178486" y="1736780"/>
          <a:ext cx="1577723" cy="684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FCB6E-1D7A-44A7-9ACD-9645828C4605}">
      <dsp:nvSpPr>
        <dsp:cNvPr id="0" name=""/>
        <dsp:cNvSpPr/>
      </dsp:nvSpPr>
      <dsp:spPr>
        <a:xfrm>
          <a:off x="467551" y="2575859"/>
          <a:ext cx="2280921" cy="1824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err="1" smtClean="0">
              <a:solidFill>
                <a:srgbClr val="FFFF00"/>
              </a:solidFill>
            </a:rPr>
            <a:t>Ж.р</a:t>
          </a:r>
          <a:r>
            <a:rPr lang="ru-RU" sz="3500" b="1" kern="1200" dirty="0" smtClean="0">
              <a:solidFill>
                <a:srgbClr val="FFFF00"/>
              </a:solidFill>
            </a:rPr>
            <a:t>. </a:t>
          </a:r>
          <a:r>
            <a:rPr lang="ru-RU" sz="3500" b="1" kern="1200" dirty="0" err="1" smtClean="0">
              <a:solidFill>
                <a:srgbClr val="FFFF00"/>
              </a:solidFill>
            </a:rPr>
            <a:t>М.р</a:t>
          </a:r>
          <a:r>
            <a:rPr lang="ru-RU" sz="3500" b="1" kern="1200" dirty="0" smtClean="0">
              <a:solidFill>
                <a:srgbClr val="FFFF00"/>
              </a:solidFill>
            </a:rPr>
            <a:t>.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FFFF00"/>
              </a:solidFill>
            </a:rPr>
            <a:t>-а, -я</a:t>
          </a:r>
          <a:endParaRPr lang="ru-RU" sz="3500" b="1" kern="1200" dirty="0">
            <a:solidFill>
              <a:srgbClr val="FFFF00"/>
            </a:solidFill>
          </a:endParaRPr>
        </a:p>
      </dsp:txBody>
      <dsp:txXfrm>
        <a:off x="520996" y="2629304"/>
        <a:ext cx="2174031" cy="1717846"/>
      </dsp:txXfrm>
    </dsp:sp>
    <dsp:sp modelId="{AF99F999-32DF-4978-9D98-1C14F277FE4F}">
      <dsp:nvSpPr>
        <dsp:cNvPr id="0" name=""/>
        <dsp:cNvSpPr/>
      </dsp:nvSpPr>
      <dsp:spPr>
        <a:xfrm rot="16200780">
          <a:off x="4065821" y="2494057"/>
          <a:ext cx="1424284" cy="8434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F4A73-23CB-40F3-8F28-D4EDEB726EE3}">
      <dsp:nvSpPr>
        <dsp:cNvPr id="0" name=""/>
        <dsp:cNvSpPr/>
      </dsp:nvSpPr>
      <dsp:spPr>
        <a:xfrm>
          <a:off x="3324529" y="3818473"/>
          <a:ext cx="2903658" cy="175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err="1" smtClean="0">
              <a:solidFill>
                <a:srgbClr val="FFFF00"/>
              </a:solidFill>
            </a:rPr>
            <a:t>М.р</a:t>
          </a:r>
          <a:r>
            <a:rPr lang="ru-RU" sz="3500" b="1" kern="1200" dirty="0" smtClean="0">
              <a:solidFill>
                <a:srgbClr val="FFFF00"/>
              </a:solidFill>
            </a:rPr>
            <a:t>.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err="1" smtClean="0">
              <a:solidFill>
                <a:srgbClr val="FFFF00"/>
              </a:solidFill>
            </a:rPr>
            <a:t>Ср.р</a:t>
          </a:r>
          <a:r>
            <a:rPr lang="ru-RU" sz="3500" b="1" kern="1200" dirty="0" smtClean="0">
              <a:solidFill>
                <a:srgbClr val="FFFF00"/>
              </a:solidFill>
            </a:rPr>
            <a:t>. –о, -е</a:t>
          </a:r>
          <a:endParaRPr lang="ru-RU" sz="3500" b="1" kern="1200" dirty="0">
            <a:solidFill>
              <a:srgbClr val="FFFF00"/>
            </a:solidFill>
          </a:endParaRPr>
        </a:p>
      </dsp:txBody>
      <dsp:txXfrm>
        <a:off x="3376049" y="3869993"/>
        <a:ext cx="2800618" cy="1655969"/>
      </dsp:txXfrm>
    </dsp:sp>
    <dsp:sp modelId="{DE087462-81F3-42D8-BF53-B85BBD989985}">
      <dsp:nvSpPr>
        <dsp:cNvPr id="0" name=""/>
        <dsp:cNvSpPr/>
      </dsp:nvSpPr>
      <dsp:spPr>
        <a:xfrm rot="12217885">
          <a:off x="6533505" y="1595823"/>
          <a:ext cx="1309955" cy="684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5E773-0EC9-435E-A468-690ABC2844B1}">
      <dsp:nvSpPr>
        <dsp:cNvPr id="0" name=""/>
        <dsp:cNvSpPr/>
      </dsp:nvSpPr>
      <dsp:spPr>
        <a:xfrm>
          <a:off x="6611558" y="2321536"/>
          <a:ext cx="2280921" cy="1824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err="1" smtClean="0">
              <a:solidFill>
                <a:srgbClr val="FFFF00"/>
              </a:solidFill>
            </a:rPr>
            <a:t>Ж.р</a:t>
          </a:r>
          <a:r>
            <a:rPr lang="ru-RU" sz="3500" b="1" kern="1200" dirty="0" smtClean="0">
              <a:solidFill>
                <a:srgbClr val="FFFF00"/>
              </a:solidFill>
            </a:rPr>
            <a:t>.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FFFF00"/>
              </a:solidFill>
            </a:rPr>
            <a:t>-ь </a:t>
          </a:r>
          <a:endParaRPr lang="ru-RU" sz="3500" b="1" kern="1200" dirty="0">
            <a:solidFill>
              <a:srgbClr val="FFFF00"/>
            </a:solidFill>
          </a:endParaRPr>
        </a:p>
      </dsp:txBody>
      <dsp:txXfrm>
        <a:off x="6665003" y="2374981"/>
        <a:ext cx="2174031" cy="1717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5B7F2-03E3-4004-B832-0CFE6E29285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38A91-8864-4EDB-993F-69DE1DCD59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38A91-8864-4EDB-993F-69DE1DCD59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33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052736"/>
            <a:ext cx="792088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Три склонения имён существительных</a:t>
            </a:r>
            <a:endParaRPr kumimoji="0" lang="ru-RU" sz="5400" b="1" i="0" u="none" strike="noStrike" kern="1200" normalizeH="0" baseline="0" noProof="0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4124002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русского языка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50085"/>
              </p:ext>
            </p:extLst>
          </p:nvPr>
        </p:nvGraphicFramePr>
        <p:xfrm>
          <a:off x="395536" y="1412776"/>
          <a:ext cx="8313706" cy="34563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72946"/>
                <a:gridCol w="1368152"/>
                <a:gridCol w="1368152"/>
                <a:gridCol w="1368152"/>
                <a:gridCol w="1368152"/>
                <a:gridCol w="136815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адрес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су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</a:rPr>
                        <a:t>ме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не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ль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</a:rPr>
                        <a:t>ще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к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т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</a:rPr>
                        <a:t>ны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ни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</a:rPr>
                        <a:t>ви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</a:rPr>
                        <a:t>ло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х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ни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те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</a:rPr>
                        <a:t>ри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я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3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7897468"/>
              </p:ext>
            </p:extLst>
          </p:nvPr>
        </p:nvGraphicFramePr>
        <p:xfrm>
          <a:off x="0" y="548680"/>
          <a:ext cx="889248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55457" y="4764765"/>
            <a:ext cx="288032" cy="288032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997729"/>
            <a:ext cx="288032" cy="288032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28531" y="227687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2908394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8264" y="2077397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317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Игра «Слушай, думай, хлопай»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59632" y="1600200"/>
            <a:ext cx="323616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р</a:t>
            </a:r>
            <a:r>
              <a:rPr lang="ru-RU" b="1" dirty="0" smtClean="0"/>
              <a:t>емонт</a:t>
            </a:r>
          </a:p>
          <a:p>
            <a:pPr marL="0" indent="0">
              <a:buNone/>
            </a:pPr>
            <a:r>
              <a:rPr lang="ru-RU" b="1" dirty="0"/>
              <a:t>о</a:t>
            </a:r>
            <a:r>
              <a:rPr lang="ru-RU" b="1" dirty="0" smtClean="0"/>
              <a:t>блако</a:t>
            </a:r>
          </a:p>
          <a:p>
            <a:pPr marL="0" indent="0">
              <a:buNone/>
            </a:pPr>
            <a:r>
              <a:rPr lang="ru-RU" b="1" dirty="0"/>
              <a:t>т</a:t>
            </a:r>
            <a:r>
              <a:rPr lang="ru-RU" b="1" dirty="0" smtClean="0"/>
              <a:t>етрадь</a:t>
            </a:r>
          </a:p>
          <a:p>
            <a:pPr marL="0" indent="0">
              <a:buNone/>
            </a:pPr>
            <a:r>
              <a:rPr lang="ru-RU" b="1" dirty="0"/>
              <a:t>г</a:t>
            </a:r>
            <a:r>
              <a:rPr lang="ru-RU" b="1" dirty="0" smtClean="0"/>
              <a:t>азета</a:t>
            </a:r>
          </a:p>
          <a:p>
            <a:pPr marL="0" indent="0">
              <a:buNone/>
            </a:pPr>
            <a:r>
              <a:rPr lang="ru-RU" b="1" dirty="0"/>
              <a:t>к</a:t>
            </a:r>
            <a:r>
              <a:rPr lang="ru-RU" b="1" dirty="0" smtClean="0"/>
              <a:t>арнавал</a:t>
            </a:r>
          </a:p>
          <a:p>
            <a:pPr marL="0" indent="0">
              <a:buNone/>
            </a:pPr>
            <a:r>
              <a:rPr lang="ru-RU" b="1" dirty="0"/>
              <a:t>г</a:t>
            </a:r>
            <a:r>
              <a:rPr lang="ru-RU" b="1" dirty="0" smtClean="0"/>
              <a:t>лушь</a:t>
            </a:r>
          </a:p>
          <a:p>
            <a:pPr marL="0" indent="0">
              <a:buNone/>
            </a:pPr>
            <a:r>
              <a:rPr lang="ru-RU" b="1" dirty="0"/>
              <a:t>л</a:t>
            </a:r>
            <a:r>
              <a:rPr lang="ru-RU" b="1" dirty="0" smtClean="0"/>
              <a:t>иства</a:t>
            </a:r>
          </a:p>
          <a:p>
            <a:pPr marL="0" indent="0">
              <a:buNone/>
            </a:pPr>
            <a:r>
              <a:rPr lang="ru-RU" b="1" dirty="0" smtClean="0"/>
              <a:t>серебро</a:t>
            </a:r>
          </a:p>
          <a:p>
            <a:pPr marL="0" indent="0">
              <a:buNone/>
            </a:pPr>
            <a:r>
              <a:rPr lang="ru-RU" b="1" dirty="0" smtClean="0"/>
              <a:t>свобода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к</a:t>
            </a:r>
            <a:r>
              <a:rPr lang="ru-RU" b="1" dirty="0" smtClean="0"/>
              <a:t>апля</a:t>
            </a:r>
          </a:p>
          <a:p>
            <a:pPr marL="0" indent="0">
              <a:buNone/>
            </a:pPr>
            <a:r>
              <a:rPr lang="ru-RU" b="1" dirty="0"/>
              <a:t>к</a:t>
            </a:r>
            <a:r>
              <a:rPr lang="ru-RU" b="1" dirty="0" smtClean="0"/>
              <a:t>ровать</a:t>
            </a:r>
          </a:p>
          <a:p>
            <a:pPr marL="0" indent="0">
              <a:buNone/>
            </a:pPr>
            <a:r>
              <a:rPr lang="ru-RU" b="1" dirty="0"/>
              <a:t>к</a:t>
            </a:r>
            <a:r>
              <a:rPr lang="ru-RU" b="1" dirty="0" smtClean="0"/>
              <a:t>олено</a:t>
            </a:r>
          </a:p>
          <a:p>
            <a:pPr marL="0" indent="0">
              <a:buNone/>
            </a:pPr>
            <a:r>
              <a:rPr lang="ru-RU" b="1" dirty="0" smtClean="0"/>
              <a:t>цитата</a:t>
            </a:r>
          </a:p>
          <a:p>
            <a:pPr marL="0" indent="0">
              <a:buNone/>
            </a:pPr>
            <a:r>
              <a:rPr lang="ru-RU" b="1" dirty="0"/>
              <a:t>р</a:t>
            </a:r>
            <a:r>
              <a:rPr lang="ru-RU" b="1" dirty="0" smtClean="0"/>
              <a:t>ояль</a:t>
            </a:r>
          </a:p>
          <a:p>
            <a:pPr marL="0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ечаль</a:t>
            </a:r>
          </a:p>
          <a:p>
            <a:pPr marL="0" indent="0">
              <a:buNone/>
            </a:pPr>
            <a:r>
              <a:rPr lang="ru-RU" b="1" dirty="0"/>
              <a:t>к</a:t>
            </a:r>
            <a:r>
              <a:rPr lang="ru-RU" b="1" dirty="0" smtClean="0"/>
              <a:t>остёр</a:t>
            </a:r>
          </a:p>
          <a:p>
            <a:pPr marL="0" indent="0">
              <a:buNone/>
            </a:pPr>
            <a:r>
              <a:rPr lang="ru-RU" b="1" dirty="0"/>
              <a:t>к</a:t>
            </a:r>
            <a:r>
              <a:rPr lang="ru-RU" b="1" dirty="0" smtClean="0"/>
              <a:t>опейка</a:t>
            </a:r>
          </a:p>
          <a:p>
            <a:pPr marL="0" indent="0">
              <a:buNone/>
            </a:pPr>
            <a:r>
              <a:rPr lang="ru-RU" b="1" dirty="0" smtClean="0"/>
              <a:t>мелочь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700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Книги учат нас смелост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002060"/>
                </a:solidFill>
              </a:rPr>
              <a:t> и дружб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221088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Почему род, падеж, число одинаковый, а окончания разные?</a:t>
            </a:r>
          </a:p>
        </p:txBody>
      </p:sp>
    </p:spTree>
    <p:extLst>
      <p:ext uri="{BB962C8B-B14F-4D97-AF65-F5344CB8AC3E}">
        <p14:creationId xmlns:p14="http://schemas.microsoft.com/office/powerpoint/2010/main" val="14959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0825" y="1277938"/>
            <a:ext cx="8677275" cy="43100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FF0000"/>
                </a:solidFill>
              </a:rPr>
              <a:t>Алгоритм</a:t>
            </a:r>
            <a:endParaRPr lang="ru-RU" altLang="ru-RU" sz="3200" dirty="0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sz="3200" b="1" dirty="0">
                <a:solidFill>
                  <a:srgbClr val="FF0000"/>
                </a:solidFill>
              </a:rPr>
              <a:t>действий при определении </a:t>
            </a:r>
          </a:p>
          <a:p>
            <a:pPr algn="ctr" eaLnBrk="1" hangingPunct="1"/>
            <a:r>
              <a:rPr lang="ru-RU" altLang="ru-RU" sz="3200" b="1" dirty="0">
                <a:solidFill>
                  <a:srgbClr val="FF0000"/>
                </a:solidFill>
              </a:rPr>
              <a:t>склонения имени существительного</a:t>
            </a:r>
            <a:endParaRPr lang="ru-RU" altLang="ru-RU" sz="3200" dirty="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b="1" dirty="0"/>
              <a:t>Чтобы определить склонение имени существительного, нужно:</a:t>
            </a:r>
          </a:p>
          <a:p>
            <a:pPr eaLnBrk="1" hangingPunct="1">
              <a:buClr>
                <a:schemeClr val="accent2"/>
              </a:buClr>
              <a:buFontTx/>
              <a:buAutoNum type="arabicPeriod"/>
            </a:pPr>
            <a:r>
              <a:rPr lang="ru-RU" altLang="ru-RU" sz="2800" b="1" dirty="0">
                <a:solidFill>
                  <a:srgbClr val="800000"/>
                </a:solidFill>
              </a:rPr>
              <a:t>Поставить слово в начальную форму - </a:t>
            </a:r>
            <a:r>
              <a:rPr lang="ru-RU" altLang="ru-RU" sz="2800" b="1" dirty="0" err="1">
                <a:solidFill>
                  <a:srgbClr val="800000"/>
                </a:solidFill>
              </a:rPr>
              <a:t>И.п</a:t>
            </a:r>
            <a:r>
              <a:rPr lang="ru-RU" altLang="ru-RU" sz="2800" b="1" dirty="0">
                <a:solidFill>
                  <a:srgbClr val="800000"/>
                </a:solidFill>
              </a:rPr>
              <a:t>. </a:t>
            </a:r>
            <a:r>
              <a:rPr lang="ru-RU" altLang="ru-RU" sz="2800" b="1" dirty="0" err="1">
                <a:solidFill>
                  <a:srgbClr val="800000"/>
                </a:solidFill>
              </a:rPr>
              <a:t>ед.ч</a:t>
            </a:r>
            <a:r>
              <a:rPr lang="ru-RU" altLang="ru-RU" sz="2800" b="1" dirty="0">
                <a:solidFill>
                  <a:srgbClr val="800000"/>
                </a:solidFill>
              </a:rPr>
              <a:t>.</a:t>
            </a:r>
          </a:p>
          <a:p>
            <a:pPr eaLnBrk="1" hangingPunct="1">
              <a:buClr>
                <a:schemeClr val="accent2"/>
              </a:buClr>
              <a:buFontTx/>
              <a:buAutoNum type="arabicPeriod"/>
            </a:pPr>
            <a:r>
              <a:rPr lang="ru-RU" altLang="ru-RU" sz="2800" b="1" dirty="0">
                <a:solidFill>
                  <a:srgbClr val="800000"/>
                </a:solidFill>
              </a:rPr>
              <a:t>Определить род и окончание.</a:t>
            </a:r>
          </a:p>
          <a:p>
            <a:pPr eaLnBrk="1" hangingPunct="1">
              <a:buClr>
                <a:schemeClr val="accent2"/>
              </a:buClr>
              <a:buFontTx/>
              <a:buAutoNum type="arabicPeriod"/>
            </a:pPr>
            <a:r>
              <a:rPr lang="ru-RU" altLang="ru-RU" sz="2800" b="1" dirty="0">
                <a:solidFill>
                  <a:srgbClr val="800000"/>
                </a:solidFill>
              </a:rPr>
              <a:t>По роду и по окончанию определить склонение</a:t>
            </a:r>
            <a:r>
              <a:rPr lang="ru-RU" altLang="ru-RU" sz="2000" b="1" dirty="0">
                <a:solidFill>
                  <a:srgbClr val="800000"/>
                </a:solidFill>
              </a:rPr>
              <a:t>.</a:t>
            </a:r>
          </a:p>
          <a:p>
            <a:pPr eaLnBrk="1" hangingPunct="1"/>
            <a:endParaRPr lang="ru-RU" alt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29872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6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44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36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Игра «Третье лишнее»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/>
              <a:t>Весна, река, стекло.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Стена, сверло, озеро.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Скворец, гора, звонок.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Вьюга, ласточка, рысь.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Дочь, конь, ночь.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956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Загадки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</a:t>
            </a:r>
            <a:r>
              <a:rPr lang="ru-RU" b="1" dirty="0" smtClean="0">
                <a:solidFill>
                  <a:srgbClr val="035D0E"/>
                </a:solidFill>
              </a:rPr>
              <a:t>а</a:t>
            </a:r>
            <a:r>
              <a:rPr lang="ru-RU" b="1" dirty="0" smtClean="0"/>
              <a:t>пуста – 1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Обл</a:t>
            </a:r>
            <a:r>
              <a:rPr lang="ru-RU" b="1" dirty="0" smtClean="0">
                <a:solidFill>
                  <a:srgbClr val="035D0E"/>
                </a:solidFill>
              </a:rPr>
              <a:t>а</a:t>
            </a:r>
            <a:r>
              <a:rPr lang="ru-RU" b="1" dirty="0" smtClean="0"/>
              <a:t>ко – 2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М</a:t>
            </a:r>
            <a:r>
              <a:rPr lang="ru-RU" b="1" dirty="0" smtClean="0">
                <a:solidFill>
                  <a:srgbClr val="035D0E"/>
                </a:solidFill>
              </a:rPr>
              <a:t>е</a:t>
            </a:r>
            <a:r>
              <a:rPr lang="ru-RU" b="1" dirty="0" smtClean="0"/>
              <a:t>дведь – 2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Ель – 3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Як</a:t>
            </a:r>
            <a:r>
              <a:rPr lang="ru-RU" b="1" dirty="0" smtClean="0">
                <a:solidFill>
                  <a:srgbClr val="035D0E"/>
                </a:solidFill>
              </a:rPr>
              <a:t>о</a:t>
            </a:r>
            <a:r>
              <a:rPr lang="ru-RU" b="1" dirty="0" smtClean="0"/>
              <a:t>рь – 2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797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Игра «Верю-</a:t>
            </a:r>
            <a:r>
              <a:rPr lang="ru-RU" b="1" i="1" dirty="0" err="1" smtClean="0">
                <a:solidFill>
                  <a:srgbClr val="002060"/>
                </a:solidFill>
              </a:rPr>
              <a:t>неверю</a:t>
            </a:r>
            <a:r>
              <a:rPr lang="ru-RU" b="1" i="1" dirty="0" smtClean="0">
                <a:solidFill>
                  <a:srgbClr val="002060"/>
                </a:solidFill>
              </a:rPr>
              <a:t>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19256" cy="4093915"/>
          </a:xfrm>
        </p:spPr>
        <p:txBody>
          <a:bodyPr>
            <a:normAutofit/>
          </a:bodyPr>
          <a:lstStyle/>
          <a:p>
            <a:pPr marL="742950" indent="-742950">
              <a:buAutoNum type="arabicPlain"/>
            </a:pPr>
            <a:r>
              <a:rPr lang="ru-RU" sz="3600" b="1" dirty="0" smtClean="0"/>
              <a:t>  2      3      4      5</a:t>
            </a:r>
            <a:r>
              <a:rPr lang="ru-RU" sz="3600" b="1" dirty="0"/>
              <a:t> </a:t>
            </a:r>
            <a:r>
              <a:rPr lang="ru-RU" sz="3600" b="1" dirty="0" smtClean="0"/>
              <a:t>     6</a:t>
            </a:r>
            <a:r>
              <a:rPr lang="ru-RU" sz="3600" b="1" dirty="0"/>
              <a:t> </a:t>
            </a:r>
            <a:r>
              <a:rPr lang="ru-RU" sz="3600" b="1" dirty="0" smtClean="0"/>
              <a:t>     7     8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3300"/>
                </a:solidFill>
              </a:rPr>
              <a:t>+      -       -      -       +      +      +     +</a:t>
            </a:r>
            <a:endParaRPr lang="ru-RU" sz="36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05247"/>
            <a:ext cx="547260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Подводим итоги.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1628775"/>
            <a:ext cx="69135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ru-RU" altLang="ru-RU" sz="3200" b="1" dirty="0">
                <a:latin typeface="Trebuchet MS" pitchFamily="34" charset="0"/>
              </a:rPr>
              <a:t>Что такое склонение</a:t>
            </a:r>
            <a:r>
              <a:rPr lang="ru-RU" altLang="ru-RU" sz="3200" b="1" dirty="0" smtClean="0">
                <a:latin typeface="Trebuchet MS" pitchFamily="34" charset="0"/>
              </a:rPr>
              <a:t>?</a:t>
            </a:r>
          </a:p>
          <a:p>
            <a:pPr eaLnBrk="1" hangingPunct="1">
              <a:buFontTx/>
              <a:buChar char="-"/>
            </a:pPr>
            <a:r>
              <a:rPr lang="ru-RU" altLang="ru-RU" sz="3200" b="1" dirty="0" smtClean="0">
                <a:latin typeface="Trebuchet MS" pitchFamily="34" charset="0"/>
              </a:rPr>
              <a:t>Сколько склонений у имен существительных?</a:t>
            </a:r>
            <a:endParaRPr lang="ru-RU" altLang="ru-RU" sz="3200" b="1" dirty="0">
              <a:latin typeface="Trebuchet MS" pitchFamily="34" charset="0"/>
            </a:endParaRPr>
          </a:p>
          <a:p>
            <a:pPr eaLnBrk="1" hangingPunct="1">
              <a:buFontTx/>
              <a:buChar char="-"/>
            </a:pPr>
            <a:r>
              <a:rPr lang="ru-RU" altLang="ru-RU" sz="3200" b="1" dirty="0">
                <a:latin typeface="Trebuchet MS" pitchFamily="34" charset="0"/>
              </a:rPr>
              <a:t>Как определить склонение имени существительного</a:t>
            </a:r>
            <a:r>
              <a:rPr lang="ru-RU" altLang="ru-RU" sz="3200" b="1" dirty="0" smtClean="0">
                <a:latin typeface="Trebuchet MS" pitchFamily="34" charset="0"/>
              </a:rPr>
              <a:t>?</a:t>
            </a:r>
          </a:p>
          <a:p>
            <a:pPr eaLnBrk="1" hangingPunct="1">
              <a:buFontTx/>
              <a:buChar char="-"/>
            </a:pPr>
            <a:r>
              <a:rPr lang="ru-RU" altLang="ru-RU" sz="3200" b="1" dirty="0" smtClean="0">
                <a:latin typeface="Trebuchet MS" pitchFamily="34" charset="0"/>
              </a:rPr>
              <a:t>Все ли существительные склоняются?</a:t>
            </a:r>
            <a:endParaRPr lang="ru-RU" altLang="ru-RU" sz="3200" b="1" dirty="0">
              <a:latin typeface="Trebuchet MS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03588"/>
            <a:ext cx="25939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59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67076"/>
            <a:ext cx="171277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18478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536" y="3220963"/>
            <a:ext cx="2190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8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Ш</a:t>
            </a:r>
            <a:r>
              <a:rPr lang="ru-RU" sz="4000" b="1" i="1" dirty="0" smtClean="0">
                <a:solidFill>
                  <a:srgbClr val="035D0E"/>
                </a:solidFill>
              </a:rPr>
              <a:t>е</a:t>
            </a:r>
            <a:r>
              <a:rPr lang="ru-RU" sz="4000" b="1" i="1" dirty="0" smtClean="0">
                <a:solidFill>
                  <a:srgbClr val="002060"/>
                </a:solidFill>
              </a:rPr>
              <a:t>с</a:t>
            </a:r>
            <a:r>
              <a:rPr lang="ru-RU" sz="4000" b="1" i="1" dirty="0" smtClean="0">
                <a:solidFill>
                  <a:srgbClr val="035D0E"/>
                </a:solidFill>
              </a:rPr>
              <a:t>т</a:t>
            </a:r>
            <a:r>
              <a:rPr lang="ru-RU" sz="4000" b="1" i="1" dirty="0" smtClean="0">
                <a:solidFill>
                  <a:srgbClr val="002060"/>
                </a:solidFill>
              </a:rPr>
              <a:t>на</a:t>
            </a:r>
            <a:r>
              <a:rPr lang="ru-RU" sz="4000" b="1" i="1" dirty="0" smtClean="0">
                <a:solidFill>
                  <a:srgbClr val="035D0E"/>
                </a:solidFill>
              </a:rPr>
              <a:t>д</a:t>
            </a:r>
            <a:r>
              <a:rPr lang="ru-RU" sz="4000" b="1" i="1" dirty="0" smtClean="0">
                <a:solidFill>
                  <a:srgbClr val="002060"/>
                </a:solidFill>
              </a:rPr>
              <a:t>цат</a:t>
            </a:r>
            <a:r>
              <a:rPr lang="ru-RU" sz="4000" b="1" i="1" dirty="0" smtClean="0">
                <a:solidFill>
                  <a:srgbClr val="035D0E"/>
                </a:solidFill>
              </a:rPr>
              <a:t>ое</a:t>
            </a:r>
            <a:r>
              <a:rPr lang="ru-RU" sz="4000" b="1" i="1" dirty="0" smtClean="0">
                <a:solidFill>
                  <a:srgbClr val="002060"/>
                </a:solidFill>
              </a:rPr>
              <a:t>  д</a:t>
            </a:r>
            <a:r>
              <a:rPr lang="ru-RU" sz="4000" b="1" i="1" dirty="0" smtClean="0">
                <a:solidFill>
                  <a:srgbClr val="035D0E"/>
                </a:solidFill>
              </a:rPr>
              <a:t>е</a:t>
            </a:r>
            <a:r>
              <a:rPr lang="ru-RU" sz="4000" b="1" i="1" dirty="0" smtClean="0">
                <a:solidFill>
                  <a:srgbClr val="002060"/>
                </a:solidFill>
              </a:rPr>
              <a:t>к</a:t>
            </a:r>
            <a:r>
              <a:rPr lang="ru-RU" sz="4000" b="1" i="1" dirty="0" smtClean="0">
                <a:solidFill>
                  <a:srgbClr val="035D0E"/>
                </a:solidFill>
              </a:rPr>
              <a:t>а</a:t>
            </a:r>
            <a:r>
              <a:rPr lang="ru-RU" sz="4000" b="1" i="1" dirty="0" smtClean="0">
                <a:solidFill>
                  <a:srgbClr val="002060"/>
                </a:solidFill>
              </a:rPr>
              <a:t>бря.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Кла</a:t>
            </a:r>
            <a:r>
              <a:rPr lang="ru-RU" sz="4000" b="1" i="1" dirty="0" smtClean="0">
                <a:solidFill>
                  <a:srgbClr val="035D0E"/>
                </a:solidFill>
              </a:rPr>
              <a:t>сс</a:t>
            </a:r>
            <a:r>
              <a:rPr lang="ru-RU" sz="4000" b="1" i="1" dirty="0" smtClean="0">
                <a:solidFill>
                  <a:srgbClr val="002060"/>
                </a:solidFill>
              </a:rPr>
              <a:t>ная  работа.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Опорные слова: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 smtClean="0"/>
              <a:t>Существительное</a:t>
            </a:r>
          </a:p>
          <a:p>
            <a:pPr marL="0" indent="0" algn="ctr">
              <a:buNone/>
            </a:pPr>
            <a:r>
              <a:rPr lang="ru-RU" sz="3600" b="1" dirty="0" smtClean="0"/>
              <a:t>Склонение</a:t>
            </a:r>
          </a:p>
          <a:p>
            <a:pPr marL="0" indent="0" algn="ctr">
              <a:buNone/>
            </a:pPr>
            <a:r>
              <a:rPr lang="ru-RU" sz="3600" b="1" dirty="0" smtClean="0"/>
              <a:t>Род</a:t>
            </a:r>
          </a:p>
          <a:p>
            <a:pPr marL="0" indent="0" algn="ctr">
              <a:buNone/>
            </a:pPr>
            <a:r>
              <a:rPr lang="ru-RU" sz="3600" b="1" dirty="0" smtClean="0"/>
              <a:t>Падеж</a:t>
            </a:r>
          </a:p>
          <a:p>
            <a:pPr marL="0" indent="0" algn="ctr">
              <a:buNone/>
            </a:pPr>
            <a:r>
              <a:rPr lang="ru-RU" sz="3600" b="1" dirty="0" smtClean="0"/>
              <a:t>Окончание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8137525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урок!</a:t>
            </a:r>
          </a:p>
        </p:txBody>
      </p:sp>
      <p:pic>
        <p:nvPicPr>
          <p:cNvPr id="23557" name="Picture 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2708275"/>
            <a:ext cx="2846387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065808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67076"/>
            <a:ext cx="171277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18478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536" y="3220963"/>
            <a:ext cx="2190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23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План урока.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Применяем новые знания.</a:t>
            </a:r>
          </a:p>
          <a:p>
            <a:r>
              <a:rPr lang="ru-RU" dirty="0" smtClean="0"/>
              <a:t>Повторяем то, что знаем.</a:t>
            </a:r>
          </a:p>
          <a:p>
            <a:r>
              <a:rPr lang="ru-RU" dirty="0" smtClean="0"/>
              <a:t>Подводим итог.</a:t>
            </a:r>
          </a:p>
          <a:p>
            <a:r>
              <a:rPr lang="ru-RU" dirty="0" smtClean="0"/>
              <a:t>Открываем новое.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72629" y="220486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35D0E"/>
                </a:solidFill>
              </a:rPr>
              <a:t>1</a:t>
            </a:r>
            <a:endParaRPr lang="ru-RU" sz="3200" b="1" dirty="0">
              <a:solidFill>
                <a:srgbClr val="035D0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2781" y="335699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35D0E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9570" y="166652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35D0E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2294" y="287798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35D0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2291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Игра «Верю-</a:t>
            </a:r>
            <a:r>
              <a:rPr lang="ru-RU" b="1" i="1" dirty="0" err="1" smtClean="0">
                <a:solidFill>
                  <a:srgbClr val="002060"/>
                </a:solidFill>
              </a:rPr>
              <a:t>неверю</a:t>
            </a:r>
            <a:r>
              <a:rPr lang="ru-RU" b="1" i="1" dirty="0" smtClean="0">
                <a:solidFill>
                  <a:srgbClr val="002060"/>
                </a:solidFill>
              </a:rPr>
              <a:t>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19256" cy="4093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1      2      3      4      5</a:t>
            </a:r>
            <a:r>
              <a:rPr lang="ru-RU" sz="3600" b="1" dirty="0"/>
              <a:t> </a:t>
            </a:r>
            <a:r>
              <a:rPr lang="ru-RU" sz="3600" b="1" dirty="0" smtClean="0"/>
              <a:t>     6</a:t>
            </a:r>
            <a:r>
              <a:rPr lang="ru-RU" sz="3600" b="1" dirty="0"/>
              <a:t> </a:t>
            </a:r>
            <a:r>
              <a:rPr lang="ru-RU" sz="3600" b="1" dirty="0" smtClean="0"/>
              <a:t>     7     8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276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Тема урока: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35D0E"/>
                </a:solidFill>
              </a:rPr>
              <a:t>Склонение  имён  существительных</a:t>
            </a:r>
            <a:endParaRPr lang="ru-RU" sz="4400" b="1" dirty="0">
              <a:solidFill>
                <a:srgbClr val="035D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Книги учат нас смелости и дружбе.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9578" y="4221088"/>
            <a:ext cx="66308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Почему род, падеж, число одинаковый, а окончания разные?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75164"/>
            <a:ext cx="13620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Работа в группах: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Просклонять предложенные существительные.</a:t>
            </a:r>
          </a:p>
          <a:p>
            <a:r>
              <a:rPr lang="ru-RU" dirty="0" smtClean="0"/>
              <a:t>Сравнить окончания этих существительных, что общего и чем отличаются.</a:t>
            </a:r>
          </a:p>
          <a:p>
            <a:r>
              <a:rPr lang="ru-RU" dirty="0" smtClean="0"/>
              <a:t>Для проверки можно взять любое похожее существительное и просклонять его.</a:t>
            </a:r>
          </a:p>
          <a:p>
            <a:r>
              <a:rPr lang="ru-RU" dirty="0" smtClean="0"/>
              <a:t>Сделать вывод.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33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305622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1-я группа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052736"/>
            <a:ext cx="27924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2-я группа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51569" y="1052736"/>
            <a:ext cx="27924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3-я группа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4713" y="1988840"/>
            <a:ext cx="25603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Ж.р. и м.р.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988840"/>
            <a:ext cx="121058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М.р.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69916" y="1988840"/>
            <a:ext cx="124585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Ж.р.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3412" y="2780928"/>
            <a:ext cx="1819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-а, -я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708920"/>
            <a:ext cx="3240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Ср.р.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-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о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,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-е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00441" y="2689388"/>
            <a:ext cx="8418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-ь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060575"/>
            <a:ext cx="638175" cy="5683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24750" y="2924175"/>
            <a:ext cx="639763" cy="6397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4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394</Words>
  <Application>Microsoft Office PowerPoint</Application>
  <PresentationFormat>Экран (4:3)</PresentationFormat>
  <Paragraphs>130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План урока.</vt:lpstr>
      <vt:lpstr>Игра «Верю-неверю»</vt:lpstr>
      <vt:lpstr>Тема урока:</vt:lpstr>
      <vt:lpstr>Презентация PowerPoint</vt:lpstr>
      <vt:lpstr>Работа в группах:</vt:lpstr>
      <vt:lpstr>Презентация PowerPoint</vt:lpstr>
      <vt:lpstr>Презентация PowerPoint</vt:lpstr>
      <vt:lpstr>Презентация PowerPoint</vt:lpstr>
      <vt:lpstr>Игра «Слушай, думай, хлопай»</vt:lpstr>
      <vt:lpstr>Презентация PowerPoint</vt:lpstr>
      <vt:lpstr>Презентация PowerPoint</vt:lpstr>
      <vt:lpstr>Игра «Третье лишнее»</vt:lpstr>
      <vt:lpstr>Загадки</vt:lpstr>
      <vt:lpstr>Игра «Верю-неверю»</vt:lpstr>
      <vt:lpstr>Подводим итоги.</vt:lpstr>
      <vt:lpstr>Презентация PowerPoint</vt:lpstr>
      <vt:lpstr>Опорные слова: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Оксана</cp:lastModifiedBy>
  <cp:revision>16</cp:revision>
  <dcterms:created xsi:type="dcterms:W3CDTF">2013-08-25T11:52:01Z</dcterms:created>
  <dcterms:modified xsi:type="dcterms:W3CDTF">2014-12-15T18:22:26Z</dcterms:modified>
</cp:coreProperties>
</file>