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handoutMasterIdLst>
    <p:handoutMasterId r:id="rId15"/>
  </p:handoutMasterIdLst>
  <p:sldIdLst>
    <p:sldId id="256" r:id="rId2"/>
    <p:sldId id="281" r:id="rId3"/>
    <p:sldId id="283" r:id="rId4"/>
    <p:sldId id="285" r:id="rId5"/>
    <p:sldId id="286" r:id="rId6"/>
    <p:sldId id="293" r:id="rId7"/>
    <p:sldId id="258" r:id="rId8"/>
    <p:sldId id="279" r:id="rId9"/>
    <p:sldId id="280" r:id="rId10"/>
    <p:sldId id="289" r:id="rId11"/>
    <p:sldId id="295" r:id="rId12"/>
    <p:sldId id="292" r:id="rId13"/>
    <p:sldId id="296"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7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81274A-54B4-44EC-9232-BDD528F67D57}" type="datetimeFigureOut">
              <a:rPr lang="ru-RU" smtClean="0"/>
              <a:t>24.03.2015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CD88AD-7636-4A6E-89F7-DA8D60724E44}" type="slidenum">
              <a:rPr lang="ru-RU" smtClean="0"/>
              <a:t>‹#›</a:t>
            </a:fld>
            <a:endParaRPr lang="ru-RU"/>
          </a:p>
        </p:txBody>
      </p:sp>
    </p:spTree>
    <p:extLst>
      <p:ext uri="{BB962C8B-B14F-4D97-AF65-F5344CB8AC3E}">
        <p14:creationId xmlns:p14="http://schemas.microsoft.com/office/powerpoint/2010/main" val="17607147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ru-RU"/>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ru-RU"/>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ru-RU"/>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ru-RU"/>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ru-RU"/>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ru-RU"/>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ru-RU"/>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ru-RU"/>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ru-RU"/>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ru-RU"/>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ru-RU"/>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ru-RU"/>
            </a:p>
          </p:txBody>
        </p:sp>
      </p:grpSp>
      <p:sp>
        <p:nvSpPr>
          <p:cNvPr id="88086" name="Rectangle 22"/>
          <p:cNvSpPr>
            <a:spLocks noGrp="1" noChangeArrowheads="1"/>
          </p:cNvSpPr>
          <p:nvPr>
            <p:ph type="ctrTitle" sz="quarter"/>
          </p:nvPr>
        </p:nvSpPr>
        <p:spPr>
          <a:xfrm>
            <a:off x="457200" y="1447800"/>
            <a:ext cx="8229600" cy="1736725"/>
          </a:xfrm>
        </p:spPr>
        <p:txBody>
          <a:bodyPr/>
          <a:lstStyle>
            <a:lvl1pPr>
              <a:defRPr sz="5400"/>
            </a:lvl1pPr>
          </a:lstStyle>
          <a:p>
            <a:r>
              <a:rPr lang="ru-RU"/>
              <a:t>Образец заголовка</a:t>
            </a:r>
          </a:p>
        </p:txBody>
      </p:sp>
      <p:sp>
        <p:nvSpPr>
          <p:cNvPr id="880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a:t>Образец подзаголовка</a:t>
            </a:r>
          </a:p>
        </p:txBody>
      </p:sp>
      <p:sp>
        <p:nvSpPr>
          <p:cNvPr id="24" name="Rectangle 24"/>
          <p:cNvSpPr>
            <a:spLocks noGrp="1" noChangeArrowheads="1"/>
          </p:cNvSpPr>
          <p:nvPr>
            <p:ph type="dt" sz="quarter" idx="10"/>
          </p:nvPr>
        </p:nvSpPr>
        <p:spPr/>
        <p:txBody>
          <a:bodyPr/>
          <a:lstStyle>
            <a:lvl1pPr>
              <a:defRPr/>
            </a:lvl1pPr>
          </a:lstStyle>
          <a:p>
            <a:pPr>
              <a:defRPr/>
            </a:pPr>
            <a:endParaRPr lang="ru-RU"/>
          </a:p>
        </p:txBody>
      </p:sp>
      <p:sp>
        <p:nvSpPr>
          <p:cNvPr id="25" name="Rectangle 25"/>
          <p:cNvSpPr>
            <a:spLocks noGrp="1" noChangeArrowheads="1"/>
          </p:cNvSpPr>
          <p:nvPr>
            <p:ph type="sldNum" sz="quarter" idx="11"/>
          </p:nvPr>
        </p:nvSpPr>
        <p:spPr/>
        <p:txBody>
          <a:bodyPr/>
          <a:lstStyle>
            <a:lvl1pPr>
              <a:defRPr/>
            </a:lvl1pPr>
          </a:lstStyle>
          <a:p>
            <a:pPr>
              <a:defRPr/>
            </a:pPr>
            <a:fld id="{C8BB3595-3DC1-4C7A-A750-2A8E15F71183}" type="slidenum">
              <a:rPr lang="ru-RU"/>
              <a:pPr>
                <a:defRPr/>
              </a:pPr>
              <a:t>‹#›</a:t>
            </a:fld>
            <a:endParaRPr lang="ru-RU"/>
          </a:p>
        </p:txBody>
      </p:sp>
      <p:sp>
        <p:nvSpPr>
          <p:cNvPr id="26" name="Rectangle 26"/>
          <p:cNvSpPr>
            <a:spLocks noGrp="1" noChangeArrowheads="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E2F62D0C-5CC8-4916-853E-29F98A12257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7FD3AD98-2185-45DC-9E50-C3D9AB912FD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495800"/>
          </a:xfrm>
        </p:spPr>
        <p:txBody>
          <a:bodyPr/>
          <a:lstStyle/>
          <a:p>
            <a:pPr lvl="0"/>
            <a:endParaRPr lang="ru-RU"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928E4AB5-30E4-4DD5-8E6F-7AC10FBA854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03F8E1FE-1AF9-498E-899E-B98AE1E52BE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5B77FD02-1356-43A5-AAD6-F66F6EEF042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3C58FB80-1C2E-41E3-BB90-489D161DAE1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1CEBDB33-1E2C-4073-BA23-019C848E2FC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A1207BFA-4E30-43A6-AA92-2085EA29203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p>
        </p:txBody>
      </p:sp>
      <p:sp>
        <p:nvSpPr>
          <p:cNvPr id="3" name="Rectangle 25"/>
          <p:cNvSpPr>
            <a:spLocks noGrp="1" noChangeArrowheads="1"/>
          </p:cNvSpPr>
          <p:nvPr>
            <p:ph type="ftr" sz="quarter" idx="11"/>
          </p:nvPr>
        </p:nvSpPr>
        <p:spPr>
          <a:ln/>
        </p:spPr>
        <p:txBody>
          <a:bodyPr/>
          <a:lstStyle>
            <a:lvl1pPr>
              <a:defRPr/>
            </a:lvl1pPr>
          </a:lstStyle>
          <a:p>
            <a:pPr>
              <a:defRPr/>
            </a:pPr>
            <a:endParaRPr lang="ru-RU"/>
          </a:p>
        </p:txBody>
      </p:sp>
      <p:sp>
        <p:nvSpPr>
          <p:cNvPr id="4" name="Rectangle 26"/>
          <p:cNvSpPr>
            <a:spLocks noGrp="1" noChangeArrowheads="1"/>
          </p:cNvSpPr>
          <p:nvPr>
            <p:ph type="sldNum" sz="quarter" idx="12"/>
          </p:nvPr>
        </p:nvSpPr>
        <p:spPr>
          <a:ln/>
        </p:spPr>
        <p:txBody>
          <a:bodyPr/>
          <a:lstStyle>
            <a:lvl1pPr>
              <a:defRPr/>
            </a:lvl1pPr>
          </a:lstStyle>
          <a:p>
            <a:pPr>
              <a:defRPr/>
            </a:pPr>
            <a:fld id="{DDF8B764-FF04-4DA6-B619-E39BD24E5F9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79C3DD77-4530-4678-ACB7-29CE4DA771B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5D88E4E1-EDDD-4460-AC8A-35A837C296E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8704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ru-RU"/>
          </a:p>
        </p:txBody>
      </p:sp>
      <p:grpSp>
        <p:nvGrpSpPr>
          <p:cNvPr id="1028" name="Group 6"/>
          <p:cNvGrpSpPr>
            <a:grpSpLocks/>
          </p:cNvGrpSpPr>
          <p:nvPr/>
        </p:nvGrpSpPr>
        <p:grpSpPr bwMode="auto">
          <a:xfrm>
            <a:off x="0" y="6019800"/>
            <a:ext cx="7848600" cy="857250"/>
            <a:chOff x="0" y="3792"/>
            <a:chExt cx="4944" cy="540"/>
          </a:xfrm>
        </p:grpSpPr>
        <p:sp>
          <p:nvSpPr>
            <p:cNvPr id="8704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ru-RU"/>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ru-RU"/>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ru-RU"/>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ru-RU"/>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ru-RU"/>
              </a:p>
            </p:txBody>
          </p:sp>
        </p:grpSp>
        <p:sp>
          <p:nvSpPr>
            <p:cNvPr id="8705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ru-RU"/>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ru-RU"/>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ru-RU"/>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ru-RU"/>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ru-RU"/>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ru-RU"/>
            </a:p>
          </p:txBody>
        </p:sp>
      </p:grpSp>
      <p:sp>
        <p:nvSpPr>
          <p:cNvPr id="8706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706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8706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8706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95EB365B-BC1F-4D41-9212-A0BDA087F1D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2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95288" y="908050"/>
            <a:ext cx="8385175" cy="1431925"/>
          </a:xfrm>
        </p:spPr>
        <p:txBody>
          <a:bodyPr/>
          <a:lstStyle/>
          <a:p>
            <a:pPr eaLnBrk="1" hangingPunct="1">
              <a:defRPr/>
            </a:pPr>
            <a:r>
              <a:rPr lang="ru-RU" sz="3200" dirty="0" smtClean="0"/>
              <a:t/>
            </a:r>
            <a:br>
              <a:rPr lang="ru-RU" sz="3200" dirty="0" smtClean="0"/>
            </a:br>
            <a:endParaRPr lang="ru-RU" sz="3200" dirty="0" smtClean="0"/>
          </a:p>
        </p:txBody>
      </p:sp>
      <p:sp>
        <p:nvSpPr>
          <p:cNvPr id="2053" name="Rectangle 5"/>
          <p:cNvSpPr>
            <a:spLocks noChangeArrowheads="1"/>
          </p:cNvSpPr>
          <p:nvPr/>
        </p:nvSpPr>
        <p:spPr bwMode="auto">
          <a:xfrm>
            <a:off x="611188" y="1989138"/>
            <a:ext cx="8064500" cy="3000375"/>
          </a:xfrm>
          <a:prstGeom prst="rect">
            <a:avLst/>
          </a:prstGeom>
          <a:noFill/>
          <a:ln w="9525">
            <a:noFill/>
            <a:miter lim="800000"/>
            <a:headEnd/>
            <a:tailEnd/>
          </a:ln>
          <a:effectLst/>
        </p:spPr>
        <p:txBody>
          <a:bodyPr>
            <a:spAutoFit/>
          </a:bodyPr>
          <a:lstStyle/>
          <a:p>
            <a:pPr algn="ctr">
              <a:lnSpc>
                <a:spcPct val="90000"/>
              </a:lnSpc>
              <a:spcBef>
                <a:spcPct val="20000"/>
              </a:spcBef>
              <a:buClr>
                <a:schemeClr val="tx2"/>
              </a:buClr>
              <a:defRPr/>
            </a:pPr>
            <a:r>
              <a:rPr lang="ru-RU" sz="3200" b="1" dirty="0">
                <a:effectLst>
                  <a:outerShdw blurRad="38100" dist="38100" dir="2700000" algn="tl">
                    <a:srgbClr val="000000"/>
                  </a:outerShdw>
                </a:effectLst>
              </a:rPr>
              <a:t>Тема: «Экскурсия как </a:t>
            </a:r>
            <a:r>
              <a:rPr lang="ru-RU" sz="3200" b="1">
                <a:effectLst>
                  <a:outerShdw blurRad="38100" dist="38100" dir="2700000" algn="tl">
                    <a:srgbClr val="000000"/>
                  </a:outerShdw>
                </a:effectLst>
              </a:rPr>
              <a:t>средство </a:t>
            </a:r>
            <a:r>
              <a:rPr lang="ru-RU" sz="3200" b="1" smtClean="0">
                <a:effectLst>
                  <a:outerShdw blurRad="38100" dist="38100" dir="2700000" algn="tl">
                    <a:srgbClr val="000000"/>
                  </a:outerShdw>
                </a:effectLst>
              </a:rPr>
              <a:t>духовно-нравственного </a:t>
            </a:r>
            <a:r>
              <a:rPr lang="ru-RU" sz="3200" b="1" dirty="0">
                <a:effectLst>
                  <a:outerShdw blurRad="38100" dist="38100" dir="2700000" algn="tl">
                    <a:srgbClr val="000000"/>
                  </a:outerShdw>
                </a:effectLst>
              </a:rPr>
              <a:t>воспитания».</a:t>
            </a:r>
          </a:p>
          <a:p>
            <a:pPr algn="ctr">
              <a:lnSpc>
                <a:spcPct val="90000"/>
              </a:lnSpc>
              <a:spcBef>
                <a:spcPct val="20000"/>
              </a:spcBef>
              <a:buClr>
                <a:schemeClr val="tx2"/>
              </a:buClr>
              <a:defRPr/>
            </a:pPr>
            <a:endParaRPr lang="ru-RU" dirty="0">
              <a:solidFill>
                <a:schemeClr val="tx2"/>
              </a:solidFill>
              <a:effectLst>
                <a:outerShdw blurRad="38100" dist="38100" dir="2700000" algn="tl">
                  <a:srgbClr val="000000"/>
                </a:outerShdw>
              </a:effectLst>
            </a:endParaRPr>
          </a:p>
          <a:p>
            <a:pPr algn="ctr">
              <a:lnSpc>
                <a:spcPct val="90000"/>
              </a:lnSpc>
              <a:spcBef>
                <a:spcPct val="20000"/>
              </a:spcBef>
              <a:buClr>
                <a:schemeClr val="tx2"/>
              </a:buClr>
              <a:defRPr/>
            </a:pPr>
            <a:endParaRPr lang="ru-RU" dirty="0">
              <a:solidFill>
                <a:schemeClr val="tx2"/>
              </a:solidFill>
              <a:effectLst>
                <a:outerShdw blurRad="38100" dist="38100" dir="2700000" algn="tl">
                  <a:srgbClr val="000000"/>
                </a:outerShdw>
              </a:effectLst>
            </a:endParaRPr>
          </a:p>
          <a:p>
            <a:pPr algn="ctr">
              <a:lnSpc>
                <a:spcPct val="90000"/>
              </a:lnSpc>
              <a:spcBef>
                <a:spcPct val="20000"/>
              </a:spcBef>
              <a:buClr>
                <a:schemeClr val="tx2"/>
              </a:buClr>
              <a:defRPr/>
            </a:pPr>
            <a:endParaRPr lang="ru-RU" dirty="0">
              <a:solidFill>
                <a:schemeClr val="tx2"/>
              </a:solidFill>
              <a:effectLst>
                <a:outerShdw blurRad="38100" dist="38100" dir="2700000" algn="tl">
                  <a:srgbClr val="000000"/>
                </a:outerShdw>
              </a:effectLst>
            </a:endParaRPr>
          </a:p>
          <a:p>
            <a:pPr algn="ctr">
              <a:lnSpc>
                <a:spcPct val="90000"/>
              </a:lnSpc>
              <a:spcBef>
                <a:spcPct val="20000"/>
              </a:spcBef>
              <a:buClr>
                <a:schemeClr val="tx2"/>
              </a:buClr>
              <a:defRPr/>
            </a:pPr>
            <a:endParaRPr lang="ru-RU" dirty="0">
              <a:solidFill>
                <a:schemeClr val="tx2"/>
              </a:solidFill>
              <a:effectLst>
                <a:outerShdw blurRad="38100" dist="38100" dir="2700000" algn="tl">
                  <a:srgbClr val="000000"/>
                </a:outerShdw>
              </a:effectLst>
            </a:endParaRPr>
          </a:p>
          <a:p>
            <a:pPr algn="ctr">
              <a:lnSpc>
                <a:spcPct val="90000"/>
              </a:lnSpc>
              <a:spcBef>
                <a:spcPct val="20000"/>
              </a:spcBef>
              <a:buClr>
                <a:schemeClr val="tx2"/>
              </a:buClr>
              <a:defRPr/>
            </a:pPr>
            <a:r>
              <a:rPr lang="ru-RU" dirty="0">
                <a:solidFill>
                  <a:schemeClr val="tx2"/>
                </a:solidFill>
                <a:effectLst>
                  <a:outerShdw blurRad="38100" dist="38100" dir="2700000" algn="tl">
                    <a:srgbClr val="000000"/>
                  </a:outerShdw>
                </a:effectLst>
              </a:rPr>
              <a:t>Учитель высшей квалификационной категории </a:t>
            </a:r>
            <a:br>
              <a:rPr lang="ru-RU" dirty="0">
                <a:solidFill>
                  <a:schemeClr val="tx2"/>
                </a:solidFill>
                <a:effectLst>
                  <a:outerShdw blurRad="38100" dist="38100" dir="2700000" algn="tl">
                    <a:srgbClr val="000000"/>
                  </a:outerShdw>
                </a:effectLst>
              </a:rPr>
            </a:br>
            <a:r>
              <a:rPr lang="ru-RU" dirty="0">
                <a:solidFill>
                  <a:schemeClr val="tx2"/>
                </a:solidFill>
                <a:effectLst>
                  <a:outerShdw blurRad="38100" dist="38100" dir="2700000" algn="tl">
                    <a:srgbClr val="000000"/>
                  </a:outerShdw>
                </a:effectLst>
              </a:rPr>
              <a:t>МОУ«Гимназия №65 » ЯШИНА  Т.И.</a:t>
            </a:r>
            <a:br>
              <a:rPr lang="ru-RU" dirty="0">
                <a:solidFill>
                  <a:schemeClr val="tx2"/>
                </a:solidFill>
                <a:effectLst>
                  <a:outerShdw blurRad="38100" dist="38100" dir="2700000" algn="tl">
                    <a:srgbClr val="000000"/>
                  </a:outerShdw>
                </a:effectLst>
              </a:rPr>
            </a:br>
            <a:endParaRPr lang="ru-RU"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ru-RU" sz="2000" dirty="0" smtClean="0"/>
              <a:t>Личный пример педагога- основа </a:t>
            </a:r>
            <a:r>
              <a:rPr lang="ru-RU" sz="2000" smtClean="0"/>
              <a:t>успешной экскурсии. </a:t>
            </a:r>
            <a:r>
              <a:rPr lang="ru-RU" sz="2000" dirty="0" smtClean="0"/>
              <a:t/>
            </a:r>
            <a:br>
              <a:rPr lang="ru-RU" sz="2000" dirty="0" smtClean="0"/>
            </a:br>
            <a:r>
              <a:rPr lang="ru-RU" sz="2000" dirty="0" smtClean="0"/>
              <a:t/>
            </a:r>
            <a:br>
              <a:rPr lang="ru-RU" sz="2000" dirty="0" smtClean="0"/>
            </a:br>
            <a:r>
              <a:rPr lang="ru-RU" sz="2000" b="1" dirty="0" smtClean="0"/>
              <a:t>Прикосновение к памяти.</a:t>
            </a:r>
          </a:p>
        </p:txBody>
      </p:sp>
      <p:sp>
        <p:nvSpPr>
          <p:cNvPr id="9" name="Текст 8"/>
          <p:cNvSpPr>
            <a:spLocks noGrp="1"/>
          </p:cNvSpPr>
          <p:nvPr>
            <p:ph type="body" idx="1"/>
          </p:nvPr>
        </p:nvSpPr>
        <p:spPr/>
        <p:txBody>
          <a:bodyPr/>
          <a:lstStyle/>
          <a:p>
            <a:r>
              <a:rPr lang="ru-RU" dirty="0" smtClean="0"/>
              <a:t>Вход в </a:t>
            </a:r>
            <a:r>
              <a:rPr lang="ru-RU" dirty="0" err="1" smtClean="0"/>
              <a:t>Трептов</a:t>
            </a:r>
            <a:r>
              <a:rPr lang="ru-RU" dirty="0" smtClean="0"/>
              <a:t> парк.</a:t>
            </a:r>
            <a:endParaRPr lang="ru-RU" dirty="0"/>
          </a:p>
        </p:txBody>
      </p:sp>
      <p:sp>
        <p:nvSpPr>
          <p:cNvPr id="10" name="Текст 9"/>
          <p:cNvSpPr>
            <a:spLocks noGrp="1"/>
          </p:cNvSpPr>
          <p:nvPr>
            <p:ph type="body" sz="quarter" idx="3"/>
          </p:nvPr>
        </p:nvSpPr>
        <p:spPr/>
        <p:txBody>
          <a:bodyPr/>
          <a:lstStyle/>
          <a:p>
            <a:r>
              <a:rPr lang="ru-RU" dirty="0" smtClean="0"/>
              <a:t>Берлин. </a:t>
            </a:r>
            <a:r>
              <a:rPr lang="ru-RU" dirty="0" err="1" smtClean="0"/>
              <a:t>Рейстаг</a:t>
            </a:r>
            <a:r>
              <a:rPr lang="ru-RU" dirty="0" smtClean="0"/>
              <a:t>.</a:t>
            </a:r>
            <a:endParaRPr lang="ru-RU" dirty="0"/>
          </a:p>
        </p:txBody>
      </p:sp>
      <p:pic>
        <p:nvPicPr>
          <p:cNvPr id="12" name="Picture 2" descr="C:\Documents and Settings\Admin\Рабочий стол\европа\Германия\евротур 289.jpg"/>
          <p:cNvPicPr>
            <a:picLocks noGrp="1" noChangeAspect="1" noChangeArrowheads="1"/>
          </p:cNvPicPr>
          <p:nvPr>
            <p:ph sz="half" idx="2"/>
          </p:nvPr>
        </p:nvPicPr>
        <p:blipFill>
          <a:blip r:embed="rId2" cstate="print"/>
          <a:stretch>
            <a:fillRect/>
          </a:stretch>
        </p:blipFill>
        <p:spPr bwMode="auto">
          <a:xfrm>
            <a:off x="995561" y="2174875"/>
            <a:ext cx="2963466" cy="3951288"/>
          </a:xfrm>
          <a:prstGeom prst="rect">
            <a:avLst/>
          </a:prstGeom>
          <a:noFill/>
        </p:spPr>
      </p:pic>
      <p:pic>
        <p:nvPicPr>
          <p:cNvPr id="14" name="Picture 4" descr="D:\европа\Германия\евротур 285.jpg"/>
          <p:cNvPicPr>
            <a:picLocks noGrp="1" noChangeAspect="1" noChangeArrowheads="1"/>
          </p:cNvPicPr>
          <p:nvPr>
            <p:ph sz="quarter" idx="4"/>
          </p:nvPr>
        </p:nvPicPr>
        <p:blipFill>
          <a:blip r:embed="rId3" cstate="print"/>
          <a:srcRect/>
          <a:stretch>
            <a:fillRect/>
          </a:stretch>
        </p:blipFill>
        <p:spPr bwMode="auto">
          <a:xfrm>
            <a:off x="4645025" y="2132856"/>
            <a:ext cx="4041775" cy="374441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Прикосновение к мировой культуре.</a:t>
            </a:r>
            <a:endParaRPr lang="ru-RU" sz="3200" dirty="0"/>
          </a:p>
        </p:txBody>
      </p:sp>
      <p:sp>
        <p:nvSpPr>
          <p:cNvPr id="3" name="Текст 2"/>
          <p:cNvSpPr>
            <a:spLocks noGrp="1"/>
          </p:cNvSpPr>
          <p:nvPr>
            <p:ph type="body" idx="1"/>
          </p:nvPr>
        </p:nvSpPr>
        <p:spPr/>
        <p:txBody>
          <a:bodyPr/>
          <a:lstStyle/>
          <a:p>
            <a:r>
              <a:rPr lang="ru-RU" dirty="0" smtClean="0"/>
              <a:t>Символ Парижа.</a:t>
            </a:r>
            <a:endParaRPr lang="ru-RU" dirty="0"/>
          </a:p>
        </p:txBody>
      </p:sp>
      <p:sp>
        <p:nvSpPr>
          <p:cNvPr id="5" name="Текст 4"/>
          <p:cNvSpPr>
            <a:spLocks noGrp="1"/>
          </p:cNvSpPr>
          <p:nvPr>
            <p:ph type="body" sz="quarter" idx="3"/>
          </p:nvPr>
        </p:nvSpPr>
        <p:spPr/>
        <p:txBody>
          <a:bodyPr/>
          <a:lstStyle/>
          <a:p>
            <a:r>
              <a:rPr lang="ru-RU" dirty="0" err="1" smtClean="0"/>
              <a:t>Нотердам</a:t>
            </a:r>
            <a:r>
              <a:rPr lang="ru-RU" dirty="0" smtClean="0"/>
              <a:t> де Пари.</a:t>
            </a:r>
            <a:endParaRPr lang="ru-RU" dirty="0"/>
          </a:p>
        </p:txBody>
      </p:sp>
      <p:pic>
        <p:nvPicPr>
          <p:cNvPr id="31746" name="Picture 2" descr="D:\европа\Париж\евротур 149.jpg"/>
          <p:cNvPicPr>
            <a:picLocks noGrp="1" noChangeAspect="1" noChangeArrowheads="1"/>
          </p:cNvPicPr>
          <p:nvPr>
            <p:ph sz="half" idx="2"/>
          </p:nvPr>
        </p:nvPicPr>
        <p:blipFill>
          <a:blip r:embed="rId2" cstate="print"/>
          <a:srcRect/>
          <a:stretch>
            <a:fillRect/>
          </a:stretch>
        </p:blipFill>
        <p:spPr bwMode="auto">
          <a:xfrm>
            <a:off x="1365994" y="2174875"/>
            <a:ext cx="2222600" cy="3951288"/>
          </a:xfrm>
          <a:prstGeom prst="rect">
            <a:avLst/>
          </a:prstGeom>
          <a:noFill/>
        </p:spPr>
      </p:pic>
      <p:pic>
        <p:nvPicPr>
          <p:cNvPr id="31747" name="Picture 3" descr="D:\европа\Париж\евротур 372.jpg"/>
          <p:cNvPicPr>
            <a:picLocks noGrp="1" noChangeAspect="1" noChangeArrowheads="1"/>
          </p:cNvPicPr>
          <p:nvPr>
            <p:ph sz="quarter" idx="4"/>
          </p:nvPr>
        </p:nvPicPr>
        <p:blipFill>
          <a:blip r:embed="rId3" cstate="print"/>
          <a:srcRect/>
          <a:stretch>
            <a:fillRect/>
          </a:stretch>
        </p:blipFill>
        <p:spPr bwMode="auto">
          <a:xfrm>
            <a:off x="5184179" y="2174875"/>
            <a:ext cx="2963466" cy="39512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95288" y="404813"/>
            <a:ext cx="8229600" cy="1143000"/>
          </a:xfrm>
        </p:spPr>
        <p:txBody>
          <a:bodyPr/>
          <a:lstStyle/>
          <a:p>
            <a:pPr eaLnBrk="1" hangingPunct="1">
              <a:defRPr/>
            </a:pPr>
            <a:r>
              <a:rPr lang="ru-RU" sz="2800" dirty="0" smtClean="0"/>
              <a:t>Выводы:</a:t>
            </a:r>
          </a:p>
        </p:txBody>
      </p:sp>
      <p:sp>
        <p:nvSpPr>
          <p:cNvPr id="12291" name="Rectangle 3"/>
          <p:cNvSpPr>
            <a:spLocks noGrp="1" noChangeArrowheads="1"/>
          </p:cNvSpPr>
          <p:nvPr>
            <p:ph type="body" idx="1"/>
          </p:nvPr>
        </p:nvSpPr>
        <p:spPr>
          <a:xfrm>
            <a:off x="395288" y="1484313"/>
            <a:ext cx="8229600" cy="1656655"/>
          </a:xfrm>
        </p:spPr>
        <p:txBody>
          <a:bodyPr/>
          <a:lstStyle/>
          <a:p>
            <a:pPr eaLnBrk="1" hangingPunct="1"/>
            <a:r>
              <a:rPr lang="ru-RU" sz="2000" dirty="0" smtClean="0"/>
              <a:t>И закончить хочется словами  В.Сухомлинского «Для  того, чтобы юный гражданин задумался о настоящем и будущем своего народа, ему, прежде всего, необходимо познать  его прошлое»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Содержимое 3" descr="евротур 013.jpg"/>
          <p:cNvPicPr>
            <a:picLocks noGrp="1" noChangeAspect="1"/>
          </p:cNvPicPr>
          <p:nvPr>
            <p:ph idx="1"/>
          </p:nvPr>
        </p:nvPicPr>
        <p:blipFill>
          <a:blip r:embed="rId2" cstate="print"/>
          <a:stretch>
            <a:fillRect/>
          </a:stretch>
        </p:blipFill>
        <p:spPr>
          <a:xfrm>
            <a:off x="1574800" y="1600200"/>
            <a:ext cx="5994400" cy="4495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flipV="1">
            <a:off x="179388" y="-1539875"/>
            <a:ext cx="8385175" cy="107950"/>
          </a:xfrm>
        </p:spPr>
        <p:txBody>
          <a:bodyPr/>
          <a:lstStyle/>
          <a:p>
            <a:pPr eaLnBrk="1" hangingPunct="1">
              <a:defRPr/>
            </a:pPr>
            <a:endParaRPr lang="ru-RU" sz="4000" smtClean="0"/>
          </a:p>
        </p:txBody>
      </p:sp>
      <p:sp>
        <p:nvSpPr>
          <p:cNvPr id="4099" name="Rectangle 3"/>
          <p:cNvSpPr>
            <a:spLocks noGrp="1" noChangeArrowheads="1"/>
          </p:cNvSpPr>
          <p:nvPr>
            <p:ph type="body" idx="1"/>
          </p:nvPr>
        </p:nvSpPr>
        <p:spPr>
          <a:xfrm>
            <a:off x="900113" y="908050"/>
            <a:ext cx="8007350" cy="4191000"/>
          </a:xfrm>
        </p:spPr>
        <p:txBody>
          <a:bodyPr/>
          <a:lstStyle/>
          <a:p>
            <a:pPr eaLnBrk="1" hangingPunct="1">
              <a:buFontTx/>
              <a:buNone/>
            </a:pPr>
            <a:r>
              <a:rPr lang="ru-RU" u="sng" smtClean="0"/>
              <a:t>Цель:</a:t>
            </a:r>
            <a:r>
              <a:rPr lang="ru-RU" smtClean="0"/>
              <a:t> </a:t>
            </a:r>
            <a:br>
              <a:rPr lang="ru-RU" smtClean="0"/>
            </a:br>
            <a:r>
              <a:rPr lang="ru-RU" smtClean="0"/>
              <a:t>-Теоретическое  обоснование проблемы духовно-нравственного воспитания подростков и практические пути  решения ;</a:t>
            </a:r>
          </a:p>
          <a:p>
            <a:pPr eaLnBrk="1" hangingPunct="1">
              <a:buFontTx/>
              <a:buNone/>
            </a:pPr>
            <a:r>
              <a:rPr lang="ru-RU" smtClean="0"/>
              <a:t>   -экспериментально проверить эффективность экскурсий в формировании нравственных качеств во внеурочной деятельности.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468313" y="2133600"/>
            <a:ext cx="8385175" cy="1431925"/>
          </a:xfrm>
        </p:spPr>
        <p:txBody>
          <a:bodyPr/>
          <a:lstStyle/>
          <a:p>
            <a:pPr algn="l" eaLnBrk="1" hangingPunct="1">
              <a:defRPr/>
            </a:pPr>
            <a:r>
              <a:rPr lang="ru-RU" sz="3200" u="sng" dirty="0" smtClean="0"/>
              <a:t>Актуальность:</a:t>
            </a:r>
            <a:r>
              <a:rPr lang="ru-RU" sz="3200" dirty="0" smtClean="0"/>
              <a:t> </a:t>
            </a:r>
            <a:br>
              <a:rPr lang="ru-RU" sz="3200" dirty="0" smtClean="0"/>
            </a:br>
            <a:r>
              <a:rPr lang="ru-RU" sz="3200" dirty="0" smtClean="0"/>
              <a:t>В современных условиях молодое поколение ориентировано на атрибуты западной культуры, чуждые нашему </a:t>
            </a:r>
            <a:r>
              <a:rPr lang="ru-RU" sz="3200" dirty="0" err="1" smtClean="0"/>
              <a:t>менталитету,сейчас</a:t>
            </a:r>
            <a:r>
              <a:rPr lang="ru-RU" sz="3200" dirty="0" smtClean="0"/>
              <a:t>  получили широкое распространение  индивидуализм, цинизм,</a:t>
            </a:r>
            <a:r>
              <a:rPr lang="en-US" sz="3200" dirty="0" smtClean="0"/>
              <a:t> </a:t>
            </a:r>
            <a:r>
              <a:rPr lang="ru-RU" sz="3200" dirty="0" smtClean="0"/>
              <a:t>принцип «бери от жизни все». Все эти факторы разрушительны для развития личности, так как они снижают духовно-нравственную устойчивость молодого поколения.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758825" y="2997200"/>
            <a:ext cx="8385175" cy="1431925"/>
          </a:xfrm>
        </p:spPr>
        <p:txBody>
          <a:bodyPr/>
          <a:lstStyle/>
          <a:p>
            <a:pPr algn="l" eaLnBrk="1" hangingPunct="1">
              <a:defRPr/>
            </a:pPr>
            <a:r>
              <a:rPr lang="ru-RU" sz="3200" u="sng" dirty="0" smtClean="0"/>
              <a:t>Новизна работы:</a:t>
            </a:r>
            <a:r>
              <a:rPr lang="ru-RU" sz="3200" dirty="0" smtClean="0"/>
              <a:t> Экскурсия –методически продуманный показ достопримечательных мест , памятников  истории и культуры , в основе которых лежит анализ находящихся  перед глазами экскурсантов объектов, а также умелый рассказ о событиях, связанных с ними.</a:t>
            </a:r>
            <a:br>
              <a:rPr lang="ru-RU" sz="3200" dirty="0" smtClean="0"/>
            </a:br>
            <a:endParaRPr lang="ru-RU"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0" y="0"/>
            <a:ext cx="9144000" cy="4500563"/>
          </a:xfrm>
        </p:spPr>
        <p:txBody>
          <a:bodyPr/>
          <a:lstStyle/>
          <a:p>
            <a:pPr eaLnBrk="1" hangingPunct="1">
              <a:defRPr/>
            </a:pPr>
            <a:r>
              <a:rPr lang="ru-RU" sz="3200" u="sng" dirty="0" smtClean="0"/>
              <a:t/>
            </a:r>
            <a:br>
              <a:rPr lang="ru-RU" sz="3200" u="sng" dirty="0" smtClean="0"/>
            </a:br>
            <a:r>
              <a:rPr lang="ru-RU" sz="3200" u="sng" dirty="0" smtClean="0"/>
              <a:t/>
            </a:r>
            <a:br>
              <a:rPr lang="ru-RU" sz="3200" u="sng" dirty="0" smtClean="0"/>
            </a:br>
            <a:r>
              <a:rPr lang="ru-RU" sz="3200" u="sng" dirty="0" smtClean="0"/>
              <a:t/>
            </a:r>
            <a:br>
              <a:rPr lang="ru-RU" sz="3200" u="sng" dirty="0" smtClean="0"/>
            </a:br>
            <a:r>
              <a:rPr lang="ru-RU" sz="3200" u="sng" dirty="0" smtClean="0"/>
              <a:t/>
            </a:r>
            <a:br>
              <a:rPr lang="ru-RU" sz="3200" u="sng" dirty="0" smtClean="0"/>
            </a:br>
            <a:r>
              <a:rPr lang="ru-RU" sz="3200" u="sng" dirty="0" smtClean="0"/>
              <a:t>Результативность:</a:t>
            </a:r>
            <a:r>
              <a:rPr lang="ru-RU" sz="3200" dirty="0" smtClean="0"/>
              <a:t> В нашей гимназии успешно действует практика использования экскурсий в формировании духовно-нравственных качеств. Именно в гимназии ,посещая школьные музеи наши дети впервые  знакомятся не просто с историей гимназии, но и тесно соприкасаются с историей и культурой народов, населяющих  Поволжье.</a:t>
            </a:r>
            <a:br>
              <a:rPr lang="ru-RU" sz="3200" dirty="0" smtClean="0"/>
            </a:br>
            <a:r>
              <a:rPr lang="ru-RU" sz="3200" dirty="0" smtClean="0"/>
              <a:t>Экскурсии </a:t>
            </a:r>
            <a:r>
              <a:rPr lang="en-US" sz="3200" dirty="0" smtClean="0"/>
              <a:t> </a:t>
            </a:r>
            <a:r>
              <a:rPr lang="ru-RU" sz="3200" dirty="0" smtClean="0"/>
              <a:t>способствуют воспитанию патриотизма, заставляют глубже   интересоваться историческим прошлым края и России.</a:t>
            </a:r>
            <a:r>
              <a:rPr lang="ru-RU" sz="2400" dirty="0" smtClean="0"/>
              <a:t/>
            </a:r>
            <a:br>
              <a:rPr lang="ru-RU" sz="2400" dirty="0" smtClean="0"/>
            </a:br>
            <a:endParaRPr lang="ru-RU"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620688"/>
            <a:ext cx="8280920" cy="6001643"/>
          </a:xfrm>
          <a:prstGeom prst="rect">
            <a:avLst/>
          </a:prstGeom>
        </p:spPr>
        <p:txBody>
          <a:bodyPr wrap="square">
            <a:spAutoFit/>
          </a:bodyPr>
          <a:lstStyle/>
          <a:p>
            <a:r>
              <a:rPr lang="ru-RU" dirty="0" smtClean="0"/>
              <a:t> </a:t>
            </a:r>
            <a:r>
              <a:rPr lang="ru-RU" sz="3200" dirty="0" smtClean="0"/>
              <a:t>Очень важно помочь разглядеть все значимое в событиях, происходящих в стране, отраженное в «зеркале истории».Экскурсия по родной стране –это сочетание  краеведения и путешествия, что делает  такой вид отдыха интересным, познавательным, образовательным, формирующий чувства гордости и сопричастности к величию своего народа.</a:t>
            </a:r>
            <a:r>
              <a:rPr lang="en-US" sz="3200" dirty="0" smtClean="0"/>
              <a:t> </a:t>
            </a:r>
            <a:r>
              <a:rPr lang="ru-RU" sz="3200" dirty="0" smtClean="0"/>
              <a:t>Она оказывает влияние на эмоциональную и волевую сферу личности.  </a:t>
            </a:r>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68313" y="0"/>
            <a:ext cx="8385175" cy="1431925"/>
          </a:xfrm>
        </p:spPr>
        <p:txBody>
          <a:bodyPr/>
          <a:lstStyle/>
          <a:p>
            <a:pPr eaLnBrk="1" hangingPunct="1">
              <a:defRPr/>
            </a:pPr>
            <a:r>
              <a:rPr lang="ru-RU" sz="2800" dirty="0" smtClean="0"/>
              <a:t>Наши путешествия. Санкт-Петербург Эрмитаж </a:t>
            </a:r>
            <a:br>
              <a:rPr lang="ru-RU" sz="2800" dirty="0" smtClean="0"/>
            </a:br>
            <a:r>
              <a:rPr lang="ru-RU" sz="2800" dirty="0" smtClean="0"/>
              <a:t>ноябрь.2014</a:t>
            </a:r>
          </a:p>
        </p:txBody>
      </p:sp>
      <p:pic>
        <p:nvPicPr>
          <p:cNvPr id="13315" name="Рисунок 1"/>
          <p:cNvPicPr>
            <a:picLocks noChangeAspect="1"/>
          </p:cNvPicPr>
          <p:nvPr/>
        </p:nvPicPr>
        <p:blipFill>
          <a:blip r:embed="rId2" cstate="print"/>
          <a:srcRect/>
          <a:stretch>
            <a:fillRect/>
          </a:stretch>
        </p:blipFill>
        <p:spPr bwMode="auto">
          <a:xfrm>
            <a:off x="0" y="1484313"/>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p:txBody>
          <a:bodyPr/>
          <a:lstStyle/>
          <a:p>
            <a:pPr>
              <a:defRPr/>
            </a:pPr>
            <a:r>
              <a:rPr lang="ru-RU" dirty="0" smtClean="0"/>
              <a:t>Наши путешествия</a:t>
            </a:r>
          </a:p>
        </p:txBody>
      </p:sp>
      <p:sp>
        <p:nvSpPr>
          <p:cNvPr id="14339" name="Текст 12"/>
          <p:cNvSpPr>
            <a:spLocks noGrp="1"/>
          </p:cNvSpPr>
          <p:nvPr>
            <p:ph type="body" idx="1"/>
          </p:nvPr>
        </p:nvSpPr>
        <p:spPr/>
        <p:txBody>
          <a:bodyPr/>
          <a:lstStyle/>
          <a:p>
            <a:r>
              <a:rPr lang="ru-RU" smtClean="0"/>
              <a:t>Дворцовая площадь</a:t>
            </a:r>
          </a:p>
        </p:txBody>
      </p:sp>
      <p:pic>
        <p:nvPicPr>
          <p:cNvPr id="14340" name="Объект 16"/>
          <p:cNvPicPr>
            <a:picLocks noGrp="1" noChangeAspect="1"/>
          </p:cNvPicPr>
          <p:nvPr>
            <p:ph sz="half" idx="2"/>
          </p:nvPr>
        </p:nvPicPr>
        <p:blipFill>
          <a:blip r:embed="rId2" cstate="print"/>
          <a:srcRect/>
          <a:stretch>
            <a:fillRect/>
          </a:stretch>
        </p:blipFill>
        <p:spPr>
          <a:xfrm>
            <a:off x="457200" y="2803525"/>
            <a:ext cx="4040188" cy="2693988"/>
          </a:xfrm>
        </p:spPr>
      </p:pic>
      <p:sp>
        <p:nvSpPr>
          <p:cNvPr id="14341" name="Текст 14"/>
          <p:cNvSpPr>
            <a:spLocks noGrp="1"/>
          </p:cNvSpPr>
          <p:nvPr>
            <p:ph type="body" sz="quarter" idx="3"/>
          </p:nvPr>
        </p:nvSpPr>
        <p:spPr/>
        <p:txBody>
          <a:bodyPr/>
          <a:lstStyle/>
          <a:p>
            <a:r>
              <a:rPr lang="ru-RU" smtClean="0"/>
              <a:t>Петропавловская крепость</a:t>
            </a:r>
          </a:p>
        </p:txBody>
      </p:sp>
      <p:pic>
        <p:nvPicPr>
          <p:cNvPr id="14342" name="Объект 18"/>
          <p:cNvPicPr>
            <a:picLocks noGrp="1" noChangeAspect="1"/>
          </p:cNvPicPr>
          <p:nvPr>
            <p:ph sz="quarter" idx="4"/>
          </p:nvPr>
        </p:nvPicPr>
        <p:blipFill>
          <a:blip r:embed="rId3" cstate="print"/>
          <a:srcRect/>
          <a:stretch>
            <a:fillRect/>
          </a:stretch>
        </p:blipFill>
        <p:spPr>
          <a:xfrm>
            <a:off x="4645025" y="2803525"/>
            <a:ext cx="4041775" cy="26939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eaLnBrk="1" hangingPunct="1">
              <a:defRPr/>
            </a:pPr>
            <a:r>
              <a:rPr lang="ru-RU" sz="4000" dirty="0" smtClean="0"/>
              <a:t>Казань.</a:t>
            </a:r>
          </a:p>
        </p:txBody>
      </p:sp>
      <p:pic>
        <p:nvPicPr>
          <p:cNvPr id="15363" name="Объект 3"/>
          <p:cNvPicPr>
            <a:picLocks noGrp="1" noChangeAspect="1"/>
          </p:cNvPicPr>
          <p:nvPr>
            <p:ph sz="half" idx="1"/>
          </p:nvPr>
        </p:nvPicPr>
        <p:blipFill>
          <a:blip r:embed="rId3" cstate="print"/>
          <a:srcRect/>
          <a:stretch>
            <a:fillRect/>
          </a:stretch>
        </p:blipFill>
        <p:spPr>
          <a:xfrm>
            <a:off x="457200" y="1844824"/>
            <a:ext cx="4038600" cy="3349476"/>
          </a:xfrm>
        </p:spPr>
      </p:pic>
      <p:graphicFrame>
        <p:nvGraphicFramePr>
          <p:cNvPr id="15365" name="Object 5"/>
          <p:cNvGraphicFramePr>
            <a:graphicFrameLocks noChangeAspect="1"/>
          </p:cNvGraphicFramePr>
          <p:nvPr/>
        </p:nvGraphicFramePr>
        <p:xfrm>
          <a:off x="3976688" y="3186113"/>
          <a:ext cx="1190625" cy="485775"/>
        </p:xfrm>
        <a:graphic>
          <a:graphicData uri="http://schemas.openxmlformats.org/presentationml/2006/ole">
            <mc:AlternateContent xmlns:mc="http://schemas.openxmlformats.org/markup-compatibility/2006">
              <mc:Choice xmlns:v="urn:schemas-microsoft-com:vml" Requires="v">
                <p:oleObj spid="_x0000_s15373" name="Пакет" r:id="rId4" imgW="1190520" imgH="485640" progId="Package">
                  <p:embed/>
                </p:oleObj>
              </mc:Choice>
              <mc:Fallback>
                <p:oleObj name="Пакет" r:id="rId4" imgW="1190520" imgH="485640" progId="Package">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3186113"/>
                        <a:ext cx="1190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3976688" y="3186113"/>
          <a:ext cx="1190625" cy="485775"/>
        </p:xfrm>
        <a:graphic>
          <a:graphicData uri="http://schemas.openxmlformats.org/presentationml/2006/ole">
            <mc:AlternateContent xmlns:mc="http://schemas.openxmlformats.org/markup-compatibility/2006">
              <mc:Choice xmlns:v="urn:schemas-microsoft-com:vml" Requires="v">
                <p:oleObj spid="_x0000_s15374" name="Пакет" r:id="rId6" imgW="1190520" imgH="485640" progId="Package">
                  <p:embed/>
                </p:oleObj>
              </mc:Choice>
              <mc:Fallback>
                <p:oleObj name="Пакет" r:id="rId6" imgW="1190520" imgH="485640" progId="Package">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688" y="3186113"/>
                        <a:ext cx="1190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7" name="Picture 7" descr="C:\Documents and Settings\Admin\Рабочий стол\Евротур 2012\евротур 014.jpg"/>
          <p:cNvPicPr>
            <a:picLocks noGrp="1" noChangeAspect="1" noChangeArrowheads="1"/>
          </p:cNvPicPr>
          <p:nvPr>
            <p:ph sz="half" idx="2"/>
          </p:nvPr>
        </p:nvPicPr>
        <p:blipFill>
          <a:blip r:embed="rId8" cstate="print"/>
          <a:srcRect/>
          <a:stretch>
            <a:fillRect/>
          </a:stretch>
        </p:blipFill>
        <p:spPr bwMode="auto">
          <a:xfrm>
            <a:off x="4648200" y="1772817"/>
            <a:ext cx="4038600" cy="34563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425</TotalTime>
  <Words>194</Words>
  <Application>Microsoft Office PowerPoint</Application>
  <PresentationFormat>Экран (4:3)</PresentationFormat>
  <Paragraphs>27</Paragraphs>
  <Slides>13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5" baseType="lpstr">
      <vt:lpstr>Вершина горы</vt:lpstr>
      <vt:lpstr>Пакет</vt:lpstr>
      <vt:lpstr> </vt:lpstr>
      <vt:lpstr>Презентация PowerPoint</vt:lpstr>
      <vt:lpstr>Актуальность:  В современных условиях молодое поколение ориентировано на атрибуты западной культуры, чуждые нашему менталитету,сейчас  получили широкое распространение  индивидуализм, цинизм, принцип «бери от жизни все». Все эти факторы разрушительны для развития личности, так как они снижают духовно-нравственную устойчивость молодого поколения.</vt:lpstr>
      <vt:lpstr>Новизна работы: Экскурсия –методически продуманный показ достопримечательных мест , памятников  истории и культуры , в основе которых лежит анализ находящихся  перед глазами экскурсантов объектов, а также умелый рассказ о событиях, связанных с ними. </vt:lpstr>
      <vt:lpstr>    Результативность: В нашей гимназии успешно действует практика использования экскурсий в формировании духовно-нравственных качеств. Именно в гимназии ,посещая школьные музеи наши дети впервые  знакомятся не просто с историей гимназии, но и тесно соприкасаются с историей и культурой народов, населяющих  Поволжье. Экскурсии  способствуют воспитанию патриотизма, заставляют глубже   интересоваться историческим прошлым края и России. </vt:lpstr>
      <vt:lpstr>Презентация PowerPoint</vt:lpstr>
      <vt:lpstr>Наши путешествия. Санкт-Петербург Эрмитаж  ноябрь.2014</vt:lpstr>
      <vt:lpstr>Наши путешествия</vt:lpstr>
      <vt:lpstr>Казань.</vt:lpstr>
      <vt:lpstr>Личный пример педагога- основа успешной экскурсии.   Прикосновение к памяти.</vt:lpstr>
      <vt:lpstr>Прикосновение к мировой культуре.</vt:lpstr>
      <vt:lpstr>Выводы:</vt:lpstr>
      <vt:lpstr>Спасибо за внимание!</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Владимир</dc:creator>
  <cp:lastModifiedBy>user</cp:lastModifiedBy>
  <cp:revision>38</cp:revision>
  <cp:lastPrinted>2015-01-14T09:04:44Z</cp:lastPrinted>
  <dcterms:created xsi:type="dcterms:W3CDTF">2009-05-10T08:38:43Z</dcterms:created>
  <dcterms:modified xsi:type="dcterms:W3CDTF">2015-03-24T09:35:43Z</dcterms:modified>
</cp:coreProperties>
</file>