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0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5" r:id="rId60"/>
    <p:sldId id="314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6600"/>
    <a:srgbClr val="FFFF66"/>
    <a:srgbClr val="66FF33"/>
    <a:srgbClr val="993366"/>
    <a:srgbClr val="FF9900"/>
    <a:srgbClr val="D6009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3950" autoAdjust="0"/>
  </p:normalViewPr>
  <p:slideViewPr>
    <p:cSldViewPr>
      <p:cViewPr>
        <p:scale>
          <a:sx n="72" d="100"/>
          <a:sy n="72" d="100"/>
        </p:scale>
        <p:origin x="-118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8F976-262E-49E6-B7BA-756E6148FFD0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BD298-2B69-44F2-AE26-5945F49AA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1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Игра направленна на</a:t>
            </a:r>
            <a:r>
              <a:rPr lang="ru-RU" baseline="0" dirty="0" smtClean="0"/>
              <a:t> повторение тем по информатике за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D298-2B69-44F2-AE26-5945F49AAC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43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бы</a:t>
            </a:r>
            <a:r>
              <a:rPr lang="ru-RU" baseline="0" dirty="0" smtClean="0"/>
              <a:t> узнать правильный объект, нажмите на знак </a:t>
            </a:r>
            <a:r>
              <a:rPr lang="ru-RU" baseline="0" dirty="0" err="1" smtClean="0"/>
              <a:t>вопрса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D298-2B69-44F2-AE26-5945F49AACA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1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бы</a:t>
            </a:r>
            <a:r>
              <a:rPr lang="ru-RU" baseline="0" dirty="0" smtClean="0"/>
              <a:t> узнать правильный объект, нажмите на знак </a:t>
            </a:r>
            <a:r>
              <a:rPr lang="ru-RU" baseline="0" dirty="0" err="1" smtClean="0"/>
              <a:t>вопрса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D298-2B69-44F2-AE26-5945F49AAC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14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бы</a:t>
            </a:r>
            <a:r>
              <a:rPr lang="ru-RU" baseline="0" dirty="0" smtClean="0"/>
              <a:t> узнать правильный объект, нажмите на знак </a:t>
            </a:r>
            <a:r>
              <a:rPr lang="ru-RU" baseline="0" dirty="0" err="1" smtClean="0"/>
              <a:t>вопрса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D298-2B69-44F2-AE26-5945F49AAC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14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бы</a:t>
            </a:r>
            <a:r>
              <a:rPr lang="ru-RU" baseline="0" dirty="0" smtClean="0"/>
              <a:t> узнать правильный объект, нажмите на знак </a:t>
            </a:r>
            <a:r>
              <a:rPr lang="ru-RU" baseline="0" dirty="0" err="1" smtClean="0"/>
              <a:t>вопрса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D298-2B69-44F2-AE26-5945F49AACA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14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бы</a:t>
            </a:r>
            <a:r>
              <a:rPr lang="ru-RU" baseline="0" dirty="0" smtClean="0"/>
              <a:t> узнать правильный объект, нажмите на знак </a:t>
            </a:r>
            <a:r>
              <a:rPr lang="ru-RU" baseline="0" dirty="0" err="1" smtClean="0"/>
              <a:t>вопрса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D298-2B69-44F2-AE26-5945F49AAC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14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ПКМ – правая кнопка мыши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D298-2B69-44F2-AE26-5945F49AACA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7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E678-B561-46D6-A94B-DE60C7DD0671}" type="datetime1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1211-8296-4E27-8478-9BAB961C7EC5}" type="datetime1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34F3-8925-4F26-A70A-CE61786173BC}" type="datetime1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248B-A665-40BB-8C69-321EDF3153A4}" type="datetime1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8C26-9212-417B-A4DD-0D20C7F8A236}" type="datetime1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FFB0-0853-4AA4-9E3E-BA3F4C853CA5}" type="datetime1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80E7-3549-4134-B583-0B9634C99183}" type="datetime1">
              <a:rPr lang="ru-RU" smtClean="0"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D9F2-09E6-4921-BE09-0BFD67933883}" type="datetime1">
              <a:rPr lang="ru-RU" smtClean="0"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4195-81E0-4F91-97F6-7B550A238FA3}" type="datetime1">
              <a:rPr lang="ru-RU" smtClean="0"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DBC-5F71-40C9-99BC-B9A7CFA8DB30}" type="datetime1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1B7C-4B18-416D-9D2E-B067EDB022A5}" type="datetime1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81ADE-CA8E-42C9-84A9-738484645300}" type="datetime1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37.xml"/><Relationship Id="rId18" Type="http://schemas.openxmlformats.org/officeDocument/2006/relationships/slide" Target="slide42.xml"/><Relationship Id="rId3" Type="http://schemas.openxmlformats.org/officeDocument/2006/relationships/slide" Target="slide27.xml"/><Relationship Id="rId7" Type="http://schemas.openxmlformats.org/officeDocument/2006/relationships/slide" Target="slide31.xml"/><Relationship Id="rId12" Type="http://schemas.openxmlformats.org/officeDocument/2006/relationships/slide" Target="slide36.xml"/><Relationship Id="rId17" Type="http://schemas.openxmlformats.org/officeDocument/2006/relationships/slide" Target="slide41.xml"/><Relationship Id="rId2" Type="http://schemas.openxmlformats.org/officeDocument/2006/relationships/image" Target="../media/image12.png"/><Relationship Id="rId16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slide" Target="slide35.xml"/><Relationship Id="rId5" Type="http://schemas.openxmlformats.org/officeDocument/2006/relationships/slide" Target="slide29.xml"/><Relationship Id="rId15" Type="http://schemas.openxmlformats.org/officeDocument/2006/relationships/slide" Target="slide39.xml"/><Relationship Id="rId10" Type="http://schemas.openxmlformats.org/officeDocument/2006/relationships/slide" Target="slide34.xml"/><Relationship Id="rId4" Type="http://schemas.openxmlformats.org/officeDocument/2006/relationships/slide" Target="slide28.xml"/><Relationship Id="rId9" Type="http://schemas.openxmlformats.org/officeDocument/2006/relationships/slide" Target="slide33.xml"/><Relationship Id="rId14" Type="http://schemas.openxmlformats.org/officeDocument/2006/relationships/slide" Target="slide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3" Type="http://schemas.openxmlformats.org/officeDocument/2006/relationships/slide" Target="slide6.xml"/><Relationship Id="rId21" Type="http://schemas.openxmlformats.org/officeDocument/2006/relationships/slide" Target="slide24.xml"/><Relationship Id="rId7" Type="http://schemas.openxmlformats.org/officeDocument/2006/relationships/slide" Target="slide11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slide" Target="slide5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5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4" Type="http://schemas.openxmlformats.org/officeDocument/2006/relationships/slide" Target="slide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4.xml"/><Relationship Id="rId18" Type="http://schemas.openxmlformats.org/officeDocument/2006/relationships/slide" Target="slide59.xml"/><Relationship Id="rId3" Type="http://schemas.openxmlformats.org/officeDocument/2006/relationships/slide" Target="slide44.xml"/><Relationship Id="rId7" Type="http://schemas.openxmlformats.org/officeDocument/2006/relationships/slide" Target="slide48.xml"/><Relationship Id="rId12" Type="http://schemas.openxmlformats.org/officeDocument/2006/relationships/slide" Target="slide53.xml"/><Relationship Id="rId17" Type="http://schemas.openxmlformats.org/officeDocument/2006/relationships/slide" Target="slide58.xml"/><Relationship Id="rId2" Type="http://schemas.openxmlformats.org/officeDocument/2006/relationships/image" Target="../media/image22.jpeg"/><Relationship Id="rId16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11" Type="http://schemas.openxmlformats.org/officeDocument/2006/relationships/slide" Target="slide52.xml"/><Relationship Id="rId5" Type="http://schemas.openxmlformats.org/officeDocument/2006/relationships/slide" Target="slide46.xml"/><Relationship Id="rId15" Type="http://schemas.openxmlformats.org/officeDocument/2006/relationships/slide" Target="slide56.xml"/><Relationship Id="rId10" Type="http://schemas.openxmlformats.org/officeDocument/2006/relationships/slide" Target="slide51.xml"/><Relationship Id="rId4" Type="http://schemas.openxmlformats.org/officeDocument/2006/relationships/slide" Target="slide45.xml"/><Relationship Id="rId9" Type="http://schemas.openxmlformats.org/officeDocument/2006/relationships/slide" Target="slide50.xml"/><Relationship Id="rId14" Type="http://schemas.openxmlformats.org/officeDocument/2006/relationships/slide" Target="slide55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260039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Игра по информатике для учащихся 5 класса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58924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Mistral" panose="03090702030407020403" pitchFamily="66" charset="0"/>
              </a:rPr>
              <a:t>Подготовил: учитель информатики МБОУ «СОШ №3 с УИОП» г. Сосногорска Сметанина Любовь Борисовна</a:t>
            </a:r>
            <a:endParaRPr lang="ru-RU" sz="2800" dirty="0">
              <a:latin typeface="Mistral" panose="03090702030407020403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305168">
            <a:off x="800657" y="1825197"/>
            <a:ext cx="383957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Своя</a:t>
            </a:r>
            <a:endParaRPr lang="ru-RU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224334">
            <a:off x="3813209" y="2486206"/>
            <a:ext cx="383957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игра</a:t>
            </a:r>
            <a:endParaRPr lang="ru-RU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88" y="260038"/>
            <a:ext cx="8582532" cy="628330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62000"/>
              </a:srgbClr>
            </a:gs>
            <a:gs pos="50000">
              <a:srgbClr val="FF0000">
                <a:alpha val="11000"/>
              </a:srgbClr>
            </a:gs>
            <a:gs pos="100000">
              <a:srgbClr val="FF0000">
                <a:alpha val="14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3552" y="260648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 баллов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913" y="177281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Какой объект называют универсальным?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420543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Пригодный для многих целей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15616" y="5318863"/>
            <a:ext cx="6120680" cy="1576159"/>
            <a:chOff x="1331640" y="3725048"/>
            <a:chExt cx="6120680" cy="157615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331640" y="3901060"/>
              <a:ext cx="6120680" cy="12241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8370" y="3725048"/>
              <a:ext cx="1347219" cy="1576159"/>
            </a:xfrm>
            <a:prstGeom prst="rect">
              <a:avLst/>
            </a:prstGeom>
          </p:spPr>
        </p:pic>
      </p:grpSp>
      <p:sp>
        <p:nvSpPr>
          <p:cNvPr id="11" name="Управляющая кнопка: возврат 10">
            <a:hlinkClick r:id="rId3" action="ppaction://hlinksldjump" highlightClick="1"/>
          </p:cNvPr>
          <p:cNvSpPr/>
          <p:nvPr/>
        </p:nvSpPr>
        <p:spPr>
          <a:xfrm>
            <a:off x="7668344" y="5589240"/>
            <a:ext cx="1296144" cy="1035407"/>
          </a:xfrm>
          <a:prstGeom prst="actionButtonRetur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622" y="116632"/>
            <a:ext cx="5063626" cy="36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62000"/>
              </a:srgbClr>
            </a:gs>
            <a:gs pos="50000">
              <a:srgbClr val="FF0000">
                <a:alpha val="11000"/>
              </a:srgbClr>
            </a:gs>
            <a:gs pos="100000">
              <a:srgbClr val="FF0000">
                <a:alpha val="14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3551" y="260648"/>
            <a:ext cx="3547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 баллов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913" y="1268760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Как называется универсальная машина для работы с информацией?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6942" y="5420543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Компьютер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331640" y="5125196"/>
            <a:ext cx="6120680" cy="1576159"/>
            <a:chOff x="1331640" y="5125196"/>
            <a:chExt cx="6120680" cy="157615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331640" y="5301208"/>
              <a:ext cx="6120680" cy="12241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077" y="5125196"/>
              <a:ext cx="1347219" cy="1576159"/>
            </a:xfrm>
            <a:prstGeom prst="rect">
              <a:avLst/>
            </a:prstGeom>
          </p:spPr>
        </p:pic>
      </p:grpSp>
      <p:sp>
        <p:nvSpPr>
          <p:cNvPr id="11" name="Управляющая кнопка: возврат 10">
            <a:hlinkClick r:id="rId3" action="ppaction://hlinksldjump" highlightClick="1"/>
          </p:cNvPr>
          <p:cNvSpPr/>
          <p:nvPr/>
        </p:nvSpPr>
        <p:spPr>
          <a:xfrm>
            <a:off x="7668344" y="5589240"/>
            <a:ext cx="1296144" cy="1035407"/>
          </a:xfrm>
          <a:prstGeom prst="actionButtonRetur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62000"/>
              </a:srgbClr>
            </a:gs>
            <a:gs pos="50000">
              <a:srgbClr val="FF0000">
                <a:alpha val="11000"/>
              </a:srgbClr>
            </a:gs>
            <a:gs pos="100000">
              <a:srgbClr val="FF0000">
                <a:alpha val="14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3552" y="260648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 баллов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216" y="213285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Для чего нужен процессор?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420543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Для обработки данных 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15616" y="5318863"/>
            <a:ext cx="6120680" cy="1576159"/>
            <a:chOff x="1331640" y="3725048"/>
            <a:chExt cx="6120680" cy="157615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331640" y="3901060"/>
              <a:ext cx="6120680" cy="12241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8370" y="3725048"/>
              <a:ext cx="1347219" cy="1576159"/>
            </a:xfrm>
            <a:prstGeom prst="rect">
              <a:avLst/>
            </a:prstGeom>
          </p:spPr>
        </p:pic>
      </p:grpSp>
      <p:sp>
        <p:nvSpPr>
          <p:cNvPr id="11" name="Управляющая кнопка: возврат 10">
            <a:hlinkClick r:id="rId3" action="ppaction://hlinksldjump" highlightClick="1"/>
          </p:cNvPr>
          <p:cNvSpPr/>
          <p:nvPr/>
        </p:nvSpPr>
        <p:spPr>
          <a:xfrm>
            <a:off x="7668344" y="5589240"/>
            <a:ext cx="1296144" cy="1035407"/>
          </a:xfrm>
          <a:prstGeom prst="actionButtonRetur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8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62000"/>
              </a:srgbClr>
            </a:gs>
            <a:gs pos="50000">
              <a:srgbClr val="FF0000">
                <a:alpha val="11000"/>
              </a:srgbClr>
            </a:gs>
            <a:gs pos="100000">
              <a:srgbClr val="FF0000">
                <a:alpha val="14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3552" y="260648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 баллов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216" y="213285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Память компьютера делится на…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281" y="5195367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Оперативную и долговременную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18885" y="5130562"/>
            <a:ext cx="6120680" cy="1727438"/>
            <a:chOff x="1331640" y="3725048"/>
            <a:chExt cx="6120680" cy="157615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331640" y="3901060"/>
              <a:ext cx="6120680" cy="12241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8370" y="3725048"/>
              <a:ext cx="1347219" cy="1576159"/>
            </a:xfrm>
            <a:prstGeom prst="rect">
              <a:avLst/>
            </a:prstGeom>
          </p:spPr>
        </p:pic>
      </p:grpSp>
      <p:sp>
        <p:nvSpPr>
          <p:cNvPr id="11" name="Управляющая кнопка: возврат 10">
            <a:hlinkClick r:id="rId3" action="ppaction://hlinksldjump" highlightClick="1"/>
          </p:cNvPr>
          <p:cNvSpPr/>
          <p:nvPr/>
        </p:nvSpPr>
        <p:spPr>
          <a:xfrm>
            <a:off x="7668344" y="5589240"/>
            <a:ext cx="1296144" cy="1035407"/>
          </a:xfrm>
          <a:prstGeom prst="actionButtonRetur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62000"/>
              </a:srgbClr>
            </a:gs>
            <a:gs pos="50000">
              <a:srgbClr val="FF0000">
                <a:alpha val="11000"/>
              </a:srgbClr>
            </a:gs>
            <a:gs pos="100000">
              <a:srgbClr val="FF0000">
                <a:alpha val="14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3552" y="260648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 баллов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216" y="213285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Назовите устройство для вывода информации на бумагу.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281" y="5195367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Принтер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40233" y="4821761"/>
            <a:ext cx="6120680" cy="1727438"/>
            <a:chOff x="1140233" y="4821761"/>
            <a:chExt cx="6120680" cy="172743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40233" y="5014667"/>
              <a:ext cx="6120680" cy="13416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6963" y="4821761"/>
              <a:ext cx="1347219" cy="1727438"/>
            </a:xfrm>
            <a:prstGeom prst="rect">
              <a:avLst/>
            </a:prstGeom>
          </p:spPr>
        </p:pic>
      </p:grpSp>
      <p:sp>
        <p:nvSpPr>
          <p:cNvPr id="11" name="Управляющая кнопка: возврат 10">
            <a:hlinkClick r:id="rId3" action="ppaction://hlinksldjump" highlightClick="1"/>
          </p:cNvPr>
          <p:cNvSpPr/>
          <p:nvPr/>
        </p:nvSpPr>
        <p:spPr>
          <a:xfrm>
            <a:off x="7668344" y="5589240"/>
            <a:ext cx="1296144" cy="1035407"/>
          </a:xfrm>
          <a:prstGeom prst="actionButtonRetur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2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lumMod val="92000"/>
                <a:lumOff val="8000"/>
              </a:srgbClr>
            </a:gs>
            <a:gs pos="50000">
              <a:srgbClr val="00B0F0">
                <a:alpha val="50000"/>
              </a:srgbClr>
            </a:gs>
            <a:gs pos="100000">
              <a:srgbClr val="00B0F0">
                <a:alpha val="2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452320" y="5467580"/>
            <a:ext cx="1296144" cy="1035407"/>
          </a:xfrm>
          <a:prstGeom prst="actionButtonRetur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80928"/>
            <a:ext cx="5472608" cy="30946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99592" y="476672"/>
            <a:ext cx="73086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КоТ</a:t>
            </a:r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 </a:t>
            </a:r>
            <a:r>
              <a:rPr lang="ru-RU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МеШкЕ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11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lumMod val="92000"/>
                <a:lumOff val="8000"/>
              </a:srgbClr>
            </a:gs>
            <a:gs pos="50000">
              <a:srgbClr val="00B0F0">
                <a:alpha val="50000"/>
              </a:srgbClr>
            </a:gs>
            <a:gs pos="100000">
              <a:srgbClr val="00B0F0">
                <a:alpha val="2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8118" y="332656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00 баллов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700808"/>
            <a:ext cx="712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Назовите важнейшее устройство для ввода текстовой информации?</a:t>
            </a:r>
            <a:endParaRPr lang="ru-RU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1740" y="5589239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Comic Sans MS" panose="030F0702030302020204" pitchFamily="66" charset="0"/>
              </a:rPr>
              <a:t>КЛАВИАТУРА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231740" y="5175768"/>
            <a:ext cx="4392488" cy="1478468"/>
            <a:chOff x="2411760" y="5246050"/>
            <a:chExt cx="4392488" cy="147846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11760" y="5373216"/>
              <a:ext cx="4392488" cy="12241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3968" y="5246050"/>
              <a:ext cx="1153049" cy="1478468"/>
            </a:xfrm>
            <a:prstGeom prst="rect">
              <a:avLst/>
            </a:prstGeom>
          </p:spPr>
        </p:pic>
      </p:grp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7452320" y="5467580"/>
            <a:ext cx="1296144" cy="1035407"/>
          </a:xfrm>
          <a:prstGeom prst="actionButtonRetur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8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lumMod val="92000"/>
                <a:lumOff val="8000"/>
              </a:srgbClr>
            </a:gs>
            <a:gs pos="50000">
              <a:srgbClr val="00B0F0">
                <a:alpha val="50000"/>
              </a:srgbClr>
            </a:gs>
            <a:gs pos="100000">
              <a:srgbClr val="00B0F0">
                <a:alpha val="2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8118" y="332656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00 баллов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700808"/>
            <a:ext cx="712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Назовите группу функциональных клавиш.</a:t>
            </a:r>
            <a:endParaRPr lang="ru-RU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1740" y="5589239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anose="030F0702030302020204" pitchFamily="66" charset="0"/>
              </a:rPr>
              <a:t>F1-F12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237041" y="5246049"/>
            <a:ext cx="4392488" cy="1478468"/>
            <a:chOff x="2411760" y="5246050"/>
            <a:chExt cx="4392488" cy="147846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11760" y="5373216"/>
              <a:ext cx="4392488" cy="12241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3968" y="5246050"/>
              <a:ext cx="1153049" cy="1478468"/>
            </a:xfrm>
            <a:prstGeom prst="rect">
              <a:avLst/>
            </a:prstGeom>
          </p:spPr>
        </p:pic>
      </p:grp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7452320" y="5467580"/>
            <a:ext cx="1296144" cy="1035407"/>
          </a:xfrm>
          <a:prstGeom prst="actionButtonRetur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lumMod val="92000"/>
                <a:lumOff val="8000"/>
              </a:srgbClr>
            </a:gs>
            <a:gs pos="50000">
              <a:srgbClr val="00B0F0">
                <a:alpha val="50000"/>
              </a:srgbClr>
            </a:gs>
            <a:gs pos="100000">
              <a:srgbClr val="00B0F0">
                <a:alpha val="2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8118" y="332656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00 баллов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700808"/>
            <a:ext cx="712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Назовите комбинацию клавиш для перехода на латинские буквы.</a:t>
            </a:r>
            <a:endParaRPr lang="ru-RU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1205" y="528834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Comic Sans MS" panose="030F0702030302020204" pitchFamily="66" charset="0"/>
              </a:rPr>
              <a:t>Alt+Shift</a:t>
            </a:r>
            <a:r>
              <a:rPr lang="en-US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smtClean="0">
                <a:latin typeface="Comic Sans MS" panose="030F0702030302020204" pitchFamily="66" charset="0"/>
              </a:rPr>
              <a:t>или </a:t>
            </a:r>
            <a:r>
              <a:rPr lang="en-US" sz="4800" dirty="0" err="1" smtClean="0">
                <a:latin typeface="Comic Sans MS" panose="030F0702030302020204" pitchFamily="66" charset="0"/>
              </a:rPr>
              <a:t>Ctrl+Shift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123728" y="5171852"/>
            <a:ext cx="4392488" cy="1686147"/>
            <a:chOff x="2411760" y="5246050"/>
            <a:chExt cx="4392488" cy="147846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11760" y="5373216"/>
              <a:ext cx="4392488" cy="12241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3968" y="5246050"/>
              <a:ext cx="1153049" cy="1478468"/>
            </a:xfrm>
            <a:prstGeom prst="rect">
              <a:avLst/>
            </a:prstGeom>
          </p:spPr>
        </p:pic>
      </p:grp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7452320" y="5467580"/>
            <a:ext cx="1296144" cy="1035407"/>
          </a:xfrm>
          <a:prstGeom prst="actionButtonRetur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lumMod val="92000"/>
                <a:lumOff val="8000"/>
              </a:srgbClr>
            </a:gs>
            <a:gs pos="50000">
              <a:srgbClr val="00B0F0">
                <a:alpha val="50000"/>
              </a:srgbClr>
            </a:gs>
            <a:gs pos="100000">
              <a:srgbClr val="00B0F0">
                <a:alpha val="2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8118" y="332656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00 баллов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700808"/>
            <a:ext cx="712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 помощью какой клавиши переключается ввод прописных букв?</a:t>
            </a:r>
            <a:endParaRPr lang="ru-RU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1205" y="528834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anose="030F0702030302020204" pitchFamily="66" charset="0"/>
              </a:rPr>
              <a:t>Caps Lock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91171" y="4816840"/>
            <a:ext cx="4392488" cy="1686147"/>
            <a:chOff x="2091171" y="4816840"/>
            <a:chExt cx="4392488" cy="168614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091171" y="4961869"/>
              <a:ext cx="4392488" cy="139608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3379" y="4816840"/>
              <a:ext cx="1153049" cy="1686147"/>
            </a:xfrm>
            <a:prstGeom prst="rect">
              <a:avLst/>
            </a:prstGeom>
          </p:spPr>
        </p:pic>
      </p:grp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7452320" y="5467580"/>
            <a:ext cx="1296144" cy="1035407"/>
          </a:xfrm>
          <a:prstGeom prst="actionButtonRetur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4453" y="332656"/>
            <a:ext cx="2957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968" y="1772816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Игра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трех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раундов.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вопросов от 100 до 500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очков. Каждый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раунд продолжается до тех пор, пока в нём не будут разыграны все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трёх раундах вместо любого вопроса игроку может выпасть специальный вопрос ("кот в мешке"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«Супер шанс").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упер шанс. За правильный ответ на данный вопрос очки удваиваются.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– Кот в мешке.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обязана уступить право отвечать на данный вопрос другой команде с потерей хода.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победившая в игре, учитывая правила проведения, получает оценку “отлично”. Оставшимся участникам выставляется – “хорошо”.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3004" y="5620017"/>
            <a:ext cx="67747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Желаю удачи!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rgbClr val="66FF33">
                <a:alpha val="65000"/>
              </a:srgbClr>
            </a:gs>
            <a:gs pos="100000">
              <a:srgbClr val="66FF33">
                <a:alpha val="2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404664"/>
            <a:ext cx="3547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100 баллов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988" y="184482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Как называется совокупность всех программ компьютера?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373216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Программное обеспечение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452320" y="5467580"/>
            <a:ext cx="1296144" cy="1035407"/>
          </a:xfrm>
          <a:prstGeom prst="actionButtonRetur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555776" y="5171853"/>
            <a:ext cx="3763791" cy="1686147"/>
            <a:chOff x="2555776" y="5171853"/>
            <a:chExt cx="3763791" cy="16861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555776" y="5373216"/>
              <a:ext cx="3763791" cy="13234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2120" y="5171853"/>
              <a:ext cx="1153049" cy="1686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6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rgbClr val="66FF33">
                <a:alpha val="65000"/>
              </a:srgbClr>
            </a:gs>
            <a:gs pos="100000">
              <a:srgbClr val="66FF33">
                <a:alpha val="2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1" y="404664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00 баллов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988" y="184482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Изображение на экране монитора готового к работе компьютера это…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37321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Рабочий стол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452320" y="5467580"/>
            <a:ext cx="1296144" cy="1035407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546087" y="4884085"/>
            <a:ext cx="3763791" cy="1686147"/>
            <a:chOff x="2546087" y="4884085"/>
            <a:chExt cx="3763791" cy="16861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546087" y="5065439"/>
              <a:ext cx="3763791" cy="13234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3379" y="4884085"/>
              <a:ext cx="1153049" cy="1686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553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rgbClr val="66FF33">
                <a:alpha val="65000"/>
              </a:srgbClr>
            </a:gs>
            <a:gs pos="100000">
              <a:srgbClr val="66FF33">
                <a:alpha val="2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1" y="404664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300 баллов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988" y="184482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Что располагается в нижней части рабочего стола?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37321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Панель задач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452320" y="5467580"/>
            <a:ext cx="1296144" cy="1035407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563390" y="4813928"/>
            <a:ext cx="3763791" cy="1686147"/>
            <a:chOff x="2546087" y="4884085"/>
            <a:chExt cx="3763791" cy="16861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546087" y="5065439"/>
              <a:ext cx="3763791" cy="13234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3378" y="4884085"/>
              <a:ext cx="1153049" cy="1686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557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rgbClr val="66FF33">
                <a:alpha val="65000"/>
              </a:srgbClr>
            </a:gs>
            <a:gs pos="100000">
              <a:srgbClr val="66FF33">
                <a:alpha val="2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1" y="404664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00 баллов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988" y="184482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Что открывает щелчок по кнопке ПУСК?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37321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Главное меню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452320" y="5467580"/>
            <a:ext cx="1296144" cy="1035407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559046" y="4816840"/>
            <a:ext cx="3763791" cy="1686147"/>
            <a:chOff x="2546087" y="4884085"/>
            <a:chExt cx="3763791" cy="16861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546087" y="5065439"/>
              <a:ext cx="3763791" cy="13234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3378" y="4884085"/>
              <a:ext cx="1153049" cy="1686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rgbClr val="66FF33">
                <a:alpha val="65000"/>
              </a:srgbClr>
            </a:gs>
            <a:gs pos="100000">
              <a:srgbClr val="66FF33">
                <a:alpha val="2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1" y="404664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500 баллов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988" y="184482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Что открывается при нажатии ПКМ по значку на рабочем столе? 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5373216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Контекстное меню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7452320" y="5467580"/>
            <a:ext cx="1296144" cy="1035407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336481" y="4884085"/>
            <a:ext cx="4176465" cy="1686147"/>
            <a:chOff x="2546087" y="4884085"/>
            <a:chExt cx="3763791" cy="16861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546087" y="5065439"/>
              <a:ext cx="3763791" cy="13234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3378" y="4884085"/>
              <a:ext cx="1153049" cy="1686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3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0093"/>
            </a:gs>
            <a:gs pos="50000">
              <a:srgbClr val="D60093">
                <a:alpha val="20000"/>
              </a:srgbClr>
            </a:gs>
            <a:gs pos="100000">
              <a:srgbClr val="D60093">
                <a:alpha val="20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86355"/>
            <a:ext cx="64807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993366"/>
                </a:solidFill>
                <a:latin typeface="Monotype Corsiva" panose="03010101010201010101" pitchFamily="66" charset="0"/>
              </a:rPr>
              <a:t>2 раунд</a:t>
            </a:r>
            <a:endParaRPr lang="ru-RU" sz="11500" b="1" dirty="0">
              <a:solidFill>
                <a:srgbClr val="99336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5941">
            <a:off x="5428688" y="67390"/>
            <a:ext cx="3045098" cy="449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315416"/>
            <a:ext cx="9649071" cy="741682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29052"/>
              </p:ext>
            </p:extLst>
          </p:nvPr>
        </p:nvGraphicFramePr>
        <p:xfrm>
          <a:off x="647564" y="1772816"/>
          <a:ext cx="7848870" cy="324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344"/>
                <a:gridCol w="1008112"/>
                <a:gridCol w="936104"/>
                <a:gridCol w="936104"/>
                <a:gridCol w="936104"/>
                <a:gridCol w="936102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</a:rPr>
                        <a:t>Хранение информации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3" action="ppaction://hlinksldjump"/>
                        </a:rPr>
                        <a:t>100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4" action="ppaction://hlinksldjump"/>
                        </a:rPr>
                        <a:t>200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5" action="ppaction://hlinksldjump"/>
                        </a:rPr>
                        <a:t>300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6" action="ppaction://hlinksldjump"/>
                        </a:rPr>
                        <a:t>400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7" action="ppaction://hlinksldjump"/>
                        </a:rPr>
                        <a:t>500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</a:rPr>
                        <a:t>Передача информации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8" action="ppaction://hlinksldjump"/>
                        </a:rPr>
                        <a:t>100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9" action="ppaction://hlinksldjump"/>
                        </a:rPr>
                        <a:t>200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10" action="ppaction://hlinksldjump"/>
                        </a:rPr>
                        <a:t>300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11" action="ppaction://hlinksldjump"/>
                        </a:rPr>
                        <a:t>400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12" action="ppaction://hlinksldjump"/>
                        </a:rPr>
                        <a:t>500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</a:rPr>
                        <a:t>Кодирование информации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13" action="ppaction://hlinksldjump"/>
                        </a:rPr>
                        <a:t>100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14" action="ppaction://hlinksldjump"/>
                        </a:rPr>
                        <a:t>200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15" action="ppaction://hlinksldjump"/>
                        </a:rPr>
                        <a:t>300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16" action="ppaction://hlinksldjump"/>
                        </a:rPr>
                        <a:t>400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17" action="ppaction://hlinksldjump"/>
                        </a:rPr>
                        <a:t>500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69332" y="735087"/>
            <a:ext cx="6605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Таблица с вопросами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Штриховая стрелка вправо 1">
            <a:hlinkClick r:id="rId18" action="ppaction://hlinksldjump"/>
          </p:cNvPr>
          <p:cNvSpPr/>
          <p:nvPr/>
        </p:nvSpPr>
        <p:spPr>
          <a:xfrm>
            <a:off x="2519771" y="5085184"/>
            <a:ext cx="4104456" cy="1008112"/>
          </a:xfrm>
          <a:prstGeom prst="stripedRightArrow">
            <a:avLst>
              <a:gd name="adj1" fmla="val 60994"/>
              <a:gd name="adj2" fmla="val 50000"/>
            </a:avLst>
          </a:prstGeom>
          <a:solidFill>
            <a:srgbClr val="66FF33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993366"/>
                </a:solidFill>
                <a:latin typeface="Monotype Corsiva" panose="03010101010201010101" pitchFamily="66" charset="0"/>
              </a:rPr>
              <a:t>3 раунд</a:t>
            </a:r>
            <a:endParaRPr lang="ru-RU" sz="4800" b="1" dirty="0">
              <a:solidFill>
                <a:srgbClr val="99336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00"/>
            </a:gs>
            <a:gs pos="50000">
              <a:srgbClr val="FF9900">
                <a:alpha val="48000"/>
              </a:srgbClr>
            </a:gs>
            <a:gs pos="100000">
              <a:srgbClr val="FF9900">
                <a:alpha val="13000"/>
              </a:srgb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8117" y="404664"/>
            <a:ext cx="3547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100 баллов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844824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Книги, справочники и другие носители информации – это …. память. (вставить пропущенное слово)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8116" y="5589240"/>
            <a:ext cx="3862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Внешняя или долговременная</a:t>
            </a:r>
            <a:endParaRPr lang="ru-RU" sz="3200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380312" y="5589240"/>
            <a:ext cx="1368152" cy="107721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627784" y="5524005"/>
            <a:ext cx="4104456" cy="1142453"/>
            <a:chOff x="2627784" y="5524005"/>
            <a:chExt cx="4104456" cy="11424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627784" y="5589240"/>
              <a:ext cx="4104456" cy="10772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299864" y="5524005"/>
              <a:ext cx="1060512" cy="1142453"/>
              <a:chOff x="2667000" y="862013"/>
              <a:chExt cx="3810000" cy="5133975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25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862013"/>
                <a:ext cx="3810000" cy="513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Овал 8"/>
              <p:cNvSpPr/>
              <p:nvPr/>
            </p:nvSpPr>
            <p:spPr>
              <a:xfrm>
                <a:off x="3635896" y="5097339"/>
                <a:ext cx="1440160" cy="8986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00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00"/>
            </a:gs>
            <a:gs pos="50000">
              <a:srgbClr val="FF9900">
                <a:alpha val="48000"/>
              </a:srgbClr>
            </a:gs>
            <a:gs pos="100000">
              <a:srgbClr val="FF9900">
                <a:alpha val="13000"/>
              </a:srgb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8118" y="404664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 баллов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84482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Материальный объект, используемый для хранения на нем информации это…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8116" y="5589240"/>
            <a:ext cx="3862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Носитель информации</a:t>
            </a:r>
            <a:endParaRPr lang="ru-RU" sz="3200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380312" y="5589240"/>
            <a:ext cx="1368152" cy="107721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611729" y="5503872"/>
            <a:ext cx="4104456" cy="1142453"/>
            <a:chOff x="2627784" y="5524005"/>
            <a:chExt cx="4104456" cy="11424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627784" y="5589240"/>
              <a:ext cx="4104456" cy="10772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299864" y="5524005"/>
              <a:ext cx="1060512" cy="1142453"/>
              <a:chOff x="2667000" y="862013"/>
              <a:chExt cx="3810000" cy="5133975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25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862013"/>
                <a:ext cx="3810000" cy="513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Овал 8"/>
              <p:cNvSpPr/>
              <p:nvPr/>
            </p:nvSpPr>
            <p:spPr>
              <a:xfrm>
                <a:off x="3635896" y="5097339"/>
                <a:ext cx="1440160" cy="8986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45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00"/>
            </a:gs>
            <a:gs pos="50000">
              <a:srgbClr val="FF9900">
                <a:alpha val="48000"/>
              </a:srgbClr>
            </a:gs>
            <a:gs pos="100000">
              <a:srgbClr val="FF9900">
                <a:alpha val="13000"/>
              </a:srgb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8118" y="404664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 баллов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84482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Информация, хранящаяся во внешней памяти и обозначенная именем это….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8116" y="5589240"/>
            <a:ext cx="386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Файл</a:t>
            </a:r>
            <a:endParaRPr lang="ru-RU" sz="3200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380312" y="5589240"/>
            <a:ext cx="1368152" cy="107721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501273" y="5310400"/>
            <a:ext cx="4104456" cy="1142453"/>
            <a:chOff x="2627784" y="5524005"/>
            <a:chExt cx="4104456" cy="11424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627784" y="5589240"/>
              <a:ext cx="4104456" cy="10772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299864" y="5524005"/>
              <a:ext cx="1060512" cy="1142453"/>
              <a:chOff x="2667000" y="862013"/>
              <a:chExt cx="3810000" cy="5133975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25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862013"/>
                <a:ext cx="3810000" cy="513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Овал 8"/>
              <p:cNvSpPr/>
              <p:nvPr/>
            </p:nvSpPr>
            <p:spPr>
              <a:xfrm>
                <a:off x="3635896" y="5097339"/>
                <a:ext cx="1440160" cy="8986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17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00B0F0">
                <a:alpha val="6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51520" y="1340768"/>
            <a:ext cx="7488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 раунд</a:t>
            </a:r>
            <a:endParaRPr lang="ru-RU" sz="138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027" y="3556759"/>
            <a:ext cx="3194802" cy="319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00"/>
            </a:gs>
            <a:gs pos="50000">
              <a:srgbClr val="FF9900">
                <a:alpha val="48000"/>
              </a:srgbClr>
            </a:gs>
            <a:gs pos="100000">
              <a:srgbClr val="FF9900">
                <a:alpha val="13000"/>
              </a:srgb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8118" y="404664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 баллов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844824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Как называется контейнер для файлов?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8116" y="5589240"/>
            <a:ext cx="386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Папка</a:t>
            </a:r>
            <a:endParaRPr lang="ru-RU" sz="3200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380312" y="5589240"/>
            <a:ext cx="1368152" cy="107721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519773" y="5310400"/>
            <a:ext cx="4104456" cy="1142453"/>
            <a:chOff x="2627784" y="5524005"/>
            <a:chExt cx="4104456" cy="11424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627784" y="5589240"/>
              <a:ext cx="4104456" cy="10772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299864" y="5524005"/>
              <a:ext cx="1060512" cy="1142453"/>
              <a:chOff x="2667000" y="862013"/>
              <a:chExt cx="3810000" cy="5133975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25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862013"/>
                <a:ext cx="3810000" cy="513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Овал 8"/>
              <p:cNvSpPr/>
              <p:nvPr/>
            </p:nvSpPr>
            <p:spPr>
              <a:xfrm>
                <a:off x="3635896" y="5097339"/>
                <a:ext cx="1440160" cy="8986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15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00"/>
            </a:gs>
            <a:gs pos="50000">
              <a:srgbClr val="FF9900">
                <a:alpha val="48000"/>
              </a:srgbClr>
            </a:gs>
            <a:gs pos="100000">
              <a:srgbClr val="FF9900">
                <a:alpha val="13000"/>
              </a:srgb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8118" y="404664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00 баллов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844824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На что указывает расширение файла?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8116" y="5589240"/>
            <a:ext cx="386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 тип информации</a:t>
            </a:r>
            <a:endParaRPr lang="ru-RU" sz="3200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380312" y="5589240"/>
            <a:ext cx="1368152" cy="107721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531336" y="5229200"/>
            <a:ext cx="4104456" cy="1142453"/>
            <a:chOff x="2531336" y="5229200"/>
            <a:chExt cx="4104456" cy="11424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31336" y="5294435"/>
              <a:ext cx="4104456" cy="10772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203416" y="5229200"/>
              <a:ext cx="1060512" cy="1142453"/>
              <a:chOff x="2667000" y="862013"/>
              <a:chExt cx="3810000" cy="5133975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25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862013"/>
                <a:ext cx="3810000" cy="513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Овал 8"/>
              <p:cNvSpPr/>
              <p:nvPr/>
            </p:nvSpPr>
            <p:spPr>
              <a:xfrm>
                <a:off x="3635896" y="5097339"/>
                <a:ext cx="1440160" cy="8986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44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rgbClr val="FF00FF">
                <a:alpha val="49000"/>
              </a:srgbClr>
            </a:gs>
            <a:gs pos="100000">
              <a:srgbClr val="FF00FF">
                <a:alpha val="12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6058" y="404664"/>
            <a:ext cx="3611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77281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При передачи информации тот кто передает называется…</a:t>
            </a:r>
            <a:endParaRPr lang="ru-RU" sz="4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7792" y="55172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ИСТОЧНИК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339752" y="5342049"/>
            <a:ext cx="4320480" cy="1142453"/>
            <a:chOff x="2339752" y="5342049"/>
            <a:chExt cx="4320480" cy="11424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339752" y="5373216"/>
              <a:ext cx="4320480" cy="108012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041745" y="5342049"/>
              <a:ext cx="1060512" cy="1142453"/>
              <a:chOff x="2667000" y="862013"/>
              <a:chExt cx="3810000" cy="5133975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25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862013"/>
                <a:ext cx="3810000" cy="513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Овал 9"/>
              <p:cNvSpPr/>
              <p:nvPr/>
            </p:nvSpPr>
            <p:spPr>
              <a:xfrm>
                <a:off x="3635896" y="5097339"/>
                <a:ext cx="1440160" cy="8986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380312" y="5589240"/>
            <a:ext cx="1368152" cy="1077218"/>
          </a:xfrm>
          <a:prstGeom prst="actionButtonHome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8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rgbClr val="FF00FF">
                <a:alpha val="49000"/>
              </a:srgbClr>
            </a:gs>
            <a:gs pos="100000">
              <a:srgbClr val="FF00FF">
                <a:alpha val="12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380312" y="5589240"/>
            <a:ext cx="1368152" cy="1077218"/>
          </a:xfrm>
          <a:prstGeom prst="actionButtonHome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47" l="5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6096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20452185">
            <a:off x="3150010" y="4115895"/>
            <a:ext cx="4347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 в мешке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9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6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rgbClr val="FF00FF">
                <a:alpha val="49000"/>
              </a:srgbClr>
            </a:gs>
            <a:gs pos="100000">
              <a:srgbClr val="FF00FF">
                <a:alpha val="12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6059" y="404664"/>
            <a:ext cx="3611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00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7792" y="551723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Тот кто её получает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309760" y="5556622"/>
            <a:ext cx="4320480" cy="1142453"/>
            <a:chOff x="2339752" y="5342049"/>
            <a:chExt cx="4320480" cy="11424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339752" y="5373216"/>
              <a:ext cx="4320480" cy="108012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041745" y="5342049"/>
              <a:ext cx="1060512" cy="1142453"/>
              <a:chOff x="2667000" y="862013"/>
              <a:chExt cx="3810000" cy="5133975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25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862013"/>
                <a:ext cx="3810000" cy="513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Овал 9"/>
              <p:cNvSpPr/>
              <p:nvPr/>
            </p:nvSpPr>
            <p:spPr>
              <a:xfrm>
                <a:off x="3635896" y="5097339"/>
                <a:ext cx="1440160" cy="8986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380312" y="5589240"/>
            <a:ext cx="1368152" cy="1077218"/>
          </a:xfrm>
          <a:prstGeom prst="actionButtonHome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19672" y="1700808"/>
            <a:ext cx="6444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Приемник информации это…</a:t>
            </a:r>
            <a:endParaRPr lang="ru-RU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rgbClr val="FF00FF">
                <a:alpha val="49000"/>
              </a:srgbClr>
            </a:gs>
            <a:gs pos="100000">
              <a:srgbClr val="FF00FF">
                <a:alpha val="12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6059" y="404664"/>
            <a:ext cx="3611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00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583" y="5466129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Телефон, телевидение, Интернет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475656" y="5322307"/>
            <a:ext cx="5472608" cy="1412106"/>
            <a:chOff x="2339752" y="5342049"/>
            <a:chExt cx="4320480" cy="11424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339752" y="5373216"/>
              <a:ext cx="4320480" cy="108012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041745" y="5342049"/>
              <a:ext cx="1060512" cy="1142453"/>
              <a:chOff x="2667000" y="862013"/>
              <a:chExt cx="3810000" cy="5133975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25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862013"/>
                <a:ext cx="3810000" cy="513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Овал 9"/>
              <p:cNvSpPr/>
              <p:nvPr/>
            </p:nvSpPr>
            <p:spPr>
              <a:xfrm>
                <a:off x="3635896" y="5097339"/>
                <a:ext cx="1440160" cy="8986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380312" y="5589240"/>
            <a:ext cx="1368152" cy="1077218"/>
          </a:xfrm>
          <a:prstGeom prst="actionButtonHome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1534222"/>
            <a:ext cx="70927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Перечислите современные информационные каналы</a:t>
            </a:r>
            <a:endParaRPr lang="ru-RU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rgbClr val="FF00FF">
                <a:alpha val="49000"/>
              </a:srgbClr>
            </a:gs>
            <a:gs pos="100000">
              <a:srgbClr val="FF00FF">
                <a:alpha val="12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6059" y="404664"/>
            <a:ext cx="3611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00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7792" y="551723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Электронная почта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357508" y="5485549"/>
            <a:ext cx="4320480" cy="1142453"/>
            <a:chOff x="2339752" y="5342049"/>
            <a:chExt cx="4320480" cy="11424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339752" y="5373216"/>
              <a:ext cx="4320480" cy="108012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041745" y="5342049"/>
              <a:ext cx="1060512" cy="1142453"/>
              <a:chOff x="2667000" y="862013"/>
              <a:chExt cx="3810000" cy="5133975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25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862013"/>
                <a:ext cx="3810000" cy="513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Овал 9"/>
              <p:cNvSpPr/>
              <p:nvPr/>
            </p:nvSpPr>
            <p:spPr>
              <a:xfrm>
                <a:off x="3635896" y="5097339"/>
                <a:ext cx="1440160" cy="8986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380312" y="5589240"/>
            <a:ext cx="1368152" cy="1077218"/>
          </a:xfrm>
          <a:prstGeom prst="actionButtonHome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19672" y="1700808"/>
            <a:ext cx="64447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Назовите систему обмена сообщениями с помощью компьютерных сетей</a:t>
            </a:r>
            <a:endParaRPr lang="ru-RU" sz="4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8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FF"/>
            </a:gs>
            <a:gs pos="50000">
              <a:srgbClr val="00FFFF">
                <a:alpha val="53000"/>
              </a:srgbClr>
            </a:gs>
            <a:gs pos="100000">
              <a:srgbClr val="00FFFF">
                <a:alpha val="18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5293" y="476672"/>
            <a:ext cx="3547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100 баллов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700808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Система условных знаков для представления информации называется…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9016" y="551723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КОД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555776" y="5251843"/>
            <a:ext cx="3600400" cy="1410097"/>
            <a:chOff x="2555776" y="5251843"/>
            <a:chExt cx="3600400" cy="141009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55776" y="5373216"/>
              <a:ext cx="3600400" cy="122413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Yuliya_Kas блог с отзывами о косметике : Мои ответы на вопросы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81" b="94906" l="10000" r="9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7" y="5251843"/>
              <a:ext cx="1512168" cy="141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380312" y="5589240"/>
            <a:ext cx="1368152" cy="1077218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0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FF"/>
            </a:gs>
            <a:gs pos="50000">
              <a:srgbClr val="00FFFF">
                <a:alpha val="53000"/>
              </a:srgbClr>
            </a:gs>
            <a:gs pos="100000">
              <a:srgbClr val="00FFFF">
                <a:alpha val="18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76672"/>
            <a:ext cx="677045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00 баллов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СУПЕР ШАНС Х2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4586" y="2762637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Что такое кодирование?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283" y="5485842"/>
            <a:ext cx="4249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Представление информации с помощью кода.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835696" y="5276074"/>
            <a:ext cx="4537364" cy="1410097"/>
            <a:chOff x="2555776" y="5251843"/>
            <a:chExt cx="3600400" cy="141009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55776" y="5373216"/>
              <a:ext cx="3600400" cy="122413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Yuliya_Kas блог с отзывами о косметике : Мои ответы на вопросы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81" b="94906" l="10000" r="9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7" y="5251843"/>
              <a:ext cx="1512168" cy="141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380312" y="5589240"/>
            <a:ext cx="1368152" cy="1077218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2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FF"/>
            </a:gs>
            <a:gs pos="50000">
              <a:srgbClr val="00FFFF">
                <a:alpha val="53000"/>
              </a:srgbClr>
            </a:gs>
            <a:gs pos="100000">
              <a:srgbClr val="00FFFF">
                <a:alpha val="18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5294" y="476672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00 баллов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5350" y="2054751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Как называется обратный процесс кодированию?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283" y="5485842"/>
            <a:ext cx="4249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Декодирование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955022" y="4884191"/>
            <a:ext cx="4537364" cy="1410097"/>
            <a:chOff x="2555776" y="5251843"/>
            <a:chExt cx="3600400" cy="141009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55776" y="5373216"/>
              <a:ext cx="3600400" cy="122413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Yuliya_Kas блог с отзывами о косметике : Мои ответы на вопросы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81" b="94906" l="10000" r="9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7" y="5251843"/>
              <a:ext cx="1512168" cy="141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380312" y="5589240"/>
            <a:ext cx="1368152" cy="1077218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6573" y="-19179"/>
            <a:ext cx="54166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Таблица с вопросами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053304"/>
              </p:ext>
            </p:extLst>
          </p:nvPr>
        </p:nvGraphicFramePr>
        <p:xfrm>
          <a:off x="313714" y="752380"/>
          <a:ext cx="8496944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4729"/>
                <a:gridCol w="1079989"/>
                <a:gridCol w="1027252"/>
                <a:gridCol w="951657"/>
                <a:gridCol w="951657"/>
                <a:gridCol w="9516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Информация вокруг нас</a:t>
                      </a:r>
                    </a:p>
                    <a:p>
                      <a:pPr algn="ctr"/>
                      <a:endParaRPr lang="ru-RU" sz="2400" dirty="0" smtClean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2" action="ppaction://hlinksldjump"/>
                        </a:rPr>
                        <a:t>100</a:t>
                      </a:r>
                      <a:endParaRPr lang="ru-RU" sz="2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3" action="ppaction://hlinksldjump"/>
                        </a:rPr>
                        <a:t>200</a:t>
                      </a:r>
                      <a:endParaRPr lang="ru-RU" sz="2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4" action="ppaction://hlinksldjump"/>
                        </a:rPr>
                        <a:t>300</a:t>
                      </a:r>
                      <a:endParaRPr lang="ru-RU" sz="2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5" action="ppaction://hlinksldjump"/>
                        </a:rPr>
                        <a:t>400</a:t>
                      </a:r>
                      <a:endParaRPr lang="ru-RU" sz="2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6" action="ppaction://hlinksldjump"/>
                        </a:rPr>
                        <a:t>500</a:t>
                      </a:r>
                      <a:endParaRPr lang="ru-RU" sz="2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Компьютер – универсальная машина для работы с информацией.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7" action="ppaction://hlinksldjump"/>
                        </a:rPr>
                        <a:t>100</a:t>
                      </a:r>
                      <a:endParaRPr lang="ru-RU" sz="24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8" action="ppaction://hlinksldjump"/>
                        </a:rPr>
                        <a:t>200</a:t>
                      </a:r>
                      <a:endParaRPr lang="ru-RU" sz="24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9" action="ppaction://hlinksldjump"/>
                        </a:rPr>
                        <a:t>300</a:t>
                      </a:r>
                      <a:endParaRPr lang="ru-RU" sz="24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0" action="ppaction://hlinksldjump"/>
                        </a:rPr>
                        <a:t>400</a:t>
                      </a:r>
                      <a:endParaRPr lang="ru-RU" sz="24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1" action="ppaction://hlinksldjump"/>
                        </a:rPr>
                        <a:t>500</a:t>
                      </a:r>
                      <a:endParaRPr lang="ru-RU" sz="24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Ввод информации в память компьютера</a:t>
                      </a:r>
                    </a:p>
                    <a:p>
                      <a:pPr algn="ctr"/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2" action="ppaction://hlinksldjump"/>
                        </a:rPr>
                        <a:t>100</a:t>
                      </a:r>
                      <a:endParaRPr lang="ru-RU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3" action="ppaction://hlinksldjump"/>
                        </a:rPr>
                        <a:t>200</a:t>
                      </a:r>
                      <a:endParaRPr lang="ru-RU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4" action="ppaction://hlinksldjump"/>
                        </a:rPr>
                        <a:t>300</a:t>
                      </a:r>
                      <a:endParaRPr lang="ru-RU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5" action="ppaction://hlinksldjump"/>
                        </a:rPr>
                        <a:t>400</a:t>
                      </a:r>
                      <a:endParaRPr lang="ru-RU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6" action="ppaction://hlinksldjump"/>
                        </a:rPr>
                        <a:t>500</a:t>
                      </a:r>
                      <a:endParaRPr lang="ru-RU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Управление компьютером</a:t>
                      </a:r>
                    </a:p>
                    <a:p>
                      <a:pPr algn="ctr"/>
                      <a:endParaRPr lang="ru-RU" sz="2400" dirty="0" smtClean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7" action="ppaction://hlinksldjump"/>
                        </a:rPr>
                        <a:t>100</a:t>
                      </a:r>
                      <a:endParaRPr lang="ru-RU" sz="2400" dirty="0"/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8" action="ppaction://hlinksldjump"/>
                        </a:rPr>
                        <a:t>200</a:t>
                      </a:r>
                      <a:endParaRPr lang="ru-RU" sz="2400" dirty="0"/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9" action="ppaction://hlinksldjump"/>
                        </a:rPr>
                        <a:t>300</a:t>
                      </a:r>
                      <a:endParaRPr lang="ru-RU" sz="2400" dirty="0"/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20" action="ppaction://hlinksldjump"/>
                        </a:rPr>
                        <a:t>400</a:t>
                      </a:r>
                      <a:endParaRPr lang="ru-RU" sz="2400" dirty="0"/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21" action="ppaction://hlinksldjump"/>
                        </a:rPr>
                        <a:t>500</a:t>
                      </a:r>
                      <a:endParaRPr lang="ru-RU" sz="2400" dirty="0"/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sp>
        <p:nvSpPr>
          <p:cNvPr id="2" name="Стрелка вправо 1">
            <a:hlinkClick r:id="rId22" action="ppaction://hlinksldjump"/>
          </p:cNvPr>
          <p:cNvSpPr/>
          <p:nvPr/>
        </p:nvSpPr>
        <p:spPr>
          <a:xfrm>
            <a:off x="6372200" y="0"/>
            <a:ext cx="2520280" cy="7779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2 раунд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FF"/>
            </a:gs>
            <a:gs pos="50000">
              <a:srgbClr val="00FFFF">
                <a:alpha val="53000"/>
              </a:srgbClr>
            </a:gs>
            <a:gs pos="100000">
              <a:srgbClr val="00FFFF">
                <a:alpha val="18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5294" y="476672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00 баллов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5350" y="2054751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Перечислите способы кодирования информации.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445" y="5512993"/>
            <a:ext cx="4823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Графический, числовой, символьный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619672" y="5256361"/>
            <a:ext cx="5061038" cy="1410097"/>
            <a:chOff x="2555776" y="5251843"/>
            <a:chExt cx="3600400" cy="141009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55776" y="5373216"/>
              <a:ext cx="3600400" cy="122413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Yuliya_Kas блог с отзывами о косметике : Мои ответы на вопросы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81" b="94906" l="10000" r="9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7" y="5251843"/>
              <a:ext cx="1512168" cy="141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380312" y="5589240"/>
            <a:ext cx="1368152" cy="1077218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FF"/>
            </a:gs>
            <a:gs pos="50000">
              <a:srgbClr val="00FFFF">
                <a:alpha val="53000"/>
              </a:srgbClr>
            </a:gs>
            <a:gs pos="100000">
              <a:srgbClr val="00FFFF">
                <a:alpha val="18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5294" y="476672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00 баллов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625" y="1700808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Что вы видите на рисунке?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445" y="5512993"/>
            <a:ext cx="482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Система координат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619672" y="5100331"/>
            <a:ext cx="5061038" cy="1410097"/>
            <a:chOff x="2555776" y="5251843"/>
            <a:chExt cx="3600400" cy="141009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55776" y="5373216"/>
              <a:ext cx="3600400" cy="122413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Yuliya_Kas блог с отзывами о косметике : Мои ответы на вопросы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81" b="94906" l="10000" r="9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7" y="5251843"/>
              <a:ext cx="1512168" cy="141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380312" y="5589240"/>
            <a:ext cx="1368152" cy="1077218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227" y="2362527"/>
            <a:ext cx="2440553" cy="244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3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chemeClr val="accent6">
                <a:lumMod val="75000"/>
                <a:alpha val="62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48680"/>
            <a:ext cx="52565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>
                <a:solidFill>
                  <a:schemeClr val="accent4">
                    <a:lumMod val="50000"/>
                  </a:schemeClr>
                </a:solidFill>
                <a:latin typeface="Mistral" panose="03090702030407020403" pitchFamily="66" charset="0"/>
              </a:rPr>
              <a:t>3 раунд</a:t>
            </a:r>
            <a:endParaRPr lang="ru-RU" sz="13800" dirty="0">
              <a:solidFill>
                <a:schemeClr val="accent4">
                  <a:lumMod val="5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580" y="2996952"/>
            <a:ext cx="4042420" cy="40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550" y="-531440"/>
            <a:ext cx="10158119" cy="748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60648"/>
            <a:ext cx="68658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Таблица с вопросами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83189"/>
              </p:ext>
            </p:extLst>
          </p:nvPr>
        </p:nvGraphicFramePr>
        <p:xfrm>
          <a:off x="336076" y="1484784"/>
          <a:ext cx="8568949" cy="3567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18"/>
                <a:gridCol w="1152128"/>
                <a:gridCol w="1152128"/>
                <a:gridCol w="1152128"/>
                <a:gridCol w="1094777"/>
                <a:gridCol w="1137470"/>
              </a:tblGrid>
              <a:tr h="109812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</a:rPr>
                        <a:t>Текстовая</a:t>
                      </a:r>
                      <a:r>
                        <a:rPr lang="ru-RU" sz="2800" baseline="0" dirty="0" smtClean="0">
                          <a:latin typeface="Comic Sans MS" panose="030F0702030302020204" pitchFamily="66" charset="0"/>
                        </a:rPr>
                        <a:t> информация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3" action="ppaction://hlinksldjump"/>
                        </a:rPr>
                        <a:t>100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4" action="ppaction://hlinksldjump"/>
                        </a:rPr>
                        <a:t>200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5" action="ppaction://hlinksldjump"/>
                        </a:rPr>
                        <a:t>300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6" action="ppaction://hlinksldjump"/>
                        </a:rPr>
                        <a:t>400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7" action="ppaction://hlinksldjump"/>
                        </a:rPr>
                        <a:t>500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109812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</a:rPr>
                        <a:t>Способы представления информации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8" action="ppaction://hlinksldjump"/>
                        </a:rPr>
                        <a:t>100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9" action="ppaction://hlinksldjump"/>
                        </a:rPr>
                        <a:t>200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10" action="ppaction://hlinksldjump"/>
                        </a:rPr>
                        <a:t>300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11" action="ppaction://hlinksldjump"/>
                        </a:rPr>
                        <a:t>400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12" action="ppaction://hlinksldjump"/>
                        </a:rPr>
                        <a:t>500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109812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</a:rPr>
                        <a:t>Компьютерная графика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13" action="ppaction://hlinksldjump"/>
                        </a:rPr>
                        <a:t>100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14" action="ppaction://hlinksldjump"/>
                        </a:rPr>
                        <a:t>200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15" action="ppaction://hlinksldjump"/>
                        </a:rPr>
                        <a:t>300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16" action="ppaction://hlinksldjump"/>
                        </a:rPr>
                        <a:t>400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anose="030F0702030302020204" pitchFamily="66" charset="0"/>
                          <a:hlinkClick r:id="rId17" action="ppaction://hlinksldjump"/>
                        </a:rPr>
                        <a:t>500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Овал 5">
            <a:hlinkClick r:id="rId18" action="ppaction://hlinksldjump"/>
          </p:cNvPr>
          <p:cNvSpPr/>
          <p:nvPr/>
        </p:nvSpPr>
        <p:spPr>
          <a:xfrm>
            <a:off x="3779912" y="5301208"/>
            <a:ext cx="273630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Подведение итогов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7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chemeClr val="accent6">
                <a:lumMod val="75000"/>
                <a:alpha val="62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548680"/>
            <a:ext cx="3547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100 баллов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3933" y="1916832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Словесное высказывание, напечатанное, написанное или существующее в устной форме это…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2145" y="5805264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ТЕКСТ</a:t>
            </a:r>
            <a:endParaRPr lang="ru-RU" sz="44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828145" y="5305519"/>
            <a:ext cx="3600400" cy="1330462"/>
            <a:chOff x="2771800" y="5252658"/>
            <a:chExt cx="3600400" cy="13304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771800" y="5252658"/>
              <a:ext cx="3600400" cy="1322047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8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114" y="5252658"/>
              <a:ext cx="1330462" cy="133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Управляющая кнопка: в конец 8">
            <a:hlinkClick r:id="rId4" action="ppaction://hlinksldjump" highlightClick="1"/>
          </p:cNvPr>
          <p:cNvSpPr/>
          <p:nvPr/>
        </p:nvSpPr>
        <p:spPr>
          <a:xfrm>
            <a:off x="7236296" y="5589240"/>
            <a:ext cx="1512168" cy="985465"/>
          </a:xfrm>
          <a:prstGeom prst="actionButtonEn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chemeClr val="accent6">
                <a:lumMod val="75000"/>
                <a:alpha val="62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40" b="8984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064" y="1556792"/>
            <a:ext cx="57150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404664"/>
            <a:ext cx="4347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 В МЕШКЕ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Управляющая кнопка: в конец 10">
            <a:hlinkClick r:id="rId4" action="ppaction://hlinksldjump" highlightClick="1"/>
          </p:cNvPr>
          <p:cNvSpPr/>
          <p:nvPr/>
        </p:nvSpPr>
        <p:spPr>
          <a:xfrm>
            <a:off x="7236296" y="5589240"/>
            <a:ext cx="1512168" cy="985465"/>
          </a:xfrm>
          <a:prstGeom prst="actionButtonEn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8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chemeClr val="accent6">
                <a:lumMod val="75000"/>
                <a:alpha val="62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7" y="548680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00 баллов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0294" y="2132856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Основной инструмент подготовки текста это…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2145" y="5805264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КОМПЬЮТЕР</a:t>
            </a:r>
            <a:endParaRPr lang="ru-RU" sz="44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864113" y="5253371"/>
            <a:ext cx="3600400" cy="1330462"/>
            <a:chOff x="2771800" y="5252658"/>
            <a:chExt cx="3600400" cy="13304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771800" y="5252658"/>
              <a:ext cx="3600400" cy="1322047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8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114" y="5252658"/>
              <a:ext cx="1330462" cy="133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Управляющая кнопка: в конец 8">
            <a:hlinkClick r:id="rId4" action="ppaction://hlinksldjump" highlightClick="1"/>
          </p:cNvPr>
          <p:cNvSpPr/>
          <p:nvPr/>
        </p:nvSpPr>
        <p:spPr>
          <a:xfrm>
            <a:off x="7236296" y="5589240"/>
            <a:ext cx="1512168" cy="985465"/>
          </a:xfrm>
          <a:prstGeom prst="actionButtonEn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chemeClr val="accent6">
                <a:lumMod val="75000"/>
                <a:alpha val="62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7" y="548680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00 баллов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0294" y="213285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Что такое редактирование?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9952" y="5620598"/>
            <a:ext cx="3872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Исправление ошибок, внесение изменений.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195735" y="5416741"/>
            <a:ext cx="4296985" cy="1330462"/>
            <a:chOff x="2771800" y="5252658"/>
            <a:chExt cx="3600400" cy="13304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771800" y="5252658"/>
              <a:ext cx="3600400" cy="1322047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8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114" y="5252658"/>
              <a:ext cx="1330462" cy="133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Управляющая кнопка: в конец 8">
            <a:hlinkClick r:id="rId4" action="ppaction://hlinksldjump" highlightClick="1"/>
          </p:cNvPr>
          <p:cNvSpPr/>
          <p:nvPr/>
        </p:nvSpPr>
        <p:spPr>
          <a:xfrm>
            <a:off x="7236296" y="5589240"/>
            <a:ext cx="1512168" cy="985465"/>
          </a:xfrm>
          <a:prstGeom prst="actionButtonEn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66FF33"/>
            </a:gs>
            <a:gs pos="100000">
              <a:schemeClr val="accent6">
                <a:lumMod val="75000"/>
                <a:alpha val="62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7" y="548680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00 баллов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0294" y="213285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Что такое форматирование?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9952" y="5620598"/>
            <a:ext cx="387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Оформление документа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215318" y="5247900"/>
            <a:ext cx="4296985" cy="1330462"/>
            <a:chOff x="2771800" y="5252658"/>
            <a:chExt cx="3600400" cy="13304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771800" y="5252658"/>
              <a:ext cx="3600400" cy="1322047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8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114" y="5252658"/>
              <a:ext cx="1330462" cy="133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Управляющая кнопка: в конец 8">
            <a:hlinkClick r:id="rId4" action="ppaction://hlinksldjump" highlightClick="1"/>
          </p:cNvPr>
          <p:cNvSpPr/>
          <p:nvPr/>
        </p:nvSpPr>
        <p:spPr>
          <a:xfrm>
            <a:off x="7236296" y="5589240"/>
            <a:ext cx="1512168" cy="985465"/>
          </a:xfrm>
          <a:prstGeom prst="actionButtonEn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rgbClr val="FFFF66">
                <a:alpha val="61961"/>
              </a:srgbClr>
            </a:gs>
            <a:gs pos="100000">
              <a:srgbClr val="FF6600">
                <a:alpha val="61961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7250" y="378530"/>
            <a:ext cx="49648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00 баллов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СУПЕР ШАНС Х2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9952" y="5620598"/>
            <a:ext cx="3872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Головка, боковик, </a:t>
            </a:r>
            <a:r>
              <a:rPr lang="ru-RU" sz="2800" dirty="0" err="1" smtClean="0"/>
              <a:t>прографка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282563" y="5416741"/>
            <a:ext cx="4296985" cy="1330462"/>
            <a:chOff x="2771800" y="5252658"/>
            <a:chExt cx="3600400" cy="13304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771800" y="5252658"/>
              <a:ext cx="3600400" cy="1322047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8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114" y="5252658"/>
              <a:ext cx="1330462" cy="133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Управляющая кнопка: в конец 8">
            <a:hlinkClick r:id="rId4" action="ppaction://hlinksldjump" highlightClick="1"/>
          </p:cNvPr>
          <p:cNvSpPr/>
          <p:nvPr/>
        </p:nvSpPr>
        <p:spPr>
          <a:xfrm>
            <a:off x="7236296" y="5589240"/>
            <a:ext cx="1512168" cy="985465"/>
          </a:xfrm>
          <a:prstGeom prst="actionButtonEn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31640" y="2636912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Из каких частей состоит таблица?</a:t>
            </a:r>
            <a:endParaRPr lang="ru-RU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6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FF00">
                <a:alpha val="52000"/>
              </a:srgbClr>
            </a:gs>
            <a:gs pos="100000">
              <a:srgbClr val="FFFF00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8117" y="260648"/>
            <a:ext cx="3547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 баллов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678" y="1628800"/>
            <a:ext cx="8112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Что такое ИНФОРМАЦИЯ?</a:t>
            </a:r>
            <a:endParaRPr lang="ru-RU" sz="4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301208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Сведения об окружающем нас мире.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619672" y="5185696"/>
            <a:ext cx="5976664" cy="1438951"/>
            <a:chOff x="1619672" y="5185696"/>
            <a:chExt cx="5976664" cy="143895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619672" y="5229200"/>
              <a:ext cx="5976664" cy="13954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9952" y="5185696"/>
              <a:ext cx="1347219" cy="1347219"/>
            </a:xfrm>
            <a:prstGeom prst="rect">
              <a:avLst/>
            </a:prstGeom>
          </p:spPr>
        </p:pic>
      </p:grpSp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7668344" y="5589240"/>
            <a:ext cx="1296144" cy="1035407"/>
          </a:xfrm>
          <a:prstGeom prst="actionButtonRetur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rgbClr val="FFFF66">
                <a:alpha val="61961"/>
              </a:srgbClr>
            </a:gs>
            <a:gs pos="100000">
              <a:srgbClr val="FF6600">
                <a:alpha val="61961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8" y="378530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00 баллов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9952" y="5620598"/>
            <a:ext cx="3872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Рисунки, схемы, диаграммы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351499" y="5244243"/>
            <a:ext cx="4296985" cy="1330462"/>
            <a:chOff x="2771800" y="5252658"/>
            <a:chExt cx="3600400" cy="13304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771800" y="5252658"/>
              <a:ext cx="3600400" cy="1322047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8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114" y="5252658"/>
              <a:ext cx="1330462" cy="133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Управляющая кнопка: в конец 8">
            <a:hlinkClick r:id="rId4" action="ppaction://hlinksldjump" highlightClick="1"/>
          </p:cNvPr>
          <p:cNvSpPr/>
          <p:nvPr/>
        </p:nvSpPr>
        <p:spPr>
          <a:xfrm>
            <a:off x="7236296" y="5589240"/>
            <a:ext cx="1512168" cy="985465"/>
          </a:xfrm>
          <a:prstGeom prst="actionButtonEn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07604" y="1484784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Что относится к наглядным формам представления информации?</a:t>
            </a:r>
            <a:endParaRPr lang="ru-RU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rgbClr val="FFFF66">
                <a:alpha val="61961"/>
              </a:srgbClr>
            </a:gs>
            <a:gs pos="100000">
              <a:srgbClr val="FF6600">
                <a:alpha val="61961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8" y="378530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00 баллов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9952" y="5620598"/>
            <a:ext cx="387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схемы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351499" y="5216977"/>
            <a:ext cx="4296985" cy="1330462"/>
            <a:chOff x="2771800" y="5252658"/>
            <a:chExt cx="3600400" cy="13304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771800" y="5252658"/>
              <a:ext cx="3600400" cy="1322047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8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114" y="5252658"/>
              <a:ext cx="1330462" cy="133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Управляющая кнопка: в конец 8">
            <a:hlinkClick r:id="rId4" action="ppaction://hlinksldjump" highlightClick="1"/>
          </p:cNvPr>
          <p:cNvSpPr/>
          <p:nvPr/>
        </p:nvSpPr>
        <p:spPr>
          <a:xfrm>
            <a:off x="7236296" y="5589240"/>
            <a:ext cx="1512168" cy="985465"/>
          </a:xfrm>
          <a:prstGeom prst="actionButtonEn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07604" y="1484784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Что используют, что бы показать как устроены окружающие нас объекты?</a:t>
            </a:r>
            <a:endParaRPr lang="ru-RU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1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rgbClr val="FFFF66">
                <a:alpha val="61961"/>
              </a:srgbClr>
            </a:gs>
            <a:gs pos="100000">
              <a:srgbClr val="FF6600">
                <a:alpha val="61961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8" y="378530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00 баллов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9952" y="5620598"/>
            <a:ext cx="387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Диаграммы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485991" y="5216977"/>
            <a:ext cx="4296985" cy="1330462"/>
            <a:chOff x="2771800" y="5252658"/>
            <a:chExt cx="3600400" cy="13304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771800" y="5252658"/>
              <a:ext cx="3600400" cy="1322047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8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114" y="5252658"/>
              <a:ext cx="1330462" cy="133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Управляющая кнопка: в конец 8">
            <a:hlinkClick r:id="rId4" action="ppaction://hlinksldjump" highlightClick="1"/>
          </p:cNvPr>
          <p:cNvSpPr/>
          <p:nvPr/>
        </p:nvSpPr>
        <p:spPr>
          <a:xfrm>
            <a:off x="7236296" y="5589240"/>
            <a:ext cx="1512168" cy="985465"/>
          </a:xfrm>
          <a:prstGeom prst="actionButtonEn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07604" y="1484784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Что используют для представления различных числовых данных?</a:t>
            </a:r>
            <a:endParaRPr lang="ru-RU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4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rgbClr val="FFFF66">
                <a:alpha val="61961"/>
              </a:srgbClr>
            </a:gs>
            <a:gs pos="100000">
              <a:srgbClr val="FF6600">
                <a:alpha val="61961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8" y="378530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00 баллов</a:t>
            </a:r>
          </a:p>
        </p:txBody>
      </p:sp>
      <p:sp>
        <p:nvSpPr>
          <p:cNvPr id="9" name="Управляющая кнопка: в конец 8">
            <a:hlinkClick r:id="rId2" action="ppaction://hlinksldjump" highlightClick="1"/>
          </p:cNvPr>
          <p:cNvSpPr/>
          <p:nvPr/>
        </p:nvSpPr>
        <p:spPr>
          <a:xfrm>
            <a:off x="7236296" y="5589240"/>
            <a:ext cx="1512168" cy="985465"/>
          </a:xfrm>
          <a:prstGeom prst="actionButtonEn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07604" y="1484784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С какими схемами вам приходилось иметь дело на математике, русском языке?</a:t>
            </a:r>
            <a:endParaRPr lang="ru-RU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71000"/>
              </a:srgbClr>
            </a:gs>
            <a:gs pos="50000">
              <a:srgbClr val="00FFFF">
                <a:alpha val="50000"/>
              </a:srgbClr>
            </a:gs>
            <a:gs pos="100000">
              <a:srgbClr val="00FFFF">
                <a:alpha val="39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620688"/>
            <a:ext cx="3919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100 баллов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492" y="1844824"/>
            <a:ext cx="6408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Что такое компьютерная графика?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5229200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Разные виды графических изображений, созданные на компьютере.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4681575"/>
            <a:ext cx="47625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7596336" y="5445224"/>
            <a:ext cx="1296144" cy="9361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71000"/>
              </a:srgbClr>
            </a:gs>
            <a:gs pos="50000">
              <a:srgbClr val="00FFFF">
                <a:alpha val="50000"/>
              </a:srgbClr>
            </a:gs>
            <a:gs pos="100000">
              <a:srgbClr val="00FFFF">
                <a:alpha val="39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620688"/>
            <a:ext cx="3919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00 баллов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492" y="1844824"/>
            <a:ext cx="6408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Программа для создания картинок называется….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522920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Графический редактор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285" y="4869160"/>
            <a:ext cx="4762500" cy="1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7596336" y="5445224"/>
            <a:ext cx="1296144" cy="9361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71000"/>
              </a:srgbClr>
            </a:gs>
            <a:gs pos="50000">
              <a:srgbClr val="00FFFF">
                <a:alpha val="50000"/>
              </a:srgbClr>
            </a:gs>
            <a:gs pos="100000">
              <a:srgbClr val="00FFFF">
                <a:alpha val="39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620688"/>
            <a:ext cx="3919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00 баллов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844824"/>
            <a:ext cx="68255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Как называется простейший графический редактор?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522920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Paint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4688614"/>
            <a:ext cx="4762500" cy="1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7596336" y="5445224"/>
            <a:ext cx="1296144" cy="9361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8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71000"/>
              </a:srgbClr>
            </a:gs>
            <a:gs pos="50000">
              <a:srgbClr val="00FFFF">
                <a:alpha val="50000"/>
              </a:srgbClr>
            </a:gs>
            <a:gs pos="100000">
              <a:srgbClr val="00FFFF">
                <a:alpha val="39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620688"/>
            <a:ext cx="3919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00 баллов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844824"/>
            <a:ext cx="68255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Что появится на экране после запуска программы </a:t>
            </a:r>
            <a:r>
              <a:rPr lang="en-US" sz="4400" dirty="0" smtClean="0">
                <a:latin typeface="Comic Sans MS" panose="030F0702030302020204" pitchFamily="66" charset="0"/>
              </a:rPr>
              <a:t>Paint</a:t>
            </a:r>
            <a:r>
              <a:rPr lang="ru-RU" sz="4400" dirty="0" smtClean="0">
                <a:latin typeface="Comic Sans MS" panose="030F0702030302020204" pitchFamily="66" charset="0"/>
              </a:rPr>
              <a:t>?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522920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Окно программы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9186" y="4755164"/>
            <a:ext cx="4762500" cy="1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7596336" y="5445224"/>
            <a:ext cx="1296144" cy="9361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71000"/>
              </a:srgbClr>
            </a:gs>
            <a:gs pos="50000">
              <a:srgbClr val="00FFFF">
                <a:alpha val="50000"/>
              </a:srgbClr>
            </a:gs>
            <a:gs pos="100000">
              <a:srgbClr val="00FFFF">
                <a:alpha val="39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620688"/>
            <a:ext cx="3919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00 баллов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844824"/>
            <a:ext cx="68255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Перечислите основные инструменты программы </a:t>
            </a:r>
            <a:r>
              <a:rPr lang="en-US" sz="4400" dirty="0" smtClean="0">
                <a:latin typeface="Comic Sans MS" panose="030F0702030302020204" pitchFamily="66" charset="0"/>
              </a:rPr>
              <a:t>Paint</a:t>
            </a:r>
            <a:r>
              <a:rPr lang="ru-RU" sz="4400" dirty="0" smtClean="0">
                <a:latin typeface="Comic Sans MS" panose="030F0702030302020204" pitchFamily="66" charset="0"/>
              </a:rPr>
              <a:t>?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5229200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Карандаш, кисти, заливка, ластик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9186" y="4787570"/>
            <a:ext cx="4762500" cy="1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7596336" y="5445224"/>
            <a:ext cx="1296144" cy="9361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4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531440"/>
            <a:ext cx="10801200" cy="7389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2101451"/>
            <a:ext cx="612404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Подведение итогов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FF00">
                <a:alpha val="52000"/>
              </a:srgbClr>
            </a:gs>
            <a:gs pos="100000">
              <a:srgbClr val="FFFF00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5121"/>
            <a:ext cx="49178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00 баллов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СУПЕР ШАНС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1622764"/>
            <a:ext cx="81126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 помощью чего люди получают первичную информацию об окружающем мире?</a:t>
            </a:r>
            <a:endParaRPr lang="ru-RU" sz="4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301208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С помощью органов </a:t>
            </a:r>
            <a:r>
              <a:rPr lang="ru-RU" sz="4000" dirty="0" err="1" smtClean="0">
                <a:latin typeface="Comic Sans MS" panose="030F0702030302020204" pitchFamily="66" charset="0"/>
              </a:rPr>
              <a:t>чувст</a:t>
            </a:r>
            <a:r>
              <a:rPr lang="ru-RU" sz="4000" dirty="0" smtClean="0">
                <a:latin typeface="Comic Sans MS" panose="030F0702030302020204" pitchFamily="66" charset="0"/>
              </a:rPr>
              <a:t>.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83667" y="5215701"/>
            <a:ext cx="5976664" cy="1438951"/>
            <a:chOff x="1619672" y="5185696"/>
            <a:chExt cx="5976664" cy="143895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619672" y="5229200"/>
              <a:ext cx="5976664" cy="13954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9952" y="5185696"/>
              <a:ext cx="1347219" cy="1347219"/>
            </a:xfrm>
            <a:prstGeom prst="rect">
              <a:avLst/>
            </a:prstGeom>
          </p:spPr>
        </p:pic>
      </p:grpSp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7668344" y="5589240"/>
            <a:ext cx="1296144" cy="1035407"/>
          </a:xfrm>
          <a:prstGeom prst="actionButtonRetur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1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255" y="908720"/>
            <a:ext cx="4348881" cy="57874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4608" y="238735"/>
            <a:ext cx="62866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игру!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347119"/>
            <a:ext cx="2302878" cy="22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FF00">
                <a:alpha val="52000"/>
              </a:srgbClr>
            </a:gs>
            <a:gs pos="100000">
              <a:srgbClr val="FFFF00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8118" y="260648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00 баллов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678" y="1628800"/>
            <a:ext cx="8112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Перечислите виды информации по форме представления.</a:t>
            </a:r>
            <a:endParaRPr lang="ru-RU" sz="4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144" y="4941168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Числовая, текстовая, графическая, звуковая, видео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77037" y="4941168"/>
            <a:ext cx="5976664" cy="1683479"/>
            <a:chOff x="1619672" y="5185696"/>
            <a:chExt cx="5976664" cy="143895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619672" y="5229200"/>
              <a:ext cx="5976664" cy="13954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9952" y="5185696"/>
              <a:ext cx="1347219" cy="1347219"/>
            </a:xfrm>
            <a:prstGeom prst="rect">
              <a:avLst/>
            </a:prstGeom>
          </p:spPr>
        </p:pic>
      </p:grpSp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7668344" y="5589240"/>
            <a:ext cx="1296144" cy="1035407"/>
          </a:xfrm>
          <a:prstGeom prst="actionButtonRetur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FF00">
                <a:alpha val="52000"/>
              </a:srgbClr>
            </a:gs>
            <a:gs pos="100000">
              <a:srgbClr val="FFFF00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8118" y="260648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00 баллов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678" y="1628800"/>
            <a:ext cx="8112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Перечислите действия с информацией.</a:t>
            </a:r>
            <a:endParaRPr lang="ru-RU" sz="4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144" y="4941168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Получение, передача, хранение, обработка.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54798" y="4747500"/>
            <a:ext cx="5976664" cy="1683479"/>
            <a:chOff x="1619672" y="5185696"/>
            <a:chExt cx="5976664" cy="143895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619672" y="5229200"/>
              <a:ext cx="5976664" cy="13954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9952" y="5185696"/>
              <a:ext cx="1347219" cy="1347219"/>
            </a:xfrm>
            <a:prstGeom prst="rect">
              <a:avLst/>
            </a:prstGeom>
          </p:spPr>
        </p:pic>
      </p:grpSp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7668344" y="5589240"/>
            <a:ext cx="1296144" cy="1035407"/>
          </a:xfrm>
          <a:prstGeom prst="actionButtonRetur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9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FF00">
                <a:alpha val="52000"/>
              </a:srgbClr>
            </a:gs>
            <a:gs pos="100000">
              <a:srgbClr val="FFFF00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8118" y="260648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00 баллов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678" y="1484784"/>
            <a:ext cx="81126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 помощью какого органа человек получает большее количество информации?</a:t>
            </a:r>
            <a:endParaRPr lang="ru-RU" sz="4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144" y="494116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Органы зрения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54798" y="4533229"/>
            <a:ext cx="5976664" cy="1683479"/>
            <a:chOff x="1154798" y="4533229"/>
            <a:chExt cx="5976664" cy="168347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54798" y="4584126"/>
              <a:ext cx="5976664" cy="163258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078" y="4533229"/>
              <a:ext cx="1347219" cy="1576159"/>
            </a:xfrm>
            <a:prstGeom prst="rect">
              <a:avLst/>
            </a:prstGeom>
          </p:spPr>
        </p:pic>
      </p:grpSp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7668344" y="5589240"/>
            <a:ext cx="1296144" cy="1035407"/>
          </a:xfrm>
          <a:prstGeom prst="actionButtonRetur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824</Words>
  <Application>Microsoft Office PowerPoint</Application>
  <PresentationFormat>Экран (4:3)</PresentationFormat>
  <Paragraphs>244</Paragraphs>
  <Slides>60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Любаша</dc:creator>
  <cp:lastModifiedBy>Любен</cp:lastModifiedBy>
  <cp:revision>36</cp:revision>
  <dcterms:created xsi:type="dcterms:W3CDTF">2015-01-23T14:19:00Z</dcterms:created>
  <dcterms:modified xsi:type="dcterms:W3CDTF">2015-03-23T09:11:40Z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4421072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D6.2.5</vt:lpwstr>
  </property>
</Properties>
</file>