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260" r:id="rId4"/>
    <p:sldId id="263" r:id="rId5"/>
    <p:sldId id="264" r:id="rId6"/>
    <p:sldId id="267" r:id="rId7"/>
    <p:sldId id="268" r:id="rId8"/>
    <p:sldId id="277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4" r:id="rId17"/>
    <p:sldId id="262" r:id="rId18"/>
    <p:sldId id="26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F125B-6106-4F02-8DC8-8668B7299AF1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AEB84-AAD9-44FC-A76C-7CB4F99BC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00D390-36C5-4A53-B0E5-D4AA5845F6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24667C-9DD0-4A88-98AA-4C50A147EEA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636F65-9850-44C0-ACAC-E10FFB7EFA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9.gi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7527210" cy="3643338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3399"/>
                </a:solidFill>
              </a:rPr>
              <a:t>Мини- музей в детском саду №35 «</a:t>
            </a:r>
            <a:r>
              <a:rPr lang="ru-RU" dirty="0" err="1" smtClean="0">
                <a:solidFill>
                  <a:srgbClr val="FF3399"/>
                </a:solidFill>
              </a:rPr>
              <a:t>Семицветик</a:t>
            </a:r>
            <a:r>
              <a:rPr lang="ru-RU" dirty="0" smtClean="0">
                <a:solidFill>
                  <a:srgbClr val="FF3399"/>
                </a:solidFill>
              </a:rPr>
              <a:t>»</a:t>
            </a:r>
            <a:br>
              <a:rPr lang="ru-RU" dirty="0" smtClean="0">
                <a:solidFill>
                  <a:srgbClr val="FF3399"/>
                </a:solidFill>
              </a:rPr>
            </a:br>
            <a:r>
              <a:rPr lang="ru-RU" dirty="0" smtClean="0">
                <a:solidFill>
                  <a:srgbClr val="FF3399"/>
                </a:solidFill>
              </a:rPr>
              <a:t>          </a:t>
            </a:r>
            <a:r>
              <a:rPr lang="ru-RU" dirty="0" err="1" smtClean="0">
                <a:solidFill>
                  <a:srgbClr val="FF3399"/>
                </a:solidFill>
              </a:rPr>
              <a:t>гр</a:t>
            </a:r>
            <a:r>
              <a:rPr lang="ru-RU" dirty="0" smtClean="0">
                <a:solidFill>
                  <a:srgbClr val="FF3399"/>
                </a:solidFill>
              </a:rPr>
              <a:t>«Солнышко»                                 по теме «Народно-прикладное искусство»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4099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3286116" y="5357826"/>
            <a:ext cx="3381378" cy="928694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200" dirty="0" smtClean="0">
                <a:solidFill>
                  <a:srgbClr val="8C04FC"/>
                </a:solidFill>
              </a:rPr>
              <a:t>Воспитатели :</a:t>
            </a:r>
          </a:p>
          <a:p>
            <a:pPr eaLnBrk="1" hangingPunct="1"/>
            <a:r>
              <a:rPr lang="ru-RU" sz="2200" dirty="0" err="1" smtClean="0">
                <a:solidFill>
                  <a:srgbClr val="8C04FC"/>
                </a:solidFill>
              </a:rPr>
              <a:t>Пильгинина</a:t>
            </a:r>
            <a:r>
              <a:rPr lang="ru-RU" sz="2200" dirty="0" smtClean="0">
                <a:solidFill>
                  <a:srgbClr val="8C04FC"/>
                </a:solidFill>
              </a:rPr>
              <a:t> М.А</a:t>
            </a:r>
            <a:r>
              <a:rPr lang="ru-RU" sz="2200" dirty="0" smtClean="0">
                <a:solidFill>
                  <a:srgbClr val="8C04FC"/>
                </a:solidFill>
              </a:rPr>
              <a:t>.</a:t>
            </a:r>
            <a:endParaRPr lang="ru-RU" sz="2200" dirty="0" smtClean="0">
              <a:solidFill>
                <a:srgbClr val="8C04FC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41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765175"/>
            <a:ext cx="14097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1225" y="5013325"/>
            <a:ext cx="18827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D:\лена\Мои картинки\предметные\70be01c0c89116526e88390b8194f6c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857364"/>
            <a:ext cx="9366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4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D:\лена\дуброво\getImage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129658" cy="27660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4355976" y="116632"/>
            <a:ext cx="277441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«Жостово»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140200" y="692150"/>
            <a:ext cx="48958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Жо́стовская ро́спись -народный промысел художественной росписи металлических подносов</a:t>
            </a:r>
          </a:p>
        </p:txBody>
      </p:sp>
      <p:sp>
        <p:nvSpPr>
          <p:cNvPr id="16389" name="AutoShape 4" descr="data:image/jpeg;base64,/9j/4AAQSkZJRgABAQAAAQABAAD/2wCEAAkGBhQSERUUEhQWFRQSGCAZGRcXFRoYIBofGBgZGR0cHh0cHSYeHh4jHR0aHy8gJScqLCwsGiExNTAqNiYrLCkBCQoKDgwOGg8PGiwkHSUsLiktKSwsKSwpKSosKiwsNSwpKSkpKSkpKTUpKSksMiwpKSwqNSwsKSwwKSkpLCkpKf/AABEIAIAAoAMBIgACEQEDEQH/xAAcAAABBAMBAAAAAAAAAAAAAAAABAUGBwEDCAL/xABBEAACAQIFAgMGAwYDBgcAAAABAhEDIQAEBRIxQVEGImEHEzJxgZFCocEUI2Kx0fBDUnIVJHOi4fEzNFNUY4KS/8QAGQEAAwEBAQAAAAAAAAAAAAAAAAEDBAIF/8QAJxEAAgICAgEDAwUAAAAAAAAAAAECEQMhEjFBBBNRIpGhBTJx4fH/2gAMAwEAAhEDEQA/ALxwYMGAAwYMGAAwYMYJwAZxgnEZ8Te0LK5I7HZqlciRQpjc/EyRwo9WItfFY657Zc65Io+5yq+n7+p97IP75wm0gpsvTBOOZH8fZ1j5s7mj/pZEH2CNhblPaDqCkFc3Xt0qClV+4KKfzwrCjo6cGOeavtI1KpY5t1/0Zemv5ycNtTxrn1YkZ3Mz6shH2Kxg5IfFnTGM45zyHtZ1Omf/ADKVQOlaiBP/ANkuMTzw57bKbMEz1L9nLWFZW30iT3MSn1n6YdoVUWhgxrpV1YBlIIYSCDIIPBHocbJwwDBgwYADBgwYADBgwYADGMBxVHjz2sNufL6ewlLVcyRIQ/5aY/E3r/3ABY2r+IsvlV3ZitTpD+NgCfkOT9BisvFvtaeuDTyBanS/FmWQgn0pKev8R/LnFWtmGNRnYlmJvWqHe7H5mw+kR3OH7T8mW5mXU+a+4Ec3PN+DwcRnkro7URlzCOzMq2DnzXLvUM8ueWMxbiTwDj1Q0MsoIlpMAz1jt0njnEq0zTUkSssAT6yYg29YP0xJF0RCokT1vf54knKW0duSiQaj4ejft/DxA7EGCLnrFjb6431NLYbQJieZJ5aFsSI/EJ7Sel54mmr2nGjMackQet4+Xp6Y64P5OPdvwQr/AGRBdubkAcWYdyZG0Cfl6m219EWZkwoljzMnpzxIB9cSp8rTR1BKhnsomJPYfTpI9Jxrq5ZCFEjzfDfn5dcJY73Y+b+CE5jQyYsDPpxxe3Q3+31wj/2YVJi3Q9QebeoMEwREYntTRjIvx/SP5WwhradyGXoQt7Dm5+Ux3iMJqY45Isa/CfjfMac21DuoGT7hydk8/u25Qnt8MnjFoaL7YclW2irvyrt0rLCn5OPKfyxWGc0rdwNzse0dTeASDIHwyecR6tlHp/AxkjzD8PybkH1m1rjFFkrTE4p7R1NQzCuoZGDK1wykEH5EWONuOYvC/i7MZOoDlztM+agSfdVPTbwj/wAQ6/fHQXhHxXS1CgK1IkR5XQ/EjDlT+h6/kLJ2cUPeDBgwxBjBOM4116yopZiAqiSTYAC5J9BgArr2w+LWo01ydB9tXMgl3HNOkPiPzbj6HuMU3RrBgFCgU1NgeT/1uCTh78Rah+3ZrNZlTK1WFKj/AMOmeR6EhT98bdJ08qNy/DG3bEGT/mttKk36/SMZ5zO4o2aZpIVtwEqylQeIEgXWSDfgeuHjJaMywrGwFrz2/p1wo0jIAQQI/X++Jw45uiwUmmyKw5LkxBtJKgkX4IBuODgjBeeziU996POW08LEC/ynG/IHMPvDUGpimRcxcHkj/MOu4dDiG+NdXzWWrUbqoK8ruKFpM83JiP6Xwu8NatnczDU81SJWfJUTaL8jdumD8sbcfp1KNtmWeVroXZdneuqDNB9zk+7UxNvKJ429AOpmcKKGSIqszVFNX4Gpqu4SPMIqdgQRtEdz66NM0lWIT3QWrJV6gY1F85O1tykiCd14HaxxLtK0P9nrI7lQmwhFHCuxBJE9DAHzHTnCzQW4r7kvTSdkW13wpmKzbyqvQEMEU+ay7ieBLTFpxnS/CNY0Hq1i8FB7hA8ON1yXdgSvMCCJXmTfEnNCtmTU93mGoU1YqgVRUYyBPJiA0x3xDc9rubymYCVGFSiwjc1iYjcSs/EJB2gxfGfHgjiVLo9TLmeWLi0LdC0DMgu1SpTDVDIpb1MQLEAGObmB0ucKs4jUiRWVRe0Oot1YkmAJ4m5uOmEGWzy5ir7oAOSpMvRFUxyQoBEHrfdOHOnpNDM0lpUVHuwsF4hge8RI+4J747pN0YqljVJWhozGVWpJpsG77SDIiIsbj0xpXRzVinEM5IhQOvre3pYeuHeroDZb93lQKu27Sxk/xE3J/v5Y25fPNS86mKgEGPX54nKC6ZdNrorPXvD7Up3KV228xgzebdPl0j1w6+zTxScrn0LGKWZYUaw6BjPuqh7GZUn19cO2pI9ctUdSzmxL2UASeCJP3vxxiDZrI+7mmxADLHyPKmOR5hfE4unRXtHVi4ziFezTxuudoe7qGMzQAFQEzuHAqDuGtfufUYmgONKJgTir/a54hLsmn02gVF95mGH4aY4X5sf074tA4511fUzWzOdr8++rmmD2SjYR85B+mOZOgQ006rljtgBbKAJjmAB1MT62JxIshVS3SLFRMBuDEkmYsZ9O+GbRKBL2bawJIMMSZgQNvHzNuZ9ZA2lVX852gkkyBYEn8+Ov6YzPcijdIf8ATmBuAcb8yqhviSdpUo4B3A8zEsABPHfkY06fQ2KA545tbDXqGoqMy+WSkXZmV2G8rv2gEKtoAgfDaYM840wbT0ZcjhX1mdYrU3pOnuTUVGC0lB3BiObXaAOD/LkpdE0SrTb9pGXRHQljTG2VWBtKo3JsTBInoecSfTs8jnyllXkg22wYax7Xtxa2HOrrWUQ7SSzKDO0bo6zafUz2OMfv5FJ8F18vRpx4oxhT3YweFNWNatVYsQ5beqEL+nwzHeDiS+KKgqZN9ypN/KpJIN4It5WHPXCGvpOWzpWtRdy1HygKxUiYkE+m2dvFza+EGo5ituVKW1veEApNgWMSQYMfyxpw51OVS1L8GbHglDV6/JCNB8Q1aTMWc+VuG6n6/iI+UxPQz61bVf2uoSXUsoMI6lLsADeTFgADAjEsy/hMJmi7p78UZLUwojeAdkzAMzu2ybbZItO3UNEZUTO1qabVAY0WliFaBJNpeSCFgc840M3Rw8vJBfCmoMmb3im3vKKkkG87RBFgNtvnh/8ADPj5loO20EgNuaONzFh/zT8r/WVaY9I+9IC7PiChQjuCs7I/zTIk+mGfSc3lHU0KWX2FyQ24iGkxBM2g2jn8sZZSqb0OS4LjJGj2e6iF3uxVC6BdqELcE/c/lxhwpZtHrVUE76bEMCsc3ntcEffDRqOlLlKiilllIpkk+cvUIESUpkgERAmSPS2F9HLJWqDMmmadXiGbzEDjdsa15sSbRbFp60ZE1LaPWeaG2kEr6WmfUAn8sQDxJpXO2nA6ea4vAERxPfqe3NnFSWEx9PXEZ8Q5WdxDQSwNyYJtFuuM8+0ykCG+EtfbJ16dcAzRPn/ipEw6+sTuHaPTHUOWrq6K6mVcBgR1BEg/UY5bGQksAQRDKfSxA/OPtjoH2aZs1NKybHn3IH/58v6YvEJEmOOZ2ommatI/4eZrIfoykflGOmGxSHtF0I5fUXYD91n/ADoegrIIKfNhx3kdsKXRyhp0BAGWRMtECZvHYTiQ5PVRdOIJF+t+b9DziI5HMecwYMTJJA6i8ehxJdg95JcVJ4PHFu5sefkcQ6kU7Q/mmXCMpMAg+UgSOIM2g/laxxq/Y6dR6VcIVZn/AHVRLqh/ApJ2zItEenXHlskKtJknng3t9rwOYETGG/NZwZcplUfcyjeC7EjfMKABwT6zYjFObg+SIywe+uIi1Ws6Vq+87WYkiAQPmLkczwcMFLUty0Kb1Wo0iGFVkmS+4hiYIvtgX6d4jE18SVsvUK0t7tWAHnVDEnndBgLPS/3xXurabWpVG8hFgD5C6sOZiDb1t9OMJNS0asMuLVq6JR4a8QNSqe8AFRPe+5d+DWm6Ps6sADuPXd3uZgc4uYZtkEM/u1ZfKqW+MnmQQYAHI6HFdeHq/u4eu9qYOynThVB7xwW9TPbph+03PHMk13c7TXQOqAEgCnvcwLiFi4JNukQX7UXJWv8ASsUpScukSjUtWrZNVo0XGYzOZqjbKbLlQCZ3EAeWZ6DDbmNczNGojVG3tTIp1E90wWkSY3BgSHvaYAjiMa/EzmvVp18kwqPQvtDAqoIKiWm8g8Y9JmaYpv7xasbhXZnMFgg3EAGYJMiI+uNdfB3wdJ/c86xXqnUlYbVBhZuZgEnzECDDfCekRMYYtRyn+/04QhGb3m9RAJANhFpvhRpKnOZp3dqi05IQwd1ObRAMki8dVEXGJblsrSRVowqGn8FRtx6wgKAGSR/LjEouPuGb1kkmsd1oQ6nVgpWrn4C20iZKqCt5JjkH1icedKzj16jNI92q37bt5CqI4aInofpOEeq6fUcioziqtM3UeUbQnmAsYk9I6nG/TaRSksMwpj8BUK0i3nI5I79ecc5YQnk9x/Bk9M5QxvHL57+ULswwxH9VqShsCJvPSSPXHnVtXbhLsxgTYffDfqFaV2g7mQQeLySJiPL1OM83botFUrI1UqBDUcCAqs0/Qx/zFcdA+ANNahpuVpOIZaQkdi3mj6TGKw8FeE/2vNKrCaGWZalYxZ3F6dEeg+NvoDi7xi8UJmcNPibw7SzuXajWmDdWHKMPhZT3B/ph2xgjHYjmnxJplfKZpqdRoqUiGJAtUT8NVfmbMvQntw66JnjWTYoQQCVYkKQdyiOCxPTiIA7kizvaX4POboCpRA/acvLJb41IIeke4YcDv2k4o7TV2VVI3GlUmJ5ptF1b1Fge9j2xCcTtFi6RnIBBMFTH6Y95/UaLSjl0I83kUyw7BgDMjoDMYRVAKvwFUqSdqKvxSAQJFrzYweLnHjLaiyPsqAg9jbn+/wCeJxl4Y3Hyh6z2ru1OMrTp/vGEVCGYiPOyMgU3NwZIjdMYbvFdZzSTaQGphGcGw3sAAoQmTBMgT2+qjL06cPtkGr8RDGT6E9vTjCDVtEp1E2PSDbQRTeW2qOz7SGIHyP0xRKNNMIT4yTE+rZBmyjhaYNVkeGRQAoDAyTJglDEAmZtYThp0XQHGQFW6lWC/NSYgyNtiZB5W8cnDFqWfzlGoDmGqBR8LU42x/C8EfTnvieadqmXfJ+XMZr3Kujuj3BAYF/NtBuYNjbE8WFxily2KfrWp/tNNXw3UpU2daq0w8hgakPUiwIsQhHcmSJ4whyWU3k18wxqooCMq1AIaSZ8oAW/fkkmbTjPjR6T7aWVoM24Ahtp4uRFuCIuLcXxjRPCNall6zWFaqm1UIBgcwQZEkwPQT3xuyqKSSZHB+oZcknz0v439/wCiYaRpa5V0fMZjYGcBKaTClwSDN5uYJM3wy6Q9apUrlKm16bmNwkqwYyI6qRJBECx4vhSvhmgagqPuLiDG47QQABA/rf1w5Va6pJUAFuT3gk/kSfviDa8Fc8YTaads9vn2Cj3s748x2hQT1gSRz88Nma1lfp2wh1fVLECTHMT+mGvLZUIxNRg0cKCZnzAzbpa04nKaQKHk3ZgQdzTD2A4i4IIJBBPPrGGI6m67qpPwrF5O4myi8n4ot2GFeqauzkqptPF4HXqT6XtHGH72d+F2z1enXdYymWbcCf8AGqrxE/gQ9e/5EI3tnTZZ3gfQf2TI0aREOF3VO5qP5nJPUyY+mH8YwuM40EwwYMGADBGK18d+zV3qNmciF94//i0GstX+JT+F/Xr/ADsvBhNWBzmmdai5psGo1R/h1R7t1PEoxs3zBv6Yc31ECzIG5IDDaeAFFjIUXMiZv9Lu1DSaVddlamlRezqGH5jEI1/2TUdhbIn3FT/0yWai3oUJ8voywRiUsZ1yIbRqLuIo1d20tcxBC8sDIMeu3Dllcy4bawn1BkXuLjEO1PLV6FU0ayGlVM+R2jf0mnUFqinsTI4g9U48UMm6m25JaTuEkHaV/CAfuvbtjjhILJ9mdXCD17YRnXFkA3nof774ZK/ihKgYQpWCVhlsZEcxbmb4QDVJ3MFTcS0mUiNq7YG6xmeJwXJeA0ydZfUkCgLAAEBR0AFh9hhtz+sQ523xH6niNFYhQCoBj4Z+G34obzQL9zhA3iMKrQVDMT2m4tNjYH+fTC+tjXFdEwp6o0CeT9Mac3nZUlmsDED0In8jiHp4mJYNM/hkAgHyweTaReOOwGPVHOksSICgXcwALd+BbBxl5GqHvM6qE3hQAGi/mkxx1m/8xhPp5zGbqMlGlUrVFgELFhwN7mFSwFpn0w5+F/BlbPkMgNKh1zDC7dxRU8n/AOQ2HQHFy6D4fo5OitHLptRb8yWJ5ZjySe+KRghORXOh+yCpVO/PsqU//b0TO7/iVbEj+FbfLFp5TKrTVURQqIIVQIAA4AGN2DFjgMGDBgAMGDBgAMGDBgAMYjGcGABBq+h0M1TNLMU1qofwsJj1HUH1F8Vrr3sYcXyNcFRxRzI94B6LU+ID0P3xbODABzrmfZ5qNMkPp5qA3mjXWL9fNu/TCKn7Ps6W8unZkGetWkB99mOlsGFQFB5T2LahUWWGXy56B3eo31KggfT7Y9VPYzqC/gydX1Duv6Li+owYOKCyjcp7H9QNv9zoLPMvUPaRIP8APEz8P+x7LUSr5l2zdRePeALTH+mkPL95xP8AGYwUh2eVpgWHAxmMZwYYgwYMGAAwYMG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2" name="Picture 6" descr="http://russianfooddirect.com/midipicsx/souvenirs-gifts/folk-art-gifts/zhostovo/zhostovo-tray-in-the-garden_4683_200x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41473">
            <a:off x="5401570" y="1522427"/>
            <a:ext cx="1584176" cy="1267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860032" y="2852936"/>
            <a:ext cx="381303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«Русская матрёшка»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2195513" y="3644900"/>
            <a:ext cx="6769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770921"/>
                </a:solidFill>
                <a:latin typeface="Arial Black" pitchFamily="34" charset="0"/>
              </a:rPr>
              <a:t>МАТРЁШКА - важнейшее средство культурной преемственности. Через нее передается и сохраняется культурный и художественный опыт, осуществляется связь между поколениями. В настоящее время возрос интерес к традиционной народной игрушке, так как в ней удивительным образом сочетаются укоренившиеся веками традиции с новейшими элементами художественной культуры.</a:t>
            </a:r>
          </a:p>
        </p:txBody>
      </p:sp>
      <p:pic>
        <p:nvPicPr>
          <p:cNvPr id="19466" name="Picture 10" descr="http://www.fond-narprom.ru/modup/wysiwyg/Image/MATR/matres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1584176" cy="237626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474" name="Picture 18" descr="http://t1.gstatic.com/images?q=tbn:ANd9GcSjSCJCTre6LiEdnNjf1CTSU0L_afR7brNzBDqxQaOeJUfmpc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229200"/>
            <a:ext cx="2286000" cy="1447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Click="0" advTm="17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D:\лена\дуброво\getImage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9288">
            <a:off x="319650" y="389837"/>
            <a:ext cx="3527425" cy="3024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067944" y="116632"/>
            <a:ext cx="287751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«Городец»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959225" y="1557338"/>
            <a:ext cx="5184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70C0"/>
                </a:solidFill>
                <a:latin typeface="Arial Black" pitchFamily="34" charset="0"/>
              </a:rPr>
              <a:t>Городецкая роспись в произведениях современных мастеров не только сохранила свои традиции, но и получила дальнейшее их развитие. Радуют богатство и разнообразие ассортимента изделий. Городецкий орнамент, оставаясь в своих основах традиционным, стал еще более красочным, технически совершенным и отвечает духу современности.</a:t>
            </a:r>
          </a:p>
        </p:txBody>
      </p:sp>
      <p:pic>
        <p:nvPicPr>
          <p:cNvPr id="19460" name="Picture 4" descr="Городецкая роспи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8241" y="4653136"/>
            <a:ext cx="172228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Городецкая роспис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199202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Городецкая роспис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573016"/>
            <a:ext cx="237492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13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Хохлома, золотая хохлома, традиции хохломы, история хохломской роспи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2281">
            <a:off x="1105933" y="510913"/>
            <a:ext cx="1905000" cy="2143125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 rot="260795">
            <a:off x="4684521" y="539729"/>
            <a:ext cx="295824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«Хохлома»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3132138" y="1916113"/>
            <a:ext cx="59039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0000"/>
                </a:solidFill>
                <a:latin typeface="Arial Black" pitchFamily="34" charset="0"/>
              </a:rPr>
              <a:t>Всем сердцем любя родную сторону и любуясь ею, русские люди издавна не только воспевали в песнях и сказках её красоту, но и создавали простые предметы обихода, украшенные яркой нарядной росписью, в которой оживали любимые природные мотивы. Истинными произведениями искусства становятся эти предметы - красивой формы, удобные в пользовании, мастерски исполненные. К ним относится и "хохлома".</a:t>
            </a:r>
          </a:p>
        </p:txBody>
      </p:sp>
      <p:pic>
        <p:nvPicPr>
          <p:cNvPr id="19468" name="Picture 12" descr="http://t1.gstatic.com/images?q=tbn:ANd9GcQOYAYdHsW1rKtPsItXEnKzcY-m2_MX6eW_GFeXenZue2_rm6uE8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2592288" cy="250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0" name="Picture 14" descr="http://t3.gstatic.com/images?q=tbn:ANd9GcQHcJXm6FSLYp-aYpzKMSfsuw5n1pQHMjcwqAC5YHRDijsFAHQ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09120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8" name="Picture 22" descr="http://t3.gstatic.com/images?q=tbn:ANd9GcQdZ4m2TFhqN88TgNJlu4KzB6cS5HjUYIdYXskR1AWCs1GfLSZ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861048"/>
            <a:ext cx="1169509" cy="132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9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652721">
            <a:off x="5082516" y="1422508"/>
            <a:ext cx="318388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u="sng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Учебная</a:t>
            </a:r>
          </a:p>
        </p:txBody>
      </p:sp>
      <p:sp>
        <p:nvSpPr>
          <p:cNvPr id="6" name="Прямоугольник 5"/>
          <p:cNvSpPr/>
          <p:nvPr/>
        </p:nvSpPr>
        <p:spPr>
          <a:xfrm rot="1213914">
            <a:off x="899592" y="4221088"/>
            <a:ext cx="193020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u="sng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зона</a:t>
            </a:r>
          </a:p>
        </p:txBody>
      </p:sp>
    </p:spTree>
    <p:custDataLst>
      <p:tags r:id="rId1"/>
    </p:custDataLst>
  </p:cSld>
  <p:clrMapOvr>
    <a:masterClrMapping/>
  </p:clrMapOvr>
  <p:transition advClick="0" advTm="4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88640"/>
            <a:ext cx="789235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Формы работы мини – музея: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468313" y="1443038"/>
            <a:ext cx="8064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  <a:t>Познавательные.</a:t>
            </a:r>
            <a:r>
              <a:rPr lang="ru-RU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400" i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Цель -</a:t>
            </a: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ru-RU" sz="1400" i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расширять представления детей о разных материалах, о рукотворном мире, знакомить с образцами изделий, профессиями.</a:t>
            </a:r>
          </a:p>
          <a:p>
            <a:pPr algn="just" eaLnBrk="0" hangingPunct="0">
              <a:defRPr/>
            </a:pPr>
            <a:endParaRPr lang="ru-RU" sz="1400" u="sng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  <a:sym typeface="Wingdings" pitchFamily="2" charset="2"/>
            </a:endParaRPr>
          </a:p>
          <a:p>
            <a:pPr algn="just" eaLnBrk="0" hangingPunct="0">
              <a:defRPr/>
            </a:pP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  <a:t>Музейно – исторические.</a:t>
            </a:r>
            <a:r>
              <a:rPr lang="ru-RU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400" i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Цель – знакомить детей с историческими событиями, приобщать к музейной культуре, воспитывать любовь к родине.</a:t>
            </a:r>
          </a:p>
          <a:p>
            <a:pPr algn="just" eaLnBrk="0" hangingPunct="0">
              <a:defRPr/>
            </a:pPr>
            <a:endParaRPr lang="ru-RU" sz="1400" u="sng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  <a:sym typeface="Wingdings" pitchFamily="2" charset="2"/>
            </a:endParaRPr>
          </a:p>
          <a:p>
            <a:pPr algn="just" eaLnBrk="0" hangingPunct="0">
              <a:defRPr/>
            </a:pP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  <a:t>Эколого – краеведческие.</a:t>
            </a:r>
            <a:r>
              <a:rPr lang="ru-RU" sz="14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Цель - знакомить детей с родной природой, способствовать формированию экологической культуры, воспитывать нравственные и эстетические чувства.</a:t>
            </a:r>
          </a:p>
          <a:p>
            <a:pPr algn="just" eaLnBrk="0" hangingPunct="0">
              <a:defRPr/>
            </a:pPr>
            <a:endParaRPr lang="ru-RU" sz="1400" u="sng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  <a:sym typeface="Wingdings" pitchFamily="2" charset="2"/>
            </a:endParaRPr>
          </a:p>
          <a:p>
            <a:pPr algn="just" eaLnBrk="0" hangingPunct="0">
              <a:defRPr/>
            </a:pP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  <a:t>Художественные.</a:t>
            </a:r>
            <a:r>
              <a:rPr lang="ru-RU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400" i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 Цель – познакомить с произведениями русских художников, жанрами изобразительного искусства, декоративно- прикладными ремёслами.</a:t>
            </a:r>
          </a:p>
          <a:p>
            <a:pPr algn="just" eaLnBrk="0" hangingPunct="0">
              <a:defRPr/>
            </a:pPr>
            <a:endParaRPr lang="ru-RU" sz="1400" u="sng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  <a:sym typeface="Wingdings" pitchFamily="2" charset="2"/>
            </a:endParaRPr>
          </a:p>
          <a:p>
            <a:pPr algn="just" eaLnBrk="0" hangingPunct="0">
              <a:defRPr/>
            </a:pP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  <a:t>Конкурсы.</a:t>
            </a:r>
            <a:r>
              <a:rPr lang="ru-RU" sz="14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Цель –</a:t>
            </a:r>
            <a:r>
              <a:rPr lang="ru-RU" sz="1400" i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 вовлечение в совместную деятельность детей, родителей и педагогов, укрепление семьи.</a:t>
            </a:r>
          </a:p>
          <a:p>
            <a:pPr algn="just" eaLnBrk="0" hangingPunct="0">
              <a:defRPr/>
            </a:pPr>
            <a:endParaRPr lang="ru-RU" sz="1400" u="sng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  <a:sym typeface="Wingdings" pitchFamily="2" charset="2"/>
            </a:endParaRPr>
          </a:p>
          <a:p>
            <a:pPr algn="just" eaLnBrk="0" hangingPunct="0">
              <a:defRPr/>
            </a:pPr>
            <a:r>
              <a:rPr lang="ru-RU" sz="1400" i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ru-RU" sz="1400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  <a:t>Детское творчество.</a:t>
            </a:r>
            <a:r>
              <a:rPr lang="ru-RU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400" i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Цель – персональные выставки работ одарённых детей (лепка, рисунок, поделки из разных материалов, аппликация)</a:t>
            </a:r>
            <a:endParaRPr lang="ru-RU" sz="1400" u="sng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764704"/>
            <a:ext cx="504056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u="sng" dirty="0">
                <a:ln w="10541" cmpd="sng">
                  <a:solidFill>
                    <a:srgbClr val="C2440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C24400">
                        <a:tint val="40000"/>
                        <a:satMod val="250000"/>
                      </a:srgbClr>
                    </a:gs>
                    <a:gs pos="9000">
                      <a:srgbClr val="C24400">
                        <a:tint val="52000"/>
                        <a:satMod val="300000"/>
                      </a:srgbClr>
                    </a:gs>
                    <a:gs pos="50000">
                      <a:srgbClr val="C24400">
                        <a:shade val="20000"/>
                        <a:satMod val="300000"/>
                      </a:srgbClr>
                    </a:gs>
                    <a:gs pos="79000">
                      <a:srgbClr val="C24400">
                        <a:tint val="52000"/>
                        <a:satMod val="300000"/>
                      </a:srgbClr>
                    </a:gs>
                    <a:gs pos="100000">
                      <a:srgbClr val="C2440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Black" pitchFamily="34" charset="0"/>
                <a:ea typeface="Times New Roman" pitchFamily="18" charset="0"/>
              </a:rPr>
              <a:t>Выставки:</a:t>
            </a:r>
            <a:endParaRPr lang="ru-RU" sz="2400" b="1" dirty="0">
              <a:ln w="10541" cmpd="sng">
                <a:solidFill>
                  <a:srgbClr val="C24400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C24400">
                      <a:tint val="40000"/>
                      <a:satMod val="250000"/>
                    </a:srgbClr>
                  </a:gs>
                  <a:gs pos="9000">
                    <a:srgbClr val="C24400">
                      <a:tint val="52000"/>
                      <a:satMod val="300000"/>
                    </a:srgbClr>
                  </a:gs>
                  <a:gs pos="50000">
                    <a:srgbClr val="C24400">
                      <a:shade val="20000"/>
                      <a:satMod val="300000"/>
                    </a:srgbClr>
                  </a:gs>
                  <a:gs pos="79000">
                    <a:srgbClr val="C24400">
                      <a:tint val="52000"/>
                      <a:satMod val="300000"/>
                    </a:srgbClr>
                  </a:gs>
                  <a:gs pos="100000">
                    <a:srgbClr val="C24400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ransition advClick="0" advTm="26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323850" y="1554163"/>
            <a:ext cx="8569325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ru-RU" sz="900" dirty="0"/>
          </a:p>
          <a:p>
            <a:pPr algn="just" eaLnBrk="0" hangingPunct="0"/>
            <a:r>
              <a:rPr lang="ru-RU" sz="14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ru-RU" sz="1400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Встречи с творческими людьми:</a:t>
            </a:r>
            <a:r>
              <a:rPr lang="ru-RU" sz="14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художниками, музыкантами, поэтами и </a:t>
            </a:r>
            <a:r>
              <a:rPr lang="ru-RU" sz="1400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т.д</a:t>
            </a:r>
            <a:endParaRPr lang="ru-RU" sz="1400" dirty="0">
              <a:solidFill>
                <a:srgbClr val="0070C0"/>
              </a:solidFill>
              <a:latin typeface="Arial Black" pitchFamily="34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endParaRPr lang="ru-RU" sz="1400" dirty="0">
              <a:solidFill>
                <a:srgbClr val="0070C0"/>
              </a:solidFill>
              <a:latin typeface="Arial Black" pitchFamily="34" charset="0"/>
              <a:sym typeface="Wingdings" pitchFamily="2" charset="2"/>
            </a:endParaRPr>
          </a:p>
          <a:p>
            <a:pPr algn="just" eaLnBrk="0" hangingPunct="0"/>
            <a:r>
              <a:rPr lang="ru-RU" sz="14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ru-RU" sz="1400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Экскурсии</a:t>
            </a:r>
            <a:r>
              <a:rPr lang="ru-RU" sz="14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 для родителей, школьников, детей и педагогов детских садов района.</a:t>
            </a:r>
          </a:p>
          <a:p>
            <a:pPr algn="just" eaLnBrk="0" hangingPunct="0"/>
            <a:endParaRPr lang="ru-RU" sz="1400" dirty="0">
              <a:solidFill>
                <a:srgbClr val="0070C0"/>
              </a:solidFill>
              <a:latin typeface="Arial Black" pitchFamily="34" charset="0"/>
              <a:sym typeface="Wingdings" pitchFamily="2" charset="2"/>
            </a:endParaRPr>
          </a:p>
          <a:p>
            <a:pPr algn="just" eaLnBrk="0" hangingPunct="0"/>
            <a:r>
              <a:rPr lang="ru-RU" sz="14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ru-RU" sz="1400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Семинары и мастер – классы, </a:t>
            </a:r>
            <a:r>
              <a:rPr lang="ru-RU" sz="14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для детей с родителями под руководством педагогов детского сада по направлениям: нетрадиционное рисование, </a:t>
            </a:r>
            <a:r>
              <a:rPr lang="ru-RU" sz="1400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бумагопластика</a:t>
            </a:r>
            <a:r>
              <a:rPr lang="ru-RU" sz="14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, флористика, </a:t>
            </a:r>
            <a:r>
              <a:rPr lang="ru-RU" sz="1400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тестопластика</a:t>
            </a:r>
            <a:r>
              <a:rPr lang="ru-RU" sz="1400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, поделки из природного и бросового материала.</a:t>
            </a:r>
            <a:endParaRPr lang="ru-RU" sz="1400" dirty="0">
              <a:solidFill>
                <a:srgbClr val="0070C0"/>
              </a:solidFill>
              <a:latin typeface="Arial Black" pitchFamily="34" charset="0"/>
              <a:sym typeface="Wingdings" pitchFamily="2" charset="2"/>
            </a:endParaRPr>
          </a:p>
          <a:p>
            <a:pPr algn="just" eaLnBrk="0" hangingPunct="0"/>
            <a:endParaRPr lang="ru-RU" sz="1400" u="sng" dirty="0">
              <a:cs typeface="Times New Roman" pitchFamily="18" charset="0"/>
            </a:endParaRPr>
          </a:p>
          <a:p>
            <a:pPr algn="just" eaLnBrk="0" hangingPunct="0"/>
            <a:endParaRPr lang="ru-RU" sz="1400" u="sng" dirty="0">
              <a:cs typeface="Times New Roman" pitchFamily="18" charset="0"/>
            </a:endParaRPr>
          </a:p>
          <a:p>
            <a:pPr algn="just" eaLnBrk="0" hangingPunct="0"/>
            <a:endParaRPr lang="ru-RU" sz="1400" u="sng" dirty="0">
              <a:cs typeface="Times New Roman" pitchFamily="18" charset="0"/>
            </a:endParaRPr>
          </a:p>
          <a:p>
            <a:pPr algn="just" eaLnBrk="0" hangingPunct="0"/>
            <a:endParaRPr lang="ru-RU" sz="1400" u="sng" dirty="0">
              <a:cs typeface="Times New Roman" pitchFamily="18" charset="0"/>
            </a:endParaRPr>
          </a:p>
          <a:p>
            <a:pPr algn="just" eaLnBrk="0" hangingPunct="0"/>
            <a:endParaRPr lang="ru-RU" sz="1400" u="sng" dirty="0">
              <a:cs typeface="Times New Roman" pitchFamily="18" charset="0"/>
            </a:endParaRPr>
          </a:p>
          <a:p>
            <a:pPr algn="just" eaLnBrk="0" hangingPunct="0"/>
            <a:endParaRPr lang="ru-RU" sz="1400" u="sng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0" hangingPunct="0"/>
            <a:r>
              <a:rPr lang="ru-RU" sz="1400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В музее  проводятся интегрированные и нетрадиционные формы занятий с дошкольниками по ручному труду, </a:t>
            </a:r>
            <a:r>
              <a:rPr lang="ru-RU" sz="1400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работа </a:t>
            </a:r>
            <a:r>
              <a:rPr lang="ru-RU" sz="1400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с детьми </a:t>
            </a:r>
            <a:r>
              <a:rPr lang="ru-RU" sz="1400" u="sng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,проявляющими </a:t>
            </a:r>
            <a:r>
              <a:rPr lang="ru-RU" sz="1400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  <a:sym typeface="Wingdings" pitchFamily="2" charset="2"/>
              </a:rPr>
              <a:t>большой интерес к художественно-продуктивной деятельности.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47" y="188640"/>
            <a:ext cx="56477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u="sng" dirty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</a:rPr>
              <a:t>Творческая гостиная.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717032"/>
            <a:ext cx="669674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Студия «Город мастеров».</a:t>
            </a:r>
            <a:endParaRPr lang="ru-RU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31756" name="Picture 12" descr="http://t0.gstatic.com/images?q=tbn:ANd9GcTor_B6DFptFaoGPRYlhIw6QU4rCgdg2W0ZurDnG2RFUQnoYp2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890007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13" descr="D:\лена\Мои картинки\предметные\незнайка\85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0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3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257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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Формирование у дошкольников представления о музее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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Приобщать дошкольников к культурно – эстетическим ценностям, побуждать к творческой деятельности, воспитывать любовь к родному краю, городу;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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Способствовать обогащению представлений о природном и рукотворном мире, развивать познавательные интересы;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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Выделять выразительные средства каждого вида творчества, понимать язык искусства;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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Вовлечение родителей в жизнь группы, ДО</a:t>
            </a:r>
            <a:endParaRPr lang="ru-RU" dirty="0"/>
          </a:p>
        </p:txBody>
      </p:sp>
    </p:spTree>
  </p:cSld>
  <p:clrMapOvr>
    <a:masterClrMapping/>
  </p:clrMapOvr>
  <p:transition advTm="253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12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27146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FF0000"/>
                </a:solidFill>
                <a:sym typeface="Wingdings"/>
              </a:rPr>
              <a:t></a:t>
            </a:r>
            <a:r>
              <a:rPr lang="ru-RU" dirty="0" smtClean="0">
                <a:solidFill>
                  <a:srgbClr val="FF0000"/>
                </a:solidFill>
              </a:rPr>
              <a:t>Участие в создании мини-музея воспитателей, детей и родителей.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FF0000"/>
                </a:solidFill>
                <a:sym typeface="Wingdings"/>
              </a:rPr>
              <a:t></a:t>
            </a:r>
            <a:r>
              <a:rPr lang="ru-RU" dirty="0" smtClean="0">
                <a:solidFill>
                  <a:srgbClr val="FF0000"/>
                </a:solidFill>
              </a:rPr>
              <a:t>Ребенок –активный участник оформления экспозиции музея.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rgbClr val="FF0000"/>
                </a:solidFill>
                <a:sym typeface="Wingdings"/>
              </a:rPr>
              <a:t></a:t>
            </a:r>
            <a:r>
              <a:rPr lang="ru-RU" dirty="0" smtClean="0">
                <a:solidFill>
                  <a:srgbClr val="FF0000"/>
                </a:solidFill>
              </a:rPr>
              <a:t>Мини-музей – зона удивления, творчества и совместной работы детей и их родителей.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77048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Особенности мини - музея</a:t>
            </a:r>
          </a:p>
          <a:p>
            <a:pPr algn="ctr">
              <a:defRPr/>
            </a:pPr>
            <a:r>
              <a:rPr lang="ru-RU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детском саду </a:t>
            </a:r>
          </a:p>
        </p:txBody>
      </p:sp>
      <p:pic>
        <p:nvPicPr>
          <p:cNvPr id="5127" name="Picture 11" descr="http://ljplus.ru/img4/s/u/suwi_vesla/Princes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9864">
            <a:off x="6727705" y="4501823"/>
            <a:ext cx="13684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3" descr="http://ljplus.ru/img4/s/u/suwi_vesla/buket_ro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42203">
            <a:off x="2819122" y="4453059"/>
            <a:ext cx="14033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5" descr="http://ljplus.ru/img4/s/u/suwi_vesla/osennij_dozh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724400"/>
            <a:ext cx="14589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611560" y="404664"/>
            <a:ext cx="7992888" cy="6048672"/>
          </a:xfrm>
          <a:prstGeom prst="verticalScroll">
            <a:avLst>
              <a:gd name="adj" fmla="val 9253"/>
            </a:avLst>
          </a:prstGeom>
          <a:gradFill flip="none" rotWithShape="1">
            <a:gsLst>
              <a:gs pos="1600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8C04FC"/>
                </a:solidFill>
                <a:latin typeface="Arial Black" pitchFamily="34" charset="0"/>
              </a:rPr>
              <a:t> В нашем музее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8C04FC"/>
                </a:solidFill>
                <a:latin typeface="Arial Black" pitchFamily="34" charset="0"/>
              </a:rPr>
              <a:t>экспонаты разрешается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8C04FC"/>
                </a:solidFill>
                <a:latin typeface="Arial Black" pitchFamily="34" charset="0"/>
              </a:rPr>
              <a:t>трогать </a:t>
            </a:r>
            <a:r>
              <a:rPr lang="ru-RU" sz="2400" dirty="0" smtClean="0">
                <a:solidFill>
                  <a:srgbClr val="8C04FC"/>
                </a:solidFill>
                <a:latin typeface="Arial Black" pitchFamily="34" charset="0"/>
              </a:rPr>
              <a:t>руками.</a:t>
            </a:r>
            <a:endParaRPr lang="ru-RU" sz="2400" dirty="0">
              <a:solidFill>
                <a:srgbClr val="8C04FC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8C04FC"/>
                </a:solidFill>
                <a:latin typeface="Arial Black" pitchFamily="34" charset="0"/>
              </a:rPr>
              <a:t> Экспонаты нужно возвращать на место и ставить аккуратно и красиво.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8C04FC"/>
                </a:solidFill>
                <a:latin typeface="Arial Black" pitchFamily="34" charset="0"/>
              </a:rPr>
              <a:t> Экспонаты нельзя ломать и забирать домой.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8C04FC"/>
                </a:solidFill>
                <a:latin typeface="Arial Black" pitchFamily="34" charset="0"/>
              </a:rPr>
              <a:t> Можно и даже нужно: задавать вопросы, сочинять истории, придумывать игры.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rgbClr val="8C04FC"/>
                </a:solidFill>
                <a:latin typeface="Arial Black" pitchFamily="34" charset="0"/>
              </a:rPr>
              <a:t> Приветствуется пополнение музея новыми экспонатами, творческими работами.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76673"/>
            <a:ext cx="662473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Правила поведения в музее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284788"/>
            <a:ext cx="13319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64213"/>
            <a:ext cx="136842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5888"/>
            <a:ext cx="11525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6650" y="1125538"/>
            <a:ext cx="1657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2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8C04FC"/>
                </a:solidFill>
                <a:latin typeface="Arial Black" pitchFamily="34" charset="0"/>
                <a:sym typeface="Wingdings" pitchFamily="2" charset="2"/>
              </a:rPr>
              <a:t></a:t>
            </a:r>
            <a:r>
              <a:rPr lang="ru-RU" sz="2000" smtClean="0">
                <a:solidFill>
                  <a:srgbClr val="8C04FC"/>
                </a:solidFill>
                <a:latin typeface="Arial Black" pitchFamily="34" charset="0"/>
              </a:rPr>
              <a:t>Обеспечение интеллектуального,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8C04FC"/>
                </a:solidFill>
                <a:latin typeface="Arial Black" pitchFamily="34" charset="0"/>
              </a:rPr>
              <a:t>личностного развития ребенка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8C04FC"/>
                </a:solidFill>
                <a:latin typeface="Arial Black" pitchFamily="34" charset="0"/>
                <a:sym typeface="Wingdings" pitchFamily="2" charset="2"/>
              </a:rPr>
              <a:t></a:t>
            </a:r>
            <a:r>
              <a:rPr lang="ru-RU" sz="2000" smtClean="0">
                <a:solidFill>
                  <a:srgbClr val="8C04FC"/>
                </a:solidFill>
                <a:latin typeface="Arial Black" pitchFamily="34" charset="0"/>
              </a:rPr>
              <a:t>Охрана жизни и укрепление здоровья детей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8C04FC"/>
                </a:solidFill>
                <a:latin typeface="Arial Black" pitchFamily="34" charset="0"/>
                <a:sym typeface="Wingdings" pitchFamily="2" charset="2"/>
              </a:rPr>
              <a:t></a:t>
            </a:r>
            <a:r>
              <a:rPr lang="ru-RU" sz="2000" smtClean="0">
                <a:solidFill>
                  <a:srgbClr val="8C04FC"/>
                </a:solidFill>
                <a:latin typeface="Arial Black" pitchFamily="34" charset="0"/>
              </a:rPr>
              <a:t>Приобщение детей к общечеловеческим ценностям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8C04FC"/>
                </a:solidFill>
                <a:latin typeface="Arial Black" pitchFamily="34" charset="0"/>
                <a:sym typeface="Wingdings" pitchFamily="2" charset="2"/>
              </a:rPr>
              <a:t></a:t>
            </a:r>
            <a:r>
              <a:rPr lang="ru-RU" sz="2000" smtClean="0">
                <a:solidFill>
                  <a:srgbClr val="8C04FC"/>
                </a:solidFill>
                <a:latin typeface="Arial Black" pitchFamily="34" charset="0"/>
              </a:rPr>
              <a:t>Взаимодействие с семьей для обеспечения полноценного развития ребенка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71296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Актуальность: реализация целевых образовательных стандартов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3" y="4149080"/>
            <a:ext cx="330523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t3.gstatic.com/images?q=tbn:ANd9GcToTPhENvZEFgmEPSKncXuNqdHHEKAJoTS-bdpbu8jUjv4E3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1021">
            <a:off x="467544" y="4005064"/>
            <a:ext cx="18288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4" name="AutoShape 6" descr="data:image/jpeg;base64,/9j/4AAQSkZJRgABAQAAAQABAAD/2wCEAAkGBhQSERUUExQWFBUWGBcaGBcYGBgXHBgaGhcZFxccHRgXHCYeHBwjGRcYHy8gIycpLCwsGB4xNTAqNSYrLCkBCQoKDgwOGg8PGiwlHyUsLSwsLCwsLCwsLCwsLCwsLywpLCwsLCwsLCwsLCwsLCwsLCwsLCwsLCwsLCwsLCwsLP/AABEIALcBFAMBIgACEQEDEQH/xAAbAAABBQEBAAAAAAAAAAAAAAAFAAIDBAYBB//EAEAQAAIBAwIEAwYEAwcDBAMAAAECEQADIQQxBRJBUSJhcQYTgZGhsTLB0fBCYuEHFBUjUnLxM4KSFrLC4kNTov/EABoBAAMBAQEBAAAAAAAAAAAAAAIDBAEABQb/xAAxEQACAgEDAgQEBgIDAQAAAAAAAQIRAxIhMQRBEyJR8HGBkaEyYbHR4fEjwRRCYgX/2gAMAwEAAhEDEQA/AKes9nHcnkABbeY3ztJ+lB7tsoxRt0MH12qd+LX/AP8AYR/tCr9QBUDXCSSxJJyScn4k15brgtVnD9K70g13y/fX613loAiHVfgbvGPhNY9LmTPWtsVnfzrMJ7PX3Pgs3WzuEYj5xFUYHyKyIpc8H1wfTrR7T8NZ7bXWYhoRUMDlUbwsHmDKAIMdafo/YTUsJe2V8iyKYnO58vrU3GuCHTqiExK9GkE8+TgRMLTpSXCFpDeDcNeyCGiHKlWBkHcH4+VTai1kgEySIAPkO2+aXB702lE9j85/pUzqVuNcA5iE8Cxu5mDPQAZ9Yqe/PuOryg3i+gDOVFy2GE+8Dk/jAMZPkSo/2yYBpvs1w0veUOtsW1BZyHnAz/Dc3JgZxRbg+isy7arTl5jkAc7yS3N48z3z1o3peJ2rIIs6a3bmJ2zG0+GfrR+IkqAUGC7Gs98zuPwm40eggD6VPHlVjXa03WDFVWBEKIEAnp8arkGppNN7D0qQF12iN3UhRsEDMfKYgdP2e1W9Hw3mb3YleeIJmDv8J+00Qt2CfeEbkAR1IAJifVqsJpy4WQ6AKOsZkyRH3odV2n2GRSSBntNqPfrbRAZDczSIGRyiG65JqhwC1ytcnBEfc0Ve0yhwxVQBIYxkbzBxt0qjwrV+8ZjBEBVg+rMOvYjejjOUk0zJRiuAvw//AKnw/OvRBXm3AtQLjBoGR/8AIj7CvSopMVWSSf5Az3jFo4azXGz/AJg9D960pFZjjR/zf+38zWZn5WdiXmBWsOF+NB+I6gLExmN8DBzNFtX0HrWb9pLwDIIJMHEHYZ6ecfOu6dXFDXWvcsIxuHmB8PMAV6dsR6CncR0zPcUgGApmPP18qH8CvSyjILSR0kZPU7Y+laIinbp0zJuLpoqPYLDYCBA/5+dDf70beoKgA+BQSQfDjpHmaOkV2w6pkW7fOZlyst8ztiBXRaV2K37A3kbmBSCMSdu36VYYNjYAZ8zFTIoUQNq4wnExOM9JxNZsa2U7NxeVpGSVAn16eePpWm9mbf429B+/lWW/wwpcU84cZPhkR/5D7Vp+FasWrDMT3P6feuytWjFuirqXm6x/mPyGPyrOcUskwRJLc2AJwIz8yflRqzyv4uYFT5wfPy/5qqWuDmkhUDEIoPij/UYxkgkeopPS5v8AI9jcsLikVdEhRADg7kHpP9KVPNyuVU527FqNKja2+H2hEW037D86Ee1Fkf5bAACSuABuAfyNFrN5Spkx2ih/tDcQ2oBkggx9D96KRiM3P7+NOmuT2qRTSRg3kFXrfFroUKHgAADwqTAwPxA1TJztsP3mnKO3wrro6id+IXT/APkf4MV/9sVC682TLHucx8TTNQ8AEdCPjmoBeL7mR22oHJoOMLJ/fAbn8/tVe5xRFnc4Bx54/Ko+IKQsAHcQANx1qtZ4mrYIRu4Kjp6QR8DWqW10MWMs2+MM34bTED5/Adeu1X9PdlQTgxkfSqP95SPxOuRgw64yBBho+dXNLdDLPrWKV9jJQSRaBpoNKf1pFqIUM091zdKqAwChomCclTBOO2DFWEXU3nZbRVY6MeQrnqCObHkIzvVcLDFwSGiJBjE129dLEEkkxgkzWujU2i0fZFEIbUX+ZoO8BfXxklgO2Nqzw5Za3pgxdubnZv4Vk8pxuxBJJ8xVrWX4Unr+tV+BcSDSeQfiK+sZJ/LNMU9KclG0vaN8NyW75f6cjvZniSo3KRCCM78uQCT8a9eW4CAQZByD3ByK8P4px227KbKG0Y5WXwgGMjbqDI+NekezXFp0Ntjj8QHoGIFW9ZhiksyVN8r38CLFNt6LtLuHtfxJLayfgO9Ze/fe65blAEd52nyEUC9o+PM7CDC7ee+QDsDFdHGT/cLohucoVGIME8vz5eteBn8SVKPDaR6uLGox10SrxS3eMW3DFcGPXz3FR3dClx152iGGIkdMmMn0FO4ZwxLdk+B/eB1liYAJTxcpgcydNpn0qY1Zj0x2j2J25XbJbWks21Yg8zmQGCQAD0BOQv3qKuUjROVgnWptImozcA3NYcONNmuC6DsQfSmu1YdQy49V+IcTCoEwQSMExgEdqbqLtZ3X35uLOYz9a2MNUhsI2a/guoPKBygCdo/hq5xEqSvKIiRy9NpJ+w+NZfgmoD3ERiwDECQzSIPN6ZOD5bVc1l+yWAWWKjxEljBYcxH1qN9M1Nysdki4VFlm9avYK+5MjPMjGDJEAjcQAZ86VWbN22wyjNGJyPpIxSrf+Qltp+y/cToXt/wXn1G6EgnBxvHzxVTVujAwQx23yPKAe+e1WOCW+S0DCSzMC0rDQfEP9wkRUN4W0u8oGRGQAfSSaY5PXuwtCjcUUD+X7xT1TpNdO8fD9PtXOuN/Onk50L9qQEUlPf8Af7/OnAVhpHf/AAk+U/nVThfF1V+VwDbO+MqehkZq/cWVPp/SsvqLfKZWT3xW6VLYZB0anijqRCwyzIgmQe0/nQTV2VBIYjmzuJOxgzHem8NW4xUIGyegJA69OnWiL8HuFiHUAn/VIk9tvvFK0+G+R92qAlnTsznlJIALHyUf0+1aHhP/AE47E/Wozo3095HXxDMqPSSpA7zHzojIMFQROSpERk4xg4ima9QmSpHAKaT+VONcc11ixhaorlwUrrwKqXLmDXHFfiF/AG8ST8BtRDh+nsBU8DLI5oViQJHmD3oI+S2YHLE9pEH70U0PFLJgndAQCR0IjHqO+1LzJuPf5FX4dKXpf1/ii0PZfRm5kXuZiTHPAz/tTA+NFWvqulCovIqhgFkmIYjc5Pf41Sfi+mw+7LPLAM5iY6dBVbiutUWTymQZIPfmYn86HHPJk/G5P4iXjUeEiLSagcwWB5n1/pWl0VnSkkMwDGARnfYDOPlWFsqWcg9cH5R0q5Ys3QwkkAGcRBjAnzzSM2FS/wC1F0FUdwpptcSgVgJJeG6sFdgTH/bvVLXcbCSAGZpICruSBLHYwB3qu9wpetoBjlJYxszXGb8XQxPwqLh1oNcLEkSXAIJUgMwMgjIwOn51UopK3wTNau+9d/iFdHrGJCXrbWnKhlBk8wK825UQYnHkRg1b5q7xEi4QeYswKtHOSF5VZcA7EhvjVJ9b4iqq7lQWblUkKBmT+m9dCSfCEzg1yN1/EAg8zWX1vEmc9W+1T8ZLcxBIPNBBXIKESpHqD+4qiOoHSPhOaphFcjIrTsu5JoOIsj9Qeo7jtWsFwESOtYi++Qeo3+NanRcRK6dSqAwD4j1yeldljw0jHvyOu2maYBODsPhWc1mlcNLCKP6LjZKzcMEsYAB2H9Zq4t9Lq5hx2ImPnkUmOSWN7oKC4lvRlLV7lIPb4VLZ1JVj7weKZbzJg9D5CtA/CLJ3SPRj9jVPU+z5d2fnU8xnMj7SKYs0HyUSnGc039y5p9dp/dpzKSxWT+LBk4/FSqfQ8GtKgFxOdupW5A8huNhSqduF8v6/yTSim2TM4K8iqFQGQuTB23OcjpUPuuuZnuaeqx/xTlG37705k9satOC5+IpKKQ2rDhwFOHwrjDvSI698Vhx0/rmremuae2oIsB3gSWMifiTifKqp/fyriits0JHj12IQJbXaFX5YOPpVJ7hZiXJYneTj5bfTpUZNJDXN+piHwMRXaQrs0Jo0nFcfeuGm3Nq04q6p/v8A1qpqG8JqzqjAqheJbABJ7D9BWoOMdTSKVySredO0ejJXmMgExNTaW00nB8O+5itDouCc6KVWN5JBg9iPDBoZ5dCpnpTwwk71JAO7ooAIOD/wJFW9JovfwgkKoLNtMAwPmT8q1F32eLIDEkCAW8I74wSfiBFCeAL7v+8F4nmVPLCM3xksKXjyrI2k90T5IxhFu79CtwnhgNxln8JEkzscgiPKiHGbuntWyBcm6RAjoebqR2E9ay2uvOjwGYKwHxALAZ7AzVq5ctLbKKyu7rBbfft2H3rJY3ab9/EJqmmuAxwvSWiga87cvYFRud/F60P49yWb7NY5mECM9RuJG4IXp3FWrPCC9tQxkDcDacAZ9fvQ7WgqUCNhS0jeZI6+QHTvScX427vn4DG3Lhsdp9c7+65l905JgGeVVJOwaSMHarPDNcCXxJYNHRiszAjJ2FVr3CbrsbrHlRhyqD/qALRPnyk57elDdJaQW2uw/vFEDod+gFUVGUbX29QHJulLt6+nf9znGBz3hEeICBgRk48s1Tv2mQAMuGEgg7jaR3GKKch8NxkEeGGPcZMwe81Pr2GquooaFCwT1AmM/Abf806ORKl2ByQ3uL/cy17A7zGfjR64pOk06jDFnb4AkCg/F7IW6UBkA4PeK0mk06sAGMC2gWe3VjHXM07LkUYKRPBvX8Adf4Y45AxUBmiR023PxohoNCbe7cxMfAUx+JFlUBdsAEYPMQINEtQCHgxgDbtsKlnOVUyic5SVvudpMaYK6xqYQOJpVzmpVtGHB608dM00efpXYFVsQPFIb00JI/5p4Nczh00ia7Irny/pWHDge1NZ4rpaMj94qGywa4inAJE1j23ZqV7Fnh/D7roXYoF5jGf4fPzmlrNHaRw9pi5YeI5jERvWj4X7PIo8dxmRSSqTAA84/FVvjD2OQ24RfCIxEAmFMesYqTxJOVt7FFRSdGPBgU5WFNg7bmaIL7P34B92wHnA+hNUTyQh+JpCEm+Ae2KjNypbqMpKlSCO/Sq1y3PUCjTvc4q64+Ge1CX1EEnsKN3NGzggAmgWosQeVj8s0UWuB2KLcr+P6BH2YvZWQWHiJAEmf0FbW9x9bgKKpVoGSIgfY157w7VGywKzAM9/tsK1Wr9oUu2sQr7jOZ8uhqfqIapptWgFsq7hy37Tqlv3TDnYDtMjEH18qxl/W8/viBynnwNjkAU+xrrdm+buWPu+pmGYANt/tFDrF0szP/rM+naK2OFJ2uNv6GY5uLsra1mLcpJhdgfPJj41Bpn5G5oB9Z/KtPpNUYhocdmAMfGucR0HvEIthRsYgL8mH5xTVl7UVxzRaqSO8O4s7hbacisZm40QoG0A4ED1NPa0vJdfNzncBHYDcmWOOpg/OhKcHvdbb+XhJ+2KK8WsmzpdOOouFmE9eWADHlj50txV7MfPGovyPkmt3WVFS4xKc6tvEECBE77/AGoy3sRaOzOB2kHHqRNAF1PvmsIAXdrglQORbayJOB4sD6CvSClJdxRJKTg/R9zH8V9mrpZTaCQARG24A9OlZtvZy9amUYu2cLImYAkYwoHzNepu4USSBVO5xeJ5R8T+5ooTa2F+I6PJuIezuotXea/ZZRjxR4T/ANwkZ7TTv7wfduInmDdYrb+0uqe5ZKks3OyiJ6TzHA9KxesblctaBKCFJPQ+lU+IslL0BjB05NgrVcT5AsZMzPaNvrmjfDrzOgZiSSJz50G13DTcZSHWMCXMCQs45RtRnScRsoAjc3OTjlWRmIABzTcqTgtK3F65yb1cF9a4DXE1KNPKZA3kER3BB2IqO9d5EFwjwnbIn5VDTsMnL0qZpIuLzCYNKsdowkZh0+VdAFMBpymPKrCckBrqnH7/AHtUYO/7/e9dU/eKxnDg9OLR/Smgfamk/wBaE0497p03qlo9UBqBz5XIj1G9TOKDXVb3ngMNkg/A/lijS1Jo66dnqbrzWeVXKyMEHpHcZ+VBToGBU3IAC5dmDfhIgeIdcnaBQDQ+0dy3aIe4eWCoYiSDsOkmh923ec8rNzK5EMTPngkxmpI4pLa6R6Uend9rrj8n3Dt2/F4lD/FKkesiKPafiOruQOeyQepDA/IY7fWgXD+Kolg/5Y5hzhj1gEj8XTA6Vf4DctXQJZ7ZBESVIMZHikD5gUnqIaquPHerFQjVte/iWhw0E8927J7AQcY9BUN1rQ/6aT5nP1OK7de07lbfKVSIKkNM9cekfCprdvpHzp0MTlFX9BE56XwDNX7widhQA2JvPOYj51o+LXCGW2M828QD1gZ223g0O1NoJnvMkxJjAJA2MfketOjGMOBib0OTfyK+isAXATsSR9DR1OF2TB5VkbQSIxB2MbVmNXdPJK7ggg+fSpNB7TX0ZmZOZeojlAPcHPyqrHVbnnZlK01fyLvGtKqXkiOQwTMmYbIz5HrQtRk/vrXOIcauXXPMkAGVEZWfDExnBn4VZvaNkWT23FBmaVJFGB3C3fzJ9Hpy21GLXC3AmqfCbkQBgdyDkjoK1XCeKIBFwCTsenpHyryMuWSlseiukySx66ANnVFW5ZII3H9Nqm1Gnt3wBdB78yYPyODVP2jcC+HXAYEEdiII+h+lTaO7Iqt1Sku6IoTknt2C3BOCWLLe8W4zkCACIifIdaJX+JH+ER5nJ+VDdGYB8z+VOdqXyOnklN3IV27JyZqG41cLVDcauABvtDYLhOW6LZQlszkRGY6b1h7LBsc0Kcu0TGf1rda7i1u0xFxObmAEkiIzjPmTQdOK2uS4+ltojRBPKOp7s32XtVWKTSqvmA3XBQtaC1cWB7wlcl/DEbD8RjbpmpeG+zCuCfelP9MkLGJECTn5VFpFOpvi2puCWljI8HhiYBiMeU1odb7J2VjmuuWxIUjPrjFMlKUe4Plfbcs8M9mES0VutMkkkEgfSBQjiHANOjTbZ2UZhiI+0x60Vu3yQFGFUAADYAYH/NDNbegVPHJIYo77DF16WwFJgx2pVVW0py+5z0GPlXKLTF9mWLpn6l4dM09j3qImu6Vla6FJiZ+m9Nk9KbZ5aVnffAbmnC6MxnapdXwsC8oweaDkyBnaRPb60/3RN8lQtxF5SVA5IWPEpOJMzHpihUk46i7J00IY4zUufyI7QJMAE74An7VetcAumCQEHdjH03q2PaBF8NlIH8o5R8zUR1l2515fTJ+ZpOqb4RNUVyxf4PaTLuWj/tH1zQLV6lFujkUcoPijqOuT5UZuaGckyfPNC9RpN8d6KOOV+ZnLIlwhnFuEK4D2rgVDKlCCZbcDJgDYeVAy7TDAlkBxPRRtPSIjaor1zoCxHY9D28/61b0dxGMvIaILDHOIwuTvMZp8YuMd9y1KValy/X38wnw20RormIKqwM/OM+tUtDpDcnlhwpgrkDZtyfPO350R4XenR6mevOc/7QaoWbgAAAHM3KTkjYEcpJzBLD95rp3W3JmOL1SXZP8A172DXsvaNsw0SyZj+UiPjk9Km1esJu8gYjE4MEkmAD5UK9nHhz4QrcpkTMDcGZ8j8qt6PU87OsHnVoBUENnEAg7b/SKVOTW33EqHntenvmv0INXxg29SpbxQoDDbI6jBg4OKm0epbUc7FQCGCgEYUYzO52OfKr//AKKJVW5uW5A5tzk5MGZ3PnUNz2euWrfKgZjM8wkEGCJjJO5rG4vdchJqqIuMcNm2PdglwCWHXfEd4BG1AG1RKMkiRvIE9N5zW64Bo7jOXcNhAsvOTMmJ3AAAn70W1dmymboRj2gE/v5VmNtc7jXlWNuLVnmllXu3FTcyJgDaepA29aO8W5VtsJgxjMSdx9qI8T40oB92ioAOgH5YrAvdN25JfrknMJ/Ec/AR1JpsIeJLbsTdR1GreqNnw3XhxbUEFE5ucFeb8IiJ/hOQfSrl/V2yb3vBbhAOUqSGAK4nAAM7RNYHhdzUG6z6cMJJnaIyQG5sbDr8K5qNffv3E98W5eZZBEKPEBJAH3on/wDObls1X3JF1+mN07+wV1mtNy4oEwoP/kYnfsAPnRnhhrL6RGS6yMAGkmJ2yxIPn+lavhoxQdRj8OorijcM9a1BvT/h/feuXGrq4UelQ3WxUhSMZqjnNOLVy0ssB3IFZRpPd4BZfxvaVnIALESfSgmu/s8tmXD+6HUEY+v2rSa3iC28CGbsNh6mgWo1jXDLGY27D0FPjkce7FuNjNFaTTpyWRE/ieMsfyphbqa6TVfUXKW7b3CW2yHanUgCaoIJDXH2Gw7noKjUG438oqDU6kM/IPwrn1O0n99KJRt6V8xi8q1DBnJ3NKpIpU8F5JN3ZsG0untDILn+YwPlWf4nr+dxCjlSeUKOX9zEUUfQjc0O1VoqpYDahWNrduxcJpySRa0uvN1F50I3PK3hAYYAnGR3rui8PvCWC2mO3RpUiJOcHb4ZioF0rm0txULNgkCTAA3wfhFULwuq63AYwwKkAKCSTPJ1wJmDkRiBKMePVenj09/qV+FNRvlJ+v3LFrNwiGOYUA8pwZbOwIBG+KuDWsETbmY8p6QYms7ouINbuSYM834hnMEHm6CT8hUz8Yf3xMeEkHJ/DiPjsRJ71Voknt6AT1SStcbe/j9DV270rkgx1GJEnp8KH33Gaq/4urzzMBAaeWT4RAkk7nrAFEn1Fsg8jLLDrjliOpGxB3peqUdpIS8Sk21/RnbnBwwd9gp2g7HO/WO1XbfA1CLc/EGIA5d89gYzNXxwJrv/AE7o5jgg7HqMrOYGxFGdJ7LXzAuXkRV25ZYj0wKBucuGVJ0qcjL69DaF21bDEbdyCFBbbcj94qgba3AVICw0gd56g74k+W1eit7J2jb93JO55pgz/qkZBoWfYnU8wK6oMFMg3LKOw23YRzbda3HLte/z/kWskI3qVp++4LscLNu9ZCj8YUnm6BYDzGBIYbdfqQveytxbouWCAJBKyRMdicbSPjRbR+y62mW7qNQ151/CDCop2lba4mMSZojc4oB+EfE/pQzbT5AWVvhE+m0zhFNwcpIyJBj4ilf11tRjJ69qE39Yzbn4f0oVxPiYtqTWJXskKbrdhfVcTY9YHl+u9ZPXcUDX1ScZJ+AJ6+lHrOk5rYZrirKg+pjoBJ6/avOuJhhqGE+IMOWJPN2A5e+3xpvTxWSbiuULzSlGCm1sb+3eQ2yAnNsCYJ8REkCK894laNrUsipzSynlw0jDxjoa0Gk409s+6Nprnu3cLy7ncZntnMfCsjqrzG5zgw5nAxEDAHly4j+XzqjpOlyYptvgDP1WHJjjGK3vd9/2NNw8oPGS6C4S3JbMAKARt339JqHierSzbdAC/vR4HJ88yAdx9fLYUtJr192ocyYMFTkScgzt6+Vc1+uYXeT3YPKvKiHxAc25gY5iIq6LalXvYRLi3+f5pWuy9SVNSDcRiJZ7YLHECAVnHU8uZrTcKbEVldLe5uVQQfdyjR1zzAj+UMWGMYFarhS5FQdZLVIf0yqFMOM2KrXWqRmqnr7sDG9Q0VDX1qDBYSKYutU/hbPyNCLwAY82JE7gDaPypKqtgZPkwPn1/ea5qg6QRuGow9V1eFGf3NdN0ASTFHQuXNEz3KGX7pduVetR3tYbjQu25Pl5Dr0qBLd2y/vBDYlcx8fONyOsUxRrvudulYS1QNsCyuGP4j2BGZ86i/w5QIj49fnT9PbJlmMu2WPc1YUVkVpVdzpy1FA6Ijr9KVEIpVutgGg1VsAUM1MEEeVEdc9UWRTHWabOWkTBNvYl4PrQtkKPFC9DjmDHr+VRcTW2zs58ExJkgKd2J6Z2+NAb/GGts6ciYMSARsewMTUja83kYHlJYHmWN/lsNs1DHp563K6TPWWOelyvkp3uEXGucoEkEjEbAZie0UX0/sWzZZttpzmZzFWvZjScxF2cAFVHnjmNapAPWqZZJLawcmSntz7+QAs+yPMILd5KiOYxEsdzjFOb2GEHxAmIB5exkT1ORP61pUuGrQIGTt50nXL1EPI2ZXhfAtRacAAFeZmJUldxHXf6fGtYlgjf5VDd4sq/gE+Z2/Wh2p4iz/iafLYfKulT77gynKbthO9rUXrJ7DP12qhe4sxwvhH1+dD3c0xnrEgWTNcJ3zUd69AoZquLqjohOWMd48z9Kj9o7zWEloyBsaLTTSffgG9V12L+hvG/zi3kowU+pE1k/au86uUOPCSc+o+/5VQ4P7SPZ1DXBPK4zG47RPURt1p/tLrDcPOLY5LQ92TI/E0nmx5gn1Jq+HTTjlTry19yTx4zhJXv2+H9Brh/Hl5UN1SGaMgFwQDDKApO5gie/lQHVN7zVi8wJzlSIINv8IZf5uUbdSRVi1r4FjmuG2RaHKYJk+8aB1A8JB/So+O6V7oD2lZoclyoJPNggnqf6VRHFjxSco8v373F68uXGlN7Lt7e30J+FcTbkNxhBLHmfmPiJM5z0mfOgvtBq1LJEYkwAV3MgyD1Py+NT6YNcIA0xa4T/CHyT/KBj0kDetTe/s799aUueS9EkgTk/wAJAxAEDG1dPNGMrkFGMnHSvfv6/mZi3aRlBKkkjdDg/JSJiJwOvcVX1CwIVTaDYJaSxB38TQAInYCY7UU1H9nWrTColwDqrAE+oaDU1r2B11wibduzt4mYE4+LH5YrvFhzqB8P/wAlb2b0QuXGS2uycxz1kCJPlWv0tjkmRBFWOBcEt6FCA3vbrRzsfLYeg/cUtZqiSS5wB8Bv+leZmmpztF2OLUdyFr8b0D4rxQqZiROfKI/Wo+OcThAQQAwxnMZyB3x170IKlkOenw8/Oa2GPuyvFi1W327HeIcd5mJCrAEAsJ2MyB0NM0vHTgvatuB2HId5wV+XpRbhPscbgDP4FIJkjoAMycbkVX1PBbYeEZXkkCCDtieYQd9pFMWTC/IuwvROT2ohvcZlSbYyOhOw/OqRvXbnNzOVAjpEH71Dql5GkHY7/vf1ovwbRe/fw3OS6VMTMNiCJjB5Sc5606oxVmO3dbNcgfme0eZWJjrg47xvRC3xf3igXJ5gVgYiJAJxU/F+HNZP+YjKYiIlT6MPCaAtfFsgrOCPl1+laksqutxbena9jcLXWIFNRuZQR1g11lneo2C9hvPXK4B3NKtMD/ERih1kzj5UQ1hoSDBNMyK0KxumCPanRFbgeMMPqP6UOs6tlV0WfGBOSNjJE+YkV6PpdJb1NuH6DOY+M1V/9LaRDPjuHsWx9hNBDMkqkj0o5IuDjIi9kNMRYz1ZiOuNhHyrQyF3Mff5VSN/EKAg7LjHrvUPNSJy1SsRQRbXR+ER5nJ+Ww+tVnvEmSZPnURNQ3dWq/iYCg5CUb4LJNRmo01AbY11nFajGmtht27Amh1vXtcUsikqCRMxsY2PnVfjvE+RfyrKcP191GEQU5p5TtO209/rVePp5ZINx7EmTNHHNKfA3i2ua5c8PQmPsd6mv6u5cQJePIDywxE4AI74Ex+xVXW6W5baTKFszBH4hkT8SPSrXBeFPfuqpMgZ26bz+k969KPhaN+3BFJZFO49+f2KXDtS/MORSDzSoHRpHU9Mb0cucJu6q9fI2bIbdWyCPUQDRUf2dcxxeZFO6xzD7itPwzg9rR2o5sT4maBJ2G32FTZesuNR5HQ6apamYTS+xWtLcpW2wJmWYEA7SMcwwBt2FG7PFl06LZsr764YhwCFLMWBgRJCsAPjVfjftQbodEMBLoheUgsqnrJkyMkRFaH2T4H7sFzu+VBEG2pM8vzOaVKdRvIvlwOUN/J9Q5pUbkXmENA5gDOYz9ak93U3LAk/Oh2r4p0T5/pUDZSkXbt5LYljJ6Dr8v1oNxDi7PgYHb9TVW45JkmoGatlktUtkcoJOyawJIESTsKm1HBjBJILbwNhjbz9aEC9N3/ao+ZP/wBaM6fixAh8/wA3X496xBM869odMiXcqZU5jadxVW1cYCzP8Uk+kkD7VsvavhiunOqhiTk/U1kdYUKnm5mcjC9u225Jn5VbCWpJBxyPGnJEy8RYx4jyg5UzEAmAPQ9NqocS1bkyCcbBcQDnpUdpuS7J2gAjpMCfrV1bUqsMABAaB5dhvR6VB3Rksine1MpcjOoMY2JJA/frVmxqyhRlJEFcjMHuPhVK9YOeXb4/LNE+ALc96CE5lJKAYyRHNgjODn4UydVZ0MqSa7+p6FwniaalGUgNymGkYacgwe/bpQ3i39lyXQXsubTHZWll+f4l+vpWn0GlCgCB8MAefrV25qOnSkYU4uyTJJPZHnn+FXtOirdWIEcwyp9GH/NRNdgZr0K9fQKzOQEA8U7R596881N5L19vdryWQdj17wOk9uldOCXmNUnIre7Z8qMV2jKOoAAXA+FKk6pegdIu6o0HvPDUWv7UHVgWIO4p8+CeCthLht7Md6JE0AsXOVhRi9fqOS7lcfQfcvBRWd1/HH50C+BGJBaAT5b4zUut10kqMsATA69hPnQ3hlg37bl3ACsPAF2bZTmTO47dKfhil5pLZf79/AKa8lW9T/D6bPe/0CzcTuLzCOaFLBh5CTtuPOhtn/PKSOdix8JggiInO0Tv51a4aipbvAnLc3NI3TMheUb80eQoDw7X+7ucp6yCSMbxBHUSBWxVt6OxapRhFrIqtLnffZ/NGls22skIxXIMAHmgqdj5gGN9gO1cuaX3tw8zGADAkLHKGJjbOAe4Aqu+rdnV8M3Ny4GwGTH1z6xXE15U3VLMjNBtsvQk+KZ6QT8vOlLVdrk6ajx3aXv4UTpoluh5/EnQGYBG475msne0z2STPMFdYU5DHckjqIx8aPaIG4WBjlWcGQCYOcbmcdaH8Y0ZunnWAwjA69DEfOqenn4c6bJet6bxYynFXXthHg/GjfuJbvqrAgfi2wCCAI/F189q0NzVrbve5s8tpQoZiiqSSZwcYgRjzrMcC4PcYoz2yPdczCRBc7qNgYB71C1hl1Re5zgMSzFTByZj7Cinjxyk4wdEOKU6Tmr+238Gk4x7ZKLNpQxDs5FwIYICEhgT/DJ5T6TmgftB7TsRbS2xKqweSeaCBCidzEN84qvp/ZS8xFxEB/FAJGQZiek5rV8M9k7du2P7yAzRgGJA3/h3M9a7/Dip80YvEmmntfv3/JU9jeGf3h/71c5uYeETsxAjn/Ktre162xG7dh+ZoV/eoUJbARAIAH7+1QhahyZNcrRVCGlUy1qNYz7nHbpVVjTiahZqUMOO1V7j092qvdes5OKulMu5/mA+S/qxq+GobwwSs/6mY/8A9GPoBREU7uAOnBHQ7iqdrgylpn0HWrRpBqzc0o632YDZRfWK5p/YoRLY8qOaHiXJgiR9RRIXFcSDNGpy9QaMZxXgBAAtjwjp385713gPAW94twlhyTCkCJYZNbA6eupY7VuqXBl0MsORjfy6VM+qRQS7BVG5P61Hq2FpSzEBR1rCcc42bxgYQbL+Z8/tTYOSdAaVLcm9pPaJtQ3IkrbBhR3O0n8h0pJbUKB2FBdKstPb71avMd63J5nRq2RzWczNhjtG5HU9jSqIXqVGtS4Yamq4NUbwIkUF1dyHkUqVHNbMjjyWp5lkVcS5Kg9Y/pXKVQT2dFsSjorgS6WgNmc5G3UUv8Pa2zXLDcrtytBiDJIjIMTORtSpUaySxrUj6GXTY8uKMZLsvl8C7wxCFb3oDMYQ8uBzMS5gYxCifj3oensybzC6G5Z9fQ+lKlQqcl5l3PJzpKTXpSX0NBwv2dS14t228h6frRA8GRslFJ86VKgbb3ZO227Beu9mdxaAHcHY/uTnzrPai2bUh38ZOY2jYCI+tKlTYbug8c3F2u24b4dxQvqFEwpCgr0JK5P/AJA1pm4ZaYS6K0Z8QmlSoZKnsb1EVqohv8SAxbAA7x9h0qixJMkzSpUnkVVcCpGu0q5GjHaozXKVYaQ3DVLXXeVWPYGlSooLcFkfDsIg/lX7VfmlSpkgUcJrlKlWM4QepLV4qZBilSrjgvoeIBzynB+hohcuqiFtguT3rlKnYnuLmjBce4y19uyDYfmfOgN0UqVNi7YbVIsaNYWe+aV2/OKVKtS3AZWalSpUYN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6" name="Picture 10" descr="http://www.rukukla.ru/file/0001/250/000_5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1493">
            <a:off x="6444208" y="4509120"/>
            <a:ext cx="2381250" cy="158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14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 bwMode="auto"/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770921"/>
                </a:solidFill>
                <a:latin typeface="Arial Black" pitchFamily="34" charset="0"/>
                <a:sym typeface="Wingdings" pitchFamily="2" charset="2"/>
              </a:rPr>
              <a:t></a:t>
            </a:r>
            <a:r>
              <a:rPr lang="ru-RU" sz="2200" smtClean="0">
                <a:solidFill>
                  <a:srgbClr val="770921"/>
                </a:solidFill>
                <a:latin typeface="Arial Black" pitchFamily="34" charset="0"/>
              </a:rPr>
              <a:t>Привлечь внимание родителей к музеям;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200" smtClean="0">
                <a:solidFill>
                  <a:srgbClr val="770921"/>
                </a:solidFill>
                <a:latin typeface="Arial Black" pitchFamily="34" charset="0"/>
                <a:sym typeface="Wingdings" pitchFamily="2" charset="2"/>
              </a:rPr>
              <a:t></a:t>
            </a:r>
            <a:r>
              <a:rPr lang="ru-RU" sz="2200" smtClean="0">
                <a:solidFill>
                  <a:srgbClr val="770921"/>
                </a:solidFill>
                <a:latin typeface="Arial Black" pitchFamily="34" charset="0"/>
              </a:rPr>
              <a:t>Создание мини-музея, как отражение интересов и проявление инициативы детей;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200" smtClean="0">
                <a:solidFill>
                  <a:srgbClr val="770921"/>
                </a:solidFill>
                <a:latin typeface="Arial Black" pitchFamily="34" charset="0"/>
                <a:sym typeface="Wingdings" pitchFamily="2" charset="2"/>
              </a:rPr>
              <a:t></a:t>
            </a:r>
            <a:r>
              <a:rPr lang="ru-RU" sz="2200" smtClean="0">
                <a:solidFill>
                  <a:srgbClr val="770921"/>
                </a:solidFill>
                <a:latin typeface="Arial Black" pitchFamily="34" charset="0"/>
              </a:rPr>
              <a:t>Обогащение развивающей среды группы, ДОУ;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200" smtClean="0">
                <a:solidFill>
                  <a:srgbClr val="770921"/>
                </a:solidFill>
                <a:latin typeface="Arial Black" pitchFamily="34" charset="0"/>
                <a:sym typeface="Wingdings" pitchFamily="2" charset="2"/>
              </a:rPr>
              <a:t></a:t>
            </a:r>
            <a:r>
              <a:rPr lang="ru-RU" sz="2200" smtClean="0">
                <a:solidFill>
                  <a:srgbClr val="770921"/>
                </a:solidFill>
                <a:latin typeface="Arial Black" pitchFamily="34" charset="0"/>
              </a:rPr>
              <a:t>Использование новых форм работы с детьми и их родителями;</a:t>
            </a:r>
          </a:p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04664"/>
            <a:ext cx="221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Цель:</a:t>
            </a:r>
          </a:p>
        </p:txBody>
      </p:sp>
      <p:pic>
        <p:nvPicPr>
          <p:cNvPr id="28682" name="Picture 10" descr="http://t3.gstatic.com/images?q=tbn:ANd9GcQIuhA-7EI2Yym_p029CMlCfY6C5XkziMCSAUHI1fk-zbIL9YAY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4" name="Picture 12" descr="http://t2.gstatic.com/images?q=tbn:ANd9GcTvLAOAkDnDNZ5CV-O8YB6C7pixr5LWlaDk6VfjQGA7YxE_fJ2q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9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2060575"/>
            <a:ext cx="8229600" cy="47974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accent1"/>
                </a:solidFill>
                <a:latin typeface="Arial Black" pitchFamily="34" charset="0"/>
              </a:rPr>
              <a:t>Интеграция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accent1"/>
                </a:solidFill>
                <a:latin typeface="Arial Black" pitchFamily="34" charset="0"/>
              </a:rPr>
              <a:t>Деятельность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accent1"/>
                </a:solidFill>
                <a:latin typeface="Arial Black" pitchFamily="34" charset="0"/>
              </a:rPr>
              <a:t>Культуросообразность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accent1"/>
                </a:solidFill>
                <a:latin typeface="Arial Black" pitchFamily="34" charset="0"/>
              </a:rPr>
              <a:t>Гуманизация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accent1"/>
                </a:solidFill>
                <a:latin typeface="Arial Black" pitchFamily="34" charset="0"/>
              </a:rPr>
              <a:t>Разнообразия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accent1"/>
                </a:solidFill>
                <a:latin typeface="Arial Black" pitchFamily="34" charset="0"/>
              </a:rPr>
              <a:t>Экологичность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accent1"/>
                </a:solidFill>
                <a:latin typeface="Arial Black" pitchFamily="34" charset="0"/>
              </a:rPr>
              <a:t>Безопасность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accent1"/>
                </a:solidFill>
                <a:latin typeface="Arial Black" pitchFamily="34" charset="0"/>
              </a:rPr>
              <a:t>Непрерывность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chemeClr val="accent1"/>
                </a:solidFill>
                <a:latin typeface="Arial Black" pitchFamily="34" charset="0"/>
              </a:rPr>
              <a:t>Партнёрство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56895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Принципы построения музейной экспозиции как инновационной технологии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5600">
            <a:off x="7115175" y="2257425"/>
            <a:ext cx="1882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87763">
            <a:off x="503238" y="3711575"/>
            <a:ext cx="23209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1557338"/>
            <a:ext cx="1276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8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чка 3"/>
          <p:cNvSpPr/>
          <p:nvPr/>
        </p:nvSpPr>
        <p:spPr>
          <a:xfrm>
            <a:off x="3275856" y="2564904"/>
            <a:ext cx="3224970" cy="1936236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Педагогические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функции музея</a:t>
            </a:r>
          </a:p>
        </p:txBody>
      </p:sp>
      <p:sp>
        <p:nvSpPr>
          <p:cNvPr id="5" name="Овал 4"/>
          <p:cNvSpPr/>
          <p:nvPr/>
        </p:nvSpPr>
        <p:spPr>
          <a:xfrm>
            <a:off x="323528" y="188640"/>
            <a:ext cx="3105472" cy="2924944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rgbClr val="FF0066"/>
                </a:solidFill>
                <a:latin typeface="Arial Black" pitchFamily="34" charset="0"/>
              </a:rPr>
              <a:t>Образовательная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kern="0" dirty="0">
                <a:solidFill>
                  <a:srgbClr val="9933FF"/>
                </a:solidFill>
                <a:latin typeface="Arial Black" pitchFamily="34" charset="0"/>
              </a:rPr>
              <a:t>Развитие зрительно- слухового восприятия, усвоение информации;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kern="0" dirty="0">
                <a:solidFill>
                  <a:srgbClr val="9933FF"/>
                </a:solidFill>
                <a:latin typeface="Arial Black" pitchFamily="34" charset="0"/>
              </a:rPr>
              <a:t>Использование дидактических материалов, расширяющих рамки учебной программы , стимулирующих интерес к искусству;</a:t>
            </a:r>
          </a:p>
        </p:txBody>
      </p:sp>
      <p:sp>
        <p:nvSpPr>
          <p:cNvPr id="6" name="Овал 5"/>
          <p:cNvSpPr/>
          <p:nvPr/>
        </p:nvSpPr>
        <p:spPr>
          <a:xfrm>
            <a:off x="5868144" y="188640"/>
            <a:ext cx="3107183" cy="2952328"/>
          </a:xfrm>
          <a:prstGeom prst="ellipse">
            <a:avLst/>
          </a:prstGeom>
          <a:ln w="7620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lt2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rgbClr val="FF0000"/>
                </a:solidFill>
                <a:latin typeface="Arial Black" pitchFamily="34" charset="0"/>
              </a:rPr>
              <a:t>Развивающая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030A0"/>
                </a:solidFill>
                <a:latin typeface="Arial Black" pitchFamily="34" charset="0"/>
              </a:rPr>
              <a:t>Активация мышления;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030A0"/>
                </a:solidFill>
                <a:latin typeface="Arial Black" pitchFamily="34" charset="0"/>
              </a:rPr>
              <a:t>Развитие интеллектуальных чувств, памяти, сенсорно- физиологических структур;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030A0"/>
                </a:solidFill>
                <a:latin typeface="Arial Black" pitchFamily="34" charset="0"/>
              </a:rPr>
              <a:t>Обогащение словарного запаса;</a:t>
            </a:r>
          </a:p>
        </p:txBody>
      </p:sp>
      <p:sp>
        <p:nvSpPr>
          <p:cNvPr id="7" name="Овал 6"/>
          <p:cNvSpPr/>
          <p:nvPr/>
        </p:nvSpPr>
        <p:spPr>
          <a:xfrm>
            <a:off x="5868144" y="3861048"/>
            <a:ext cx="3071242" cy="2880320"/>
          </a:xfrm>
          <a:prstGeom prst="ellipse">
            <a:avLst/>
          </a:prstGeom>
          <a:ln w="76200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rgbClr val="C00000"/>
                </a:solidFill>
                <a:latin typeface="Arial Black" pitchFamily="34" charset="0"/>
              </a:rPr>
              <a:t>Просветительская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8C04FC"/>
                </a:solidFill>
                <a:latin typeface="Arial Black" pitchFamily="34" charset="0"/>
              </a:rPr>
              <a:t>Формирование умений , навыков;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8C04FC"/>
                </a:solidFill>
                <a:latin typeface="Arial Black" pitchFamily="34" charset="0"/>
              </a:rPr>
              <a:t>Формирование адекватного, осмысленного отношения к получаемой информации</a:t>
            </a:r>
            <a:r>
              <a:rPr lang="ru-RU" sz="1000" dirty="0">
                <a:solidFill>
                  <a:srgbClr val="8C04FC"/>
                </a:solidFill>
              </a:rPr>
              <a:t>;</a:t>
            </a:r>
          </a:p>
        </p:txBody>
      </p:sp>
      <p:sp>
        <p:nvSpPr>
          <p:cNvPr id="8" name="Овал 7"/>
          <p:cNvSpPr/>
          <p:nvPr/>
        </p:nvSpPr>
        <p:spPr>
          <a:xfrm>
            <a:off x="251520" y="3789040"/>
            <a:ext cx="3096344" cy="2924944"/>
          </a:xfrm>
          <a:prstGeom prst="ellipse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u="sng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u="sng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u="sng" dirty="0">
                <a:solidFill>
                  <a:srgbClr val="FF0000"/>
                </a:solidFill>
                <a:latin typeface="Arial Black" pitchFamily="34" charset="0"/>
              </a:rPr>
              <a:t>Воспитательная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030A0"/>
                </a:solidFill>
                <a:latin typeface="Arial Black" pitchFamily="34" charset="0"/>
              </a:rPr>
              <a:t>Формирование личностных качеств, взглядов, убеждений;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200" dirty="0">
                <a:solidFill>
                  <a:srgbClr val="7030A0"/>
                </a:solidFill>
                <a:latin typeface="Arial Black" pitchFamily="34" charset="0"/>
              </a:rPr>
              <a:t>Становление умственного, нравственного, трудового, эстетического и экологического воспитания;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5688013" y="2179637"/>
            <a:ext cx="349250" cy="2762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3357563" y="2214563"/>
            <a:ext cx="357187" cy="2143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8" idx="6"/>
          </p:cNvCxnSpPr>
          <p:nvPr/>
        </p:nvCxnSpPr>
        <p:spPr>
          <a:xfrm rot="10800000" flipV="1">
            <a:off x="3348038" y="4581525"/>
            <a:ext cx="863600" cy="6699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19700" y="4581525"/>
            <a:ext cx="715963" cy="6508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3" name="Picture 1" descr="C:\Documents and Settings\Валерий\Local Settings\Temporary Internet Files\Content.IE5\243KS1S6\MC9004392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88913"/>
            <a:ext cx="18002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1" descr="C:\Documents and Settings\Валерий\Local Settings\Temporary Internet Files\Content.IE5\243KS1S6\MC9004392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5084763"/>
            <a:ext cx="18002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3213100"/>
            <a:ext cx="271464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286124"/>
            <a:ext cx="228601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320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1 .Формирование у дошкольников представления о музее .</a:t>
            </a:r>
          </a:p>
          <a:p>
            <a:pPr>
              <a:buNone/>
            </a:pPr>
            <a:r>
              <a:rPr lang="ru-RU" sz="2400" b="1" dirty="0" smtClean="0"/>
              <a:t>2.Приобщать дошкольников к культурно-эстетическим ценностям , побуждать к творческой деятельности .</a:t>
            </a:r>
          </a:p>
          <a:p>
            <a:pPr>
              <a:buNone/>
            </a:pPr>
            <a:r>
              <a:rPr lang="ru-RU" sz="2400" b="1" dirty="0" smtClean="0"/>
              <a:t>3.Способствовать обогащению представлений о природном и рукотворном мире , развивать познавательные интересы .</a:t>
            </a:r>
          </a:p>
          <a:p>
            <a:pPr>
              <a:buNone/>
            </a:pPr>
            <a:r>
              <a:rPr lang="ru-RU" sz="2400" b="1" dirty="0" smtClean="0"/>
              <a:t>4. Выделять выразительные средства каждого вида творчества, понимать язык искусства.</a:t>
            </a:r>
          </a:p>
          <a:p>
            <a:pPr>
              <a:buNone/>
            </a:pPr>
            <a:r>
              <a:rPr lang="ru-RU" sz="2400" b="1" dirty="0" smtClean="0"/>
              <a:t>5 .Вовлечение родителей в жизнь группы.</a:t>
            </a:r>
            <a:endParaRPr lang="ru-RU" sz="2400" b="1" dirty="0"/>
          </a:p>
        </p:txBody>
      </p:sp>
      <p:pic>
        <p:nvPicPr>
          <p:cNvPr id="4" name="Picture 1" descr="C:\Documents and Settings\Валерий\Local Settings\Temporary Internet Files\Content.IE5\243KS1S6\MC9004392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57166"/>
            <a:ext cx="18002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D:\лена\дуброво\getImage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5832648" cy="3094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768923">
            <a:off x="6899037" y="539004"/>
            <a:ext cx="198155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Керамика </a:t>
            </a:r>
          </a:p>
          <a:p>
            <a:pPr algn="ctr">
              <a:defRPr/>
            </a:pP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фарфор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156325" y="1844675"/>
            <a:ext cx="2843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>
                <a:solidFill>
                  <a:srgbClr val="00B050"/>
                </a:solidFill>
                <a:latin typeface="Arial Black" pitchFamily="34" charset="0"/>
              </a:rPr>
              <a:t>Керамика</a:t>
            </a:r>
            <a:r>
              <a:rPr lang="ru-RU" sz="1200">
                <a:solidFill>
                  <a:srgbClr val="00B050"/>
                </a:solidFill>
                <a:latin typeface="Arial Black" pitchFamily="34" charset="0"/>
              </a:rPr>
              <a:t>— изделия из неорганических, неметаллических материалов (например, глины) и их смесей с минеральными добавками, изготовляемые под воздействием высокой температуры с последующим охлаждением.</a:t>
            </a:r>
          </a:p>
        </p:txBody>
      </p:sp>
      <p:sp>
        <p:nvSpPr>
          <p:cNvPr id="15365" name="AutoShape 4" descr="data:image/jpeg;base64,/9j/4AAQSkZJRgABAQAAAQABAAD/2wCEAAkGBhQSERQTExQWExQUGCAYGBgXGR0cGxkdHhsaGiAfHCIgHCYeHhsjIRoaHy8jIycpLC0vGB8xNTAqNSYrLCkBCQoKDgwOGg8PGiwkHSIvLCw0NCwsLDQpLikuNCwvKiwsLC8pLCwvLSwpLS8sKSwsLCksLCwsLCwsLCksLCwsLP/AABEIAKAAmgMBIgACEQEDEQH/xAAcAAEAAgMBAQEAAAAAAAAAAAAABQYDBAcCAQj/xAA5EAACAQIEBAQEBAUEAwEAAAABAhEAAwQSITEFE0FRBiJhcRQygZFCUqGxByNiwfAVM3LRQ+HxJP/EABkBAAMBAQEAAAAAAAAAAAAAAAADBAIBBf/EAC0RAAICAQMDAQYHAQAAAAAAAAABAhEDEiExBBNBUSJhgcHR8BRCcZGhseEy/9oADAMBAAIRAxEAPwDuNQnGsZdFxUtuLSaZmy52LNOVVWIiAST0qbrXv4JXMmR3jrH+b+tai0nucZH8N4q4vNh75t8xbYuApPnWSCYPywdNzUxVLxiM+NC3MQotAM0LuVlfKSdu2n96ulbyQ00/UzGV2KUpSjYpSlAClKUAKUpQApSlAClKUAKUpQApSlACvhNfa18fixbts5/CP8n0rqV7AUfCLgvjBdBZjmbS4+gIiCB2BmJq+2bwdQymQwkHuK5smNwBxAY2rJOZszCcpMbxMRNdD4djUu2w9v5Oh6H29Kr6mL2e/wASfC+TZpSlRlApSlAClKUAKUpQApSlAClKUAKUpQApSlAGLE3MqyN/39PrUdxLi/Ksl7gVAREkyonef81qSv2A4g95+oqveJuKIjLZcAWyhZiwkMPlyifeT9KbijqaVC5ulZVcFxbBHEKeTZADNrkGumh7V0DhfFLd4fyoKjQlflB7f/Nq5xgeEYIXrZZAynOSpaRpEaffSr/w3jWHgW7eVYEhVgADv6Cq+pimtkxOGW+7JG9ilXQnXsNT9qjsT4iC3FtLbc3W2BhRGupOw2Om5itjht1NRmDXG1buf/Q2r4eEDn87MdQJTSCVBCt3BAJFRpRT9oe7fB9GPdBN5AijdlbMB76SK8m9ffVFRF6Z5JP0G1bmKwwuIyNswg19sqFUDNOUQSd9O9cteh2mYMFi2YsjqFuLuAZBB2K+n7Vt1DYpbt11uYd0VVVgSROcyIX/AI+oqSwWJ5ltXiJGo7HqPoaJR8gmZ6UpWDQpSlAClKUAKUpQApSlAGvjCYCqcpYxPYdY9arfHfC+GvArDZ08xIcyds253219qs2JsZgIOUgyD2P9xVJ8X8e+DYpaVPiL4kkD5V2nXdmP7elU4NTklF7islVbIXGfw9VMZhbYvsbN4OSTAcZQCMsCOo/WrRwnglrDkNbUqHJUPoxgbsxb1GwrnIsPey3Xul0+TMSWIcmAoHTt6VscOx2JwlwoQZSC9p5a3BOmp0k9xtXoTxzkqcrJ1OK8HULmPFy2SywUTOLmwDdMvXXf61MYdyVUkQSASOxitDheKs4u1bvqoI6SNVI3B9Qa1+PeIFshlDqrIouPnVo5ebKQpH4zsBO9eW1b0pblS23MvF+OpZV2Z8ioYckGZKyBbkQzVE4DiD3rd2/eTlWVUsidWgTmuRudtNqrOGdbkYvFk28Pb0w9mSTA2iTLMepNWPC4i5ihbDryLNxpW2D5yq6y59TACiqniUF8/p7xOtyZMYPiWbD2HsjOrqNYI6dt9Tp6VucKebSttmkkdiSSR9DpXzEcPBMghRGU6dP6dfLWfDWgqhV2Age1SSarYek7MtKUpZoUpSgBSlKAFKUoAUpSgDS4vxDk2i4yltAgdggZjssnQE9K5B40vcziTMQVchcmeQE8v4vYzXZcbgrd1Cl1Q6HcNtXBOP47m4i7cWckwoJJOVfKo+wr0uhSbbJs72Ldwa8F0CgZlyXbYgC2p0fEfXWPTWvviK8CmSENu2AcI+aTdEaluunrvvUFwnixS2oVWOYw5CzzF/ISJ0FbPFMay2GzI6oXAtsUKqixAtrI1G9VaPbsnvaiz/w1xJSxiTuAwKrIEtlMgTpJ0qIxOOfEEjENdWzaJvXkukFldvltAjQgdPevfhHCZ8GuIKWyti6zsLhaARBnKNC8QASYEVp4q3nIt3CQinnXz1a4+oT3AMemppSiu5KQxtqCRn4bb+JufFYgi3h7eiqdoGyqOv8AerHgMScZcVxbFuyGAtFhNw5QdV6JEkzvqBUTwXgz45gzDl4ZNFUfiHYf0+vWrdwzG2RedBKcoraQFSAcwmVMQ0xGn5aXnmlxyv4/07ii2TmTp0r1Wg/GFClstw5bnLICGZkCY6rr821Z7GPR3uW1aWtEBxB0kSOnbtXnNMrNilKVk6KUpQApSlAClKUAKUpQBhxak23A3KmPsa/PeEGsda7nx3FEQqkqACzlTBA6Cekn9q4fi8Myl3WTbDkBugJ1g9j716vQqk/eR53bouXAsMgw6C3feziLyPat5R/LBedwNmkaMTNanGG5eGQvdv3b1y0uZrmttgCRlA2Dr1O9V/h3HWtOr6nKcwBOmb80bTWPEcSuYjIk5jsqjqdT96p7Pt6hep1RaPC+Jy8Pvg/I95R9FXM36AU4XgviGm4ctsTdun/l09ztHatQXgMAltQRBcsfzFigmOmkiPSpKwoyC2WKopm4R8zNGir3aNPTesvy15Zx+ETJ43fvnkYJBbQeUuRt/YH0Emtzwvhv5lwPeN9rTxlD6BoEsVnQDYdNCa1LJxOTLaQYaz8ogS5nT3zfarBwfg/IViqeZwM7M3neBAmBA9BNRZGoxaVfP4sfjTbslDigDBkH7/tWvxHCLdQN5iUYXFCMVLMswD3B2g1mVoUFAWnudQK85ympI1Mle06VGl6FFmXB3Wa2rMhtswBKEglT2kaGKzVrYJWGYNcFw5iRAAyqdQpjsOvWthmA1Jisvk0faVHXuNLmCIGZ22kELHctERWxbxDD/cUL6gyv7Aj6iu6Wjlo2aUpWTopSlAClKUAQvFVB5w6FRJ9QD/auc+GuJi38VaKgo/mOYaHLIg+mvTWunYqA1wnYAT9jr9q5nwJrbX8UygkhZSYyDXUvOw21r0unrQ0/cR5L1bEOLKXXYLbswdIIZRHvOlWLhPB1W0LCJEHNyLsBiRrns3fzjp+1R3EuIJZ8wuC87HRDbypHfb5e0VAYviN5wuZmyj5VEwP+Iq1xcxKdE5d4oiXLqXbdy2yMMoZdXjMQYGkTHppWxwjxnassScMbhTcl9RPXaJO9feC+GLhu2mc5xGZ1Jlsuw9tatd/g9k2Iu4WOddCAKM5AmAxI1AAE+lJnKEdnubinJ2jUbxouKK8h+VdAaLbrrMaMDMEjWt/gYLtfd719XdwSYISAsBUkaxuSBEnrVP8AGnhLIbl/DPnFsqpWR5W3Oo/EBG+tWTwTxIX8OYGW+pyXHkwFjRomJPYbkTSZwioaocDYyd0y3WsWlq0C7AADfvHX1nevWFuSmdtFOokQSOmb19KrGOxCm7bw1rUufMxMtkXViTvGkdta18Yq2ES0Ll3EtmhBcafMzaaD5on8U7VP2b/V/wBG+4WvhiJmusgSWYSVMkkACH7EbR2rC/CuYilz/MzSc0ke0TtUbheJ3MPbuLct27QRiEYNOdY1YgbEmdDWnhMZicSbd+3HLR//ACSFddiVAgCNgTNcUJbyvY7qXBb+RoJ10gnuK+X7sQIkHc9KrjcZ+IxK4eWySSxRTkOXXIz99pGlSd/jicwWbZkxLOBKp0HoTPTpGtLeOS5NqSfBv4RjlAOm8T2nT9Kz1r37gKeUyTtHX2rOKU/U0j7SlK4dFKUoAjsagLsD1T9J1rmPhe5bXFYpXB5WRnMGP9s5ont6e1dR4koWLusLo8flO/23+9cr8SYYYe5iCgzJetlQwO2YgyO4MfrXo9L7UXH1JMu0kzT4NhzjcS969OUeY+g6D2Arc8Zu1vEWkTNykcSHXKi+UTyz+LTUnvWb+HdtHZldQwVcwVjAJmDPcAAaHTWpLxfwezeu2IN1bl+2RZXU2kYHN5uihhIn2NUzmo5afCMRjcWySs3LLWL15s2GLxYW9sx/KVOvVjE9qsVjDuhQLczpatwQ27NtJYdYB6da5p4X8Tm0Fw9wK6q8tmIMROx1Bg7VIYjxJbcO9pzhr906qdVKjTUfLtrpB1pGTBJyrwajkSRJ8cvK2FCz8Hfuk3nWASwUyZ6NIgTvrVO8Ks04mX5S+WCCYOp3gGDFe/Efipr4ZSFAHlUjcjrv8uvT0rZ4LxGxhsOqJ8Tcc63GTRSeg2MxtNURg4Qqt2LctTNheKcieVyyW3aXZm9/Lt6ViweMvC5zihZx8r3SERPVQdZ9a1b/AIkQ7re9i5H7AVqjj9mZNnMf6iW/c1vQ64ME18Ql1wb7ti2nSzZDFJ/qI1b9BVnXC4vEAC5GDs9pHMjsANFqoWfHNwLFq0yqBrkED65RWG5xzGXrgsKvLuupZFaZfTMAD0JGutKljl7kMiy4cX4xhsLa5duWyiApYkT7fiYmpPwhhWa2L9wqTcURkJgDbIViPLET3JqE8Pfw7ZGGIxDl7ihLiKN1cCWVtwwJ0+lWjA5GW2DJa4pbODEMNSIHyxP6VHllHTpi79WUQTu2SIwaAQAB2jp7dq9WCdQ2sHQ9x/3WvhkZwGYzoVI6aEifrWexbylh03HpUrGozUpSsGhSlKAI7xBhy+HuAPy9JJO0DUgxrBHaqJa4cvLCXF5aEGQzo7eb8QUgBe+UHTTSujYvDi5bZGnKwIMGNCK5HxDw3btFrj3nuWV+UHRn7fT161f0u6asmz7UyLw174W/yibd1VMqTtHQ6a+4Park/iC00i4BcVxDkjdYMhY1EaAAd5NVbA8AS/dW66ZDiItWUU5dB+M+gA67xXjiXCFsOy28YhymNmB/QEHvoaukozdPkQrW6JfEcCw7WV8wQ28PkS1GUcySQzvudDBmqvirEXBbtzcaFiDuSPN9Adu9WnB/w/u3Rmu4q0LYGaVfNp0OsAD1NYsVwPkKrWk8oUQ0y1+6dIXuqz00rkMkU6UrCUZctGnY4Xb5LJcth5QXWImShMGOxUwdO1SSuQrBIzJlBVcyhlOiuMpBAOgMTB1iDW3w3BhMVh7TEaYRlck6FmJ098xj6VX8fw3/APMl1kLci69sgEqYGq6jXSf0rl6n9/fgFcRxzjNxwMLbLZbejktzGLzqoeJKLsKgLuDKzIOn+fepDgV1VYZmy7nMRIka69danvEmBtDDpe1uJcllGUmHK91jKQRqW7RTbWOomd5Oyr8M4liLc8l2VTownQj1B0+lT2D8a41E5yFHtAks/LXKDtqRrJ2movh+FzLCkBzqqj5rpjVfftVy/wBMtYbDB8SwGFa2Jw8TluEiSxHSdI2FZzOC5VmoanwyS8P+MBjisgKyDz25OUgkedY+aBIynaRVgs4hVYWwIdgWkkSiTGp79AP+q5Hw64cJxK3mKlS4hbYJi22mWNzFbPiHjgv8TLILiohW3lIKk5d4HadpqWXTJyqOyqxyyVG2diuYhbYUHSTlX1NZUI7jWuVeM+LXBcwkB1VQfm0kkj17fvW3xjxbfsvhzbUqGUqQ0EGSDpB0Md+hpH4RtKnzZrvb8HS+YJidYmK9Vy9vGOKt45lyr/MCeRiIEA7EbbzWxxfxZiA91cmQ3rINpg/yhSQSNNcx/tWfwk7RrvROkUqoeH/HXMFlb1tla55cyaqpH5+tvsJ3NW+p5wcHTGRkpK0YcbaL23UaFlIHuQRXKOMYDEYvEBOTcVbQAu6aCIzQdjptHeuu0pmHM8V0jM8amczxPB/iuIxYabSWtCNklcuX0J+4qVxXg9HNxbsqxylTvIAg7CAZ6DpV0t2gswAJ1MCJNe62+pltXgz2l5OR8S/h9dWTaOZCu4Oh/wCxUHj+B4myUzZxHyQT5evl7fSu1nCupJt5Sra5WnQ9wROh7V4yMdHthm/MIy/qZFUR6yXncU8HocO4lz793PdLNcIGsQdNthv61YU8VYr4cYRbCh2kF8slgdCcsQGPU10pMGmbOLJLdZAEe3Q1k/03N+EWwd/zR6RoPfWuy6qDSTjwCxS9TkGO8OX8JbV3XyE6ka5GBBhqyX+Oi5Ya2WKDU5bZK5j2Y/lPUV2lcOoXJAy7Qdfv3qJueDcGWzHD259tPttXF1sX/wBr9jrwP8rOJYHiWTVSA4Gh6qfT/NalcP4qZUdQB/NM3WPVtp179thXQeMeBi7n4cWbVs2xAKTFxWkEiNVKkqalMN4KwakP8Paz9dPLPoDpTZdXiatoysEjnHgzgl17wxRDFLUsGMZmP9M6ED+1WXxZ4be5fs4hGF0pCuNFfKT5SenXr3q83cGrAAjQbAafTTp6Vrf6WJ2UL1geZoMwT2mpX1TlPVx9BvaqOkhOJeEBiMPF1hbuK/MVhqEgAQe4IGtZbXhqzet8u5DlWFwMhiDGUR1iB13qxXVJUgRMddR9aw4XDEEsYBIAhdgB++9J70q5N9tXwal7wxh3CBrYbl6qTM67yRqZrcu8PttlzW1OT5ZUeX27VsUpTnJ+TdIq3iXDXXNyylpWS+kRy5BMjzM0geXeDuBpVntrAA7CvVKHK0kC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512" name="Picture 8" descr="http://t3.gstatic.com/images?q=tbn:ANd9GcRzRJDo45wsMiitucs4oF8YTfRAuLCrQWTddtXcnN22is2HRay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93096"/>
            <a:ext cx="165618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91880" y="3717033"/>
            <a:ext cx="295232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/>
                <a:solidFill>
                  <a:schemeClr val="accent3"/>
                </a:solidFill>
              </a:rPr>
              <a:t>«Гжель» 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763713" y="4611688"/>
            <a:ext cx="72723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/>
              <a:t>"Гжель" сегодня невероятно популярно. С ним ассоциируется красотой гармония, сказка и быль. Фарфор с нарядной синей росписью и многоцветная майолика известны теперь не только в России, но и за ее пределами. Гжельские изделия привлекают к себе всех, кто любит прекрасное, богатой фантазией и гармоничностью, высоким профессионализмом их создателей. Гжель - это колыбель и основной центр русской керамики. Здесь сформировались ее лучшие черты и проявились высшие достижения народного искусства.</a:t>
            </a:r>
            <a:endParaRPr lang="ru-RU" sz="1400"/>
          </a:p>
        </p:txBody>
      </p:sp>
      <p:sp>
        <p:nvSpPr>
          <p:cNvPr id="15369" name="AutoShape 10" descr="data:image/jpeg;base64,/9j/4AAQSkZJRgABAQAAAQABAAD/2wCEAAkGBhQSEBUUExQWFRUVGBgZGBgYFRwYHRcXGh4YGxoaHRgcHCYgHB8jGhccHy8jIycpLC0sHCAxNTAqNSYrLSkBCQoKDgwOGg8PGi8kHyQsLCwsLCwsLywsLCwpLCwsLCwsLCwsLCwsLCwsLCwsLCwsLCwsLCwsLCwsLCwsLCwsLP/AABEIAMoA+gMBIgACEQEDEQH/xAAcAAACAgMBAQAAAAAAAAAAAAAABgQFAgMHAQj/xABDEAACAgAEBAQDBQUGBQQDAQABAgMRAAQSIQUGMUETIlFhMnGBByNCkaEUUrHB0RUzYnKCkiRTsuHwQ2OD0jSTohb/xAAZAQADAQEBAAAAAAAAAAAAAAAAAQIDBAX/xAAqEQACAgEEAQMCBwEAAAAAAAAAAQIRIQMSMUFRImGhE/EEcYGR0eHwMv/aAAwDAQACEQMRAD8A7jgwYMABgwYMABePLxB4rnTGu3Xuauh7DuSaAHckYTOMZ7NqzWjGgrDSGlADGvMRSkjclVT8xvhxi5OkDaXI8T8TjTYuL9BZI+gvGlOOwH/1VHz8v8awgZLlnNTsj5meQKrKTGWpHU7kCJNKrvt5lJ+fdxOQgrZFX/J5D+a0cVLTrsSa8Fn/AGvD/wA2P/ev9cam49AP/VT6Nf8ADFY3D4e+s/8AzSf/AHxiOGZb9y/m7n+LYna/Px/ZVony8zQD8TH5I38arFe/PkF0odj/AKR/FsenhuV/5Mfz0C/zq8bCiVpDMo9FIX9QLwbPf4+4rXgr879oaxKWaIoo/E70PzVWxRZj7aoAaQxkn0E7e/aIYseOcpw5tdMskpQ2CAQCQSD8VdQR19NvfBwXkvI5YDRAHYV55POxI6Hfyg+4AxqtPTSy38fwLe/CK+D7Ww1G0UGgD4MtEt0ALlBviY32isI0lb+7kFoyQGQN17ibrsQQdwRRxYcf4NBm8uYJEpTdFQAyE9WQ0QpIJF10J9cTMskccYjWNQqg0NI7/EenVrJJ72cLbp+H+4bmKkP2uhiKJNgEf8Mw2JoHeWuu2LjhfOc04tFUi6/utwR1BXx9jiwmysTijChG3VB+H4e3bt6Yi5bgcMd+HGVJ6kMSdyCT5id9gL9MU46VcP8AcW6V9E5eL5n/AJZP/wAP9MwcaYeZJ2uoywBo1BJ1HXoxv6bYxy/DIkbUsI1beY2x26bkk4mrMw2C0PYYzcI9D3M8i5glI3hb/wDXKP4p/PAeMTnpER/o/m8ifwOM/Ff0wan9MLagsgZ/M5xY2cAMQL0LMFJr3EBF/U4qch9oMi0JYXBoHzVJ16eaJdW9d46/xYZqfELM8IjkYNIgJ70SL7b0Rf1xSjDtA2yRkebkdgro0ZIvzBgADQBIdVYLZA1adIsWRhgvHPua+IiHQj2FIZozsRqUbLZOq2FqQNtJ+eHXg8uqBCTZqifUran+GFKG3IJ2TcGDBiBhgwYMABgwYMABgwYMABgwY8OABW5znYR+R9B1rTbfEoJA32PmYH5j2xu4ejrFHrHm0DqSWF9QxJNnYb3ij5g4dLnM9BFpX9miVpJtQvU0jOgC+jARnftqOG+WtYHbGlpQRLWSuzbrGoaQ0CaskAD0sk4j5XPxyKGiSSRWFhlWlI9mcgH5gkYw43GJcyI3+DVGtf8Atskrt/vaMRn/AAgjucc9+1bieYgzCRZdzl43bUZEYqNYAFbGlPcjqbvfGsI7sdkt0NknO0Kyyq8TqsNhiTbeIKITwxexBvUWrp1vEjJ82wy5N8xFHISsckgjK+YlLtRVg7jqPX6YouDH9vyHir4a5r4Z5TFQm8LbVYFP5a2PTUQa6YZeAZQrHqj1UbA6NQHan3r5N9O50lGCj7k27Oc8B+1yZ8wiZhYNMobSUseGdNrbEsDZ29v0x0HhPHfFTUBGQ1aGN+bbcBQNTt0JoAC8VPE+S45jM0KRpmK8gMYF1fcMdGr4fYAGsSeC8FzOUhuWVERdHkSyEX8W4UFtz3vpd4bUHHHIrdk88YcytEqqzqFYqpjDaSTZ8Nn1AjSdvl64oYPtNWzcBZWkVIgjanYH4tW2kMCDS3dA3VXjnM8cicVM8YnLR5ksgVTWhXJNsAVox3ZvYX16Y6ZnuVV8RJYloMGDQolrrZrZ9Xfzi9x19OmKWnBOpIG3Vogc+c4ZiBFOXbQpcq0rRodICgigRVsTQv06bjGnlL7RjPCTLMPEWTwxaaRLqWoyAgpbayd+2xo0HafgRaExMNSkfCdLpfrbDxB+bfM4T859nciyQvk0jFIwYyGqYWVZQAVNliPMLAA+kwem+QdjcnGHMYY6E8tkFWc/MgMqxg9Rqa69MVmY530ZZsx4ZkA1Kqo6srShiNPiLekUCdx8O++IXMLTpw+eBj4jtGNBgrdrAfSoF31Nb9PXCn9mvLobxkmjmEDPARrYx3NESSQDTEgMtgfn0pKEUrHZ0LJc7Rzo5jBVlKLuA4LMATRDUQvQ/T1rCPw37Qc6OJrl5j/eTNGYwlCMAuqnVVkE6Sa7G764ZOXOXGhzEiElzfiBk2Auq0hgUPpuO2xFb383AWeVZujjodMer5kha2odN+tVhTUIukEW+yqzHOkbhYoGZnHVwCAzq2lk8w1A6+vl6A4uIJ5mY2DXqzqg6XYUI5A7eZifbFSv2f1Lr8Uka7VQiKVQgkpq/EC/Y9B+eFrnqXNxLHArSxxkOQyKCWksaVPou/b233w9sHSiNXeToXD+IuzlWXcWNqpgpILKe/YGunoNsWckeFTlLLyrkIDmJLkjILEEHSQwtdtydGpTRrc4aosyHBYX1I3FdMc8lnBSKPmzlr9typi1BWBBViLo7htvdSw+oPbE3k6eTwdEu0i0WF35jqV/zljdvkwxYJ0xG4CvnkPqT+ss5H6EYUm2qKRdYMGDGYwwYMGAAwYMGAAwYMGAAx4ce4MACzBIVzrqejLJX+h0YfpmD+WLWb4x9MV+dRf2xN6cWRtsQyaWB/2qfmowZHjUeYGuJ1cI5QsvTUpo/rhp4Gyh+0J2QLImpj5ECLQOoksrG+q2o+XbqcUnBYI85Iyz+HcrM6RFCXQISpIb/Dr3J6+4vEL7Qee5svxExpHGVVFBDoSz6mkU0wO2wse3TDByqqqh/ZoDCXjRyGJY3qlBVS5Bo6bBvofy7o+nT4/Uwa9VjXleDRR/AgUVp0j4ask+X4bJJJNWb3xNAxjGoAoCh6Yyxxts0PNA9B69O/rjF4FYglQSLqwDV1f8BjO8GACHxHisGVQNNLHChOkF2CAsbNC6F9TiXHMrKGBBUgEEEEEHoQehBGNGZmiH94U2o+etrsA7/UfnihGcGWMshYJlI9ZKLHYUafE1qVBoEsdhsew3wZAZicQf7XTxVjbys96QTuQATdDoNj19MLeY5gGYyQRJo4p38rqCWAYErImsUdzYDDv64g8u8wKuZK5mbz6WYR6dRBRSSxdTu3hKfKF/U1jWOncdxLlmh+2HoB+WNRziagpIu6Hz9LxSZDi0WbheYbLGx0am/wAKm2UEkWX+Eixtt0GJacWjiVI5NTMijzaDTECyQT/5uBe+Mqb4NMLkucGMIZdQuqBoj5EA/Trg8TzV6C/4/wBMIRsxFz2XVhbGgu+5pfr/AObYknGqeVVFuQF6eaq+W+GgYh5J5ZpHgeOeNfHfUVjCBUoBSWuglEmwSa7Gjhz4fmVZSFYOFCrYYNuFFiwevzrrffFBm+HyGGeJWB1US2pvN2IGqzVrvvux9zjXyZwR8vPmmk0I0zRnwk6KFSr9ixJ29AOvbabsiKou+L8djykDzSnSibsaJoWB0G53IH1xt5Yzgk8VlC6SUZGU2HjZdStuAQTZsdj88QuY+DrmsrLC+yyKVJ9L6H6MFONHKucTLOctI41BYV1X+NFEdE3tqCqw9SWHXY5NYKQ5YMF4MZlBgwYMABgwYMABgwYMABjy8e4hcVz4ijLVZ2Cj1Y9Pp3PsDgYC1ze1SMygs4QKgU7mVw6qo/Msb6AE9sHK3LqZLKJDGSQpPmIou3Vm+pJHyAxScGzRzOb8RidOpgpF7kqxJ9rWz2ItRW1l1n2jUDtt/HFKGxV5yU5WLnOfChmJ0CwITGmtpigLgamWKFGPTU5Jb0UHoWvFFyxBm8pm54plcwKwcyMCQFPibh+9dSB0tvanTiizyU2TePUtqS9svXceU3fUdRiCeHZ6Qj9qbLmL8SRq9t06l2Ir227fLGsZNRrozrJeZbMrIgdDasLBHcY23iLkZUKDw9OlSVpaoVtW2w+WJJxmxmWKXh+aEDNA7M7mSR9XxACV3dFO/lpSFA2B07YmZrJM8iMJpI1S7RNNOx6FiVJIAvyigb36DGvh8hv77wxK21AaSyrdbWS1WTY7HtgAoeeofDX9oVFJhjkkNkDUV0EA7g1sbIG9AemObQfaDmklRfEEjT3qRo/IsZs0KIZd77najeOhrxOZ45RmFEfhlzcmhdaeJIuyOT+ALvehtYoiiCux8ocOQvmXdIBKLVtS6ATRtYxsQdzQoA9ugHZpNbcoylyHGuGnMSQTllRDESA0TyNt5yF0fhGrqTtt1s4rODcvNG8czZowyq2uki8TxKYFgXB1AUaNgij9MLfMHMJLyJlnYKNYVgbZ/EI1KDtXxFjpHU96xhwbNPlUZkf9nfR0sOJfMpAorQbrv3BNHHVtdVZn7j3z7zY+Sy7Ll0XXNIS8gAOlT5i2gdGdmYgt2332qm+zfMyZjMN9/I0TITIGd5GQk+TTrvzMbFUdtR9MW/D4Yc0BK8jE6V8pagyMoDDzV8LIQO43xY8H4tkuHwv96qVWtI9LSMzUFY+XYC9QBP4twAKPO1ti0i1nk6M42ABrbYDbbHsC0Pc4puG56MZdJJZrVtgZG+L538TeuLPKEV93WntRBG3YVjz3jLR0eyJRGNE6I1K4BBOwPqN/4DG1TtiLxQ1C5/dUtXS9Pmq+3TrhxJYn5mHM5WZPGlSRJZWEYWNrTa96WgKA2N7gb9bbuHSM0YZ1IbcEsAC1bBtvUetHCDwn7Rp3zcEAWOpQQoANqyXu9sTRr2PXD/lnZnbURSkqABVUTR/2kd/6431L7JSRsiWwQehwr5/hGudw1nwzQ2stDpjYqeur42o7EEDDVCOuIif/AJv0X/ok/wDqPyxmpUOjRwHjBVxDI2tWvwn69Osbn94bgWSfKb3q2bCTzflkgjldhpRF8VH1bRSA1YTrdmxVmyBWLnlXmQZuFWIKvpVirDSSDdNpO4BIOx3HuCCZku0NF7gwYMQMMGDBgAMGDBgA8OEXnrNl5NCn+6UNVHdmIogjYFfKflfvhi4lzblYHMTzxCWiRGZAGJqwvsTtQO+4xyDP88GfNwtDKREXInWWGlLNatbE3QQ6Qv8AhGxOLhBylj8wtIeeDcN8EZcb22mRroG5I5uoG10APp1ON/FuZ1QsoGpVoE2Rbk1pDVQre/8AtjPmeVQqMLClcvRXqAWkUEX6auh69MV8ipm4ykiRzCivklbLyVsD5HodqsMR6HfFxp05CfsV+U4Bw6WPx4XzEWsM/wB2XRiAQCdIIPU98R81wnIM3hPnM07FNegyuSFJIF2SBuO+GGDg8aAacpmPKukebLttQ7l/a/qfXEA8pffpII80FRSCgOXj1k3uZFk1AUSKGNN6p5YuyuyfGosj4cGVhdNRLMZGUi97Bo0SQB0Hc9xh+yedEsYZdiR0PY+/r8++F/M8I8oU5XLIoqjmJjLWk2pCKtWPXUPniVwnV4xLSNI2k7hfDRR6Km5+pJOMpNdFUbsxnpWldI68q9b2DegGk6mursAUR1xz/jWUza52LOlJHXUrRsCJFjJ8pG1aUIJ60LHzw8ZDhj/2lJmBO3hmLwngYkgOGXQ6jpWkNv1s+hxH4/xaWCYtHqEesqVWNWViFLM7AjYWNNiiWIGNITrgzaOafaJCCRLdzSxhWHlJOrTRpTtZF0f3gNtsL3PfEyRHCiMiRoq77XpABode3f0xbcwxlnbNZidIJJZkKIsGo6UvTaXpvbUQx69dzjbzfwls9EksKksp0sWAB2A+8NE1q9+m/TYY7VdUZ4s55wvPtC4cLq61YB37EWDuDR+gxbZfi+azQER8915iotVH+Kv1PviNHwvMxdEai2noGDNuNh3Ox6emLXimQzOXRRINCOAdUaXueqk2MRDTaq2y2ylzMphzX3bFtDbHfeq1Dr0u8PeV4pDmZfElRkV0j1Eiy/g2WO19LQE7nSvTfZGyfCXkkACsRYB8tEA+14fuM5qPLLATEZP2ZiH0yhLY0rgjQ1jy+2+rtWGouNibTZe8wTPM8ArXlz4vhaSAdYRfgb8dx2RqA82rfYYf+GZQx5dTACqGJdCEGxtdEHcHfr1xS8rzIECopEbAGMaf7lqK+Q1v31EHY6aG+HOKYaRR1D1Bu626/THHqzp1RpFWjHIIyxqGu66GrUdlJGxI6X3rGWbg1rpPcjvXQg/yxkkwbp0xleMbvI66F3JRQxZqQKsX3YHwhdY2BUHTvufw9OmLjKlgQNBAIvXY67ACvkOvzwn57l3MHPyyeGjBpYyNL6B4VAW93bDSRsNzW1DDpFOlqiVSqaA32BrqDWNp1iiVZnD3xGVf+KU+6/l4c39cSITucVx4iq5l2chUi3ZiaAAi1fpqxlRRC+0vNf8ADNCkwillRguxO1oCSRWkdtV7XiH9lnJy5WPx6AeRApKklZKq5LbeiRt02sm9QqrzEsmezwCl1BY0uoEIo28TTVaSl9Sdyo2JGOn5eEIiqopVAAHoAKA/LFS9MdolnJswYMGMigwYMGADVmMwqKWYhVUWSegGFvL8zSzu3hwssakBWagXNXZ2JTqKQKznqQgq9fHM68uZ8NTUcY81dTJab+hrUEUfvOSdkosHDMj4aAUAa7du9Anc+5O5Nk7nFVSyIVctyJGHMi5aAOSW1OhkbUep1SSMbPrpGJXEctHl1E2aHkS/MsaUL9SBqANUaIB6HbDbjRncmssbRuNSuKI9jgcmNCRxDMB4xKHDxq0W43IImSQq1WNlciwSK/My8vkgsjLQ0nzAdQL6/qMUnDeBS5DMvl3BfLTkKrHcDWxAF/hIeQHT0osR7XPAc+J6celH5gkEH3BBBxS4Bk3M5JxXhKNtzuBfXavfC5lM9xA54ZZ0iGm5XIR2RoCdKqshA+9FXvsdR/drD9Em2N2nBvomhei4c6WWZepNKO5v8R3x7w+HSCe7En6DYYts3HtiuU4i7ZfRsgQeLY2YgfxxAyHBhHloFYK5AtjWxZm1sQDf4997xMikqVfcEfwP8jibCwkV0qjGxHStjupHt7+oOHYjmH2o8reNHGYI4kMbai2kBnO5CjSLoWzEnYbeppayGazeWZZZDEI2YR/d+c70wY6t/NoKgn0bpV463xDgqzbSEkC9hQ60D29v1OI8vKOWdAkketA2oqzGi1aSTvR2+gNmrx1Q1lFUzJwbOb8e5o8LLyyLGkra1jDKvlEkgdtiBRZQvUVZNkG8ecg8wDOPIk6F30h6c7ABq1AAb7kD6D0wwZ7lZ3yUkUunLxq6mEoqrT+I41Oi+StJSjd0d9xiPyHykyPNIJ9UwQqjeHpRdRIPfUTcYPYV671ancWxbc0Vq8zAF/BRVl1LsEB1NqCiwQepPtROPZPs2jzObbxJpAJdTErWlZT5iAWu1Laq77fXDrwfgimF5MxEPEWUtfgrG1x6dwI/iDOhkF9QwFbDFzFlIJiXCAnVd7izsbPuCB16UMRLXT4VFqDRNyEZjRU7KoXbvQ61ew9sblc6t636YxiUKKF9+pJ679T88Z45XktGZbGLHbGDHGDSYYrFzmCKaWDMxxtqdlUAbDYfEFO37/e9vnjVynwp4cyxk0KzRKhjSwFMfeqrfUflQFmzUbjHFP2fNBvvpg/iEoiil0qFAV1q2LhU0sbP0Ft+V4mmYiimQNTLYDoVYdt1O4xq20iUZJJROFPjA8abRDqZi9NpNeJIoGwJFBI1I1N0BKg6iAhsuZ3mGWl/ZzUumkO2xO177WAbF7XWMuRsmyMPEbW65aBGbqpk1Sl9J77lb+mI/wCVY1kvOX+ALlk7GRvjaqvqaUdlBJoe5Jsk4tsGDGRQYMGDAAYMGDAArcDiJzU2s2RK4v2UBlH08dvyGGnFBmkMWYJA/vCHU+rqul0PuUAI/wAp9MXGWzauLU/Mdx8x2w27YG/FNzNxxsrEHWCSbeiI11FR6kWNtsXF4DgQCDw7NT5/NRvLGYYIiHCts8jjdfKCQqqaY7kkhelVhslyiKfKAL3NCvrjRns+PHQLbFAwb0F1t8xX64kRnUbOKbsCTENsaeLcWTLprkvSCLIBNdBe3uRt3xpmWQeSIaQdg9A6Nr1aSdwen1wtRQZgSTQ5+RMzEWHh/dqtxndldOhsmu+y++CMdwpYL3h/MMeajZlV0Vd7kXQGU35lPQrsRftjRId9twdwetg+mJGcy/iqiiNTEfD1A91B3U9iFF7b71t2OeZygIAAoDoANqHavTGd5LrBCq2T11D+YP6HFfLzS0XFPAZRoKqLv10kE+lBm+mLnM5qLLRNNIQqILZqJoWB2B7nCdwXjEOb4q/3asN2ElC5FQKIhsTsNTNvR2F9q6NNWm2sUZyx2OueSn+eKfOQzSO0ZWLwW0+bW2sDYsCmiibG1MNj6jFNz7zbNlclHPoCSlwhWWmO4fshosdAIrbfGifncwRqZUd30oSEA0nWBRurAHX9KxMIOSwOUq5G2HK0hVmMl9dVb32obV7YzyWVWNAqgCvnv+ZJ/MnCdkuffHjmMY0tES1Eqy+EDXiE2tACyV63tffG7M8RkdC8c6vHpdZPvInssAEIKhdO9igTd99NG/pyWGTa5HJXvGqfKK5BN7ejEX3F0d9/XCBwjm8ZbLy/tAKpGwEShdJohiLNi7wq8e5kzLzIVlnHiRxtGiSkCnUFt9ronewSBW9dKf4d3TBT8HbmkANWLPTGLTAUL64ROJcxSZdDGoaqKtMSmpWKrTKGIB3tt7+g6VXF+dQkUL5hR8ciaDGbk0hSJSCSpFtsu4tieoGD6L5Fus6Lm+MRxlFZt5DS0Cb/AC7b4TvtC5ylgRUgAQyFg0jgeVKG4GoUSSavfymhivmzC5mESwlEBB0lQY21j4hpWwCu3mOm7A72JEOcTPxLl8zGJYpIwY9IIkLR2GfUTRG9BgRRsG7xS00luQrzTKrlziLZvLRsNYMUrEuCArkECNmWtiCQAB1PzOH/AJb4lJKdwDHVhgb3utIPtR/T1xS5LlHShhiXwYCAGVqkLVZ1XdKwJ6bjoaPds4dkkijWNBSoAoHsAALPc7dcLUmmqCKzZti+I40ct+XMZhP8ZYfJlievzkIxHzXEtEgjXeR7oew6n2ABFk7C12JYA+5CKRJTIZFtgAaXfb3Jojp0VcYPg0LTj/NuXyenx3ov0AFmh1Yj0A/7Xi1gnV1DKQysAQQbBB3BB7gjHPsxwrLcQzPjl0lCWBpcFW2AqutAg9Dvhl5LhhiywghfUIWZWUkExlmL6NuwDbe1YUlFJVyGRgx5eNWazIjRnY0qgsT6ACyfywvZWHMZxFmOYky6P5kSIJq0n4S5ZW3I3odMSlYxnwYX5eIS5Qjx38WFiB4tBXj93C0rLtuygV1ogEi+1YGBo4hAGjYN2FjsQRuCD2IIu8c54vnpkcmHN5aZgd0dHDDvXiwCl37MD23x04jGMUIUAKAAOgAoD6DDjKuhCXyTxbMvqfNeCEJCr4U5lCnvrJJCnp+ZsYaOL53QlA0zGl/mfoP5YM5wxWbxAo8Sq1V8S/uN6j59OoxSlUcJIrllFqAeqb+ZfoRW/pg5djN+RyoAxln5NhV2G7NVbE71vXT07Y1xkRmRi1K9HciwQoWl/K6Pdvpjn/MnG48lNqgaR10hnhlDSKd6Oh9ZdGpjdgrQNV0Nw09/InKngvsh9qUGqRXMm2oRkxm5WUdF3IBqtjXzNYXl5imOx8SSQkMivG3ikMGFFKs/5gO3tjWvCof2UZyCHURRXTq1hmZV0gP8IY6mMgAodB3wn5vM57OVK8RmUeVGl1X5dyq6SLq/8R6knrjrhppcENrs6JFzlPk8iwzMMqSmX7rVGEBVtzY1E0KPe/MPepfIvF2kJlcsVlVgS7Mx1oTJYJ20aJDQABFUb2wm8P4zLOFTOCYxwAJIpVWCg+VDqq2Q15rthV7msM8mYEkkOWUrHGkYLaD93l41UEkBtnLMDpZhvufwm8tTSXaKU/A2cyZlhkJjFuxjtNu5qjRBsAG6I7bjEXlrl1ctJJMrqyyIgGhQAxAOqQEE/Hsa7euBOIRFYvCe41AYMWJNMrhVIIvfrZ32x5xzjgjUKg3IAVR/T0xz7nFOJdXkXudohnJ4oqD+E3iBS5UM4/Dsp/Bq7irG++PeJZDMyAUg0KlaQoQhrAAXzMWAS+rAXW2295wrL+Gnm3ZjbH1Y9v5YsFY+mLjPasEyjbOdZjkd1yMmViUvJJEg8atLahIreGxuig2PUmtR9Bin5H5LzsMzGSGRIgpDB/Nqexp0qGrY7k7bautgY65mM4I1tu5AAG5JPQAYWW5g1lzmGMUZBCqAQyijqc38VeoGxBoeui1JSdk7UkQeZOUYVg0pFNpL6iY08Zke281H4lFn17YnSwQ5kwpFlplMIjIllhaMIIwFoalGonax02vtR94ZBn4I6y2byuZiXZfHBRgOwLLYJ+Yx7xPNcYkXRqyWXu/MJST77FLG3ywm5P7lJJE3ifKfjppdgb2ayxtfTUSTsaIC6VsA1dEROYeQlzaqjPoSL+6IGpkGkKRZ6gkXvZv07QcpxsZGJIWzIzUwNtV9HNqq9dzfl6k77ejbDxCNkV9YAYA+Ygdd97OE5TSFtRS8A5JjyqBQ2vcsSy2S7bE9aArSK9sX+XyiIoCKqhRQAAAAO5AroLGNP9pQnpIp+TA/wx7JnY17k/JWP6gYluT5CkS1xtR6xUHj+XXrIo/zbfxGFOTnbN5iQiCHwYdRAlelMnoV8TSDf7oBPvgUGws3c2nNZbMGSIo3jAAfFrpSTpPnAABf8P17YjNnMzm8vpl1ZUg+Zq1K1XsSCGVb7kV/i9GLh/D8xOKdLNEa3VgoU9jq7bbhNRagCyjG3h2UoFbPlJF9zVgH69cNOP6rsWTneT5SPiqJcrG5JAIjkeKwwLA2pCiqokEgmqJvEqQyZOY+FDDl44ZBrAseJvuC72WPhsNwzCwa3AAv+Z+ETwwvJColC+Yrvdb2FiCkE9Btp62emPeFcvTgRs8MCMTZ0wx2F30/eOpYN0sAbevpUpSfga2llFxRsw8SQ6nV6LIxYKUFFtQ9O1V1NHsC68B4aYMvHEXL6BQJ9LOlfkq0t96vC5wniEGUlUSEhsw3hhyDQZQSqlydg24HuKw2z5tUFswA9z/D1xzuysEHmFAYCNt3joep1rt9RY+V494a8ngx0LGhd/XYb4rJs02bmCICI4z5m6aTRBv/AB0SAvVb1NXlBYkWgABQGwHoBg4QGzBgwYQEbP50RLqP8a7E7k9BQO+OfcrTPnHzpgYeEswaNqtXbSoYA+hK3fuDjoPEOHxzxmOVQ6MCCp7g7Hp7EjGHC+ERZaMRQRrGi9FUUP8AucWpJJiEjNzLKdJLCVAQV3BWutbfF9CDteEDjWbikYMviOSy2pQxs6RtrIB79xYFXR2qx2HmTlrxvvYqWYeuwcdKJ7GtgfofbjvOBzEWZSRYWXMRufLIuoujKwcA66ZPYeprvXRo6lYZMo9oTMzxz/iAkaBIdTBYz5dOvZtwbBI23Jr6YtM1z5mVyy5bS6qKpkbTICp2DNp8xqgTsDfQmziPxLh65lmljUJJtrRhoVg17jX6V0snob9N2RyuYUFSCNwF8QBh/pu2YfWq3vG223bZF4Nyc7539ndyqKgQrqaO2fc6bOwNGT06gEgk76uEc1O8WhjJrB1tJZoR6CpVyKFFtLbigR7k4reI5bMynTK1afwEBaruEX+f9cNXIfIeazSBBH4MDWZZG38XfZT3YDrQNGt6u8Zt7XbLTtUWuU45EIUZzpAACow0mloBhZonYgevXocSOE8X1zGeWRRdeHGrxkgerG239KHvjrnBuARZZAqCztbGtTV0v0A7AbDFjWOVzbdlrg5DmM6rWQ8vzLSOFPqNMZAPuMa+McFzWWyUeYjkkjbWTIryMKj2WNQD5bG7USvXc7EY61n4yYzW52NetEGvrVYpOJcFh4hlfAlLUNNhWokD+KtW/wBR6jFLVfYqFHg/CZmgBlkldxpKsVa0K2Q4jc3Zs6lO5BI2oYl5nh8eYH3kJ1BkPiwXMBpP4oQQ67E7MhHTrWJOVzUukqot7ShegCiQ9neqIJo9aoYh85cWzGXAf9nimXUAG0kkED4QU8wZ22s0AR8rE5OXpHSqmbs1w/KlSi5gIdWqpWkj9dqYAX9MV2Q5ay8UhDZrL6NTPrSTS3mO8dBid1slgRuTQx6nPkUGXXx8wyyuHpVdpTE1kfe7hQqny11IXqd6qOA/aOXJGZzDLfhhTGTVkHXqZCwUE/DZHv64trU2tdAkrst4+W8srs8Rnne7HhRtp0hlbS8km1WvUMK3xIh4eJSzyq3oiZaQqRWqk8VSA5JO9GgT16gU3LHMs+czBVsv40SGmD+JIQBsrancoNTENQBoA9aw4cWzzDXHpCFVUqVJNaiAp+ECrDD18vTcYznKXMiklwij5X5fM0Uk88IK6iFiOYlk0BCyuHd5WJa9rAABXpW+HKDk7IsoIysO+/wC/qet4yyuUigjaKFaaVi0gBsh5BbsR2J9BW56Dc4uMtHpUA9e/wAzv/PEOiSoXk3Kj4UZfZZpVH5BwMTchwOCEkxRIrHqwHmPzc+Y/U4n40Z2fRG7/uqzfkCf5YmgNOc4giHTqpiPS69zihhyWpWUMVYg+ZatSejCx177isR31FSwNsSCx2vci67fLFVxvjzRur5ddZ+F9iwUrqNEJ5jvY7C+++NYxfCEMmVzPhxMZ2AMWrU9aQyqL110Hl3IHQ41QZ55ssJY4jboHRWNAq26lj+G13qrHTCPxTmiXTEZNMUL6h5mUMWJIcFSS1A737i+u07/AP2rx5YOEOkvojbWrppr/wBvVoobV2semNHpOsCTyMudz0C5KYZiNXEV2jKDq8RvJV+rEL8xjLlvl0/s6ax4QYXoRjq0noDIfMNuoTT/ACwv5BFzeWWSdgxU6gVI1VGVZTYUXZTVsKN1h55fvwF8xIs6b/CoNBb71VX6VjNvaqHVuydlsqkaBEUKq7BVFAfQY24MGMxhgwYMABgwYMABhU55zkbQPll0vmHQmNSL0Hs5/dHp3P5kNeOP8ay02U4hLNIjaC7uJUjMlhjsH7qAvlsDoALGLhHcxNixJxREoZ6DM5cr+Lw1mjv2Yi6P1xuPGuFGiZ3J6Csu9/IeWsOPDPtIy7L4TlJpaY2NMaMQfKtufKT777XQ6Ys352yipG7xqp1eUUhKdaYHt2O3S/YnG/q4r5Fg55JnmzNpkMpmJGNqZ5l8NE9Sd9/kSPkcda5Z5mjcrlX8mYjjW0qgwArUh6EbXXUfrhM4n9p2qN0QIZSxCrExmOkgbihYayeorYbHfHvKPLGYmzkOZdZYooqNzN97LQIUEDYAep8x3ugaxEo4thZ1jBgwYwKDELNcLVzfwt11DY3ibgwAc25x4HPGfEUv4eoF3Ug1vZLg76b370Rd45keOlMxKuuVlImdohdNIQpp1Y0ybWeuxr3H0ZxPMGOGRwuoojsF/eKgmvrVY+d4smcyxkOtyfPqy6jVHqG/3IotEQdilgA6SLGOnS1HwS12Kw5kzM0zSsTI+sPpO+/YkDfYADbYViRPmpniZ2jWJVXY0BdAKVFiyWPqT02xcDlXKtKD+1RAjqrFsu23qGTY++MH5RgdhrzkTHssTtMT7BVUn6DG/qSrJGDDhn2gzrl1VJJI2TQruoUK6gPQdwNWoGgDfw6upx0zkPguYnWIvIzQIu5JJErfFe9EnUe1V3J6YU+D8Hhy00LZmFjl9YCRzKIy5bbxFgG9LfWTdr0gb472xWNL2VUB6CgAPYe2OWc+jRIxyuSVBSgfl/5WJGKHMcxgEC6LVpRRqej0J7KPnt2vG9s7KekUle8kS/oCcZUxlvjTm4A6Mh6MpU/IisQ2zDCt3HzCuP8A+d8Y5fjILqrUdRIVl6FhvpIO6mh7/TaygOVcY4nLAJDLrRstepdVhlUr0Whsw83XocI2c5rhAZ4wwtaAGwt2Ltq9bBA638sfQXNPKUedTc+HKo8sgAO37rD8S322PoRjgHFuFSBpctmGD+E7gMLJRh0A2vTsK9uw6Y69LVVUyGslfxTikUpaZ5HLMAdIAQeYdDWwFjoorcXveLDgvHhCplEoCeUtHL4ja27UE22qratjVMMUmWyZjWn0EWQAVLbj2oEDfucWcPA8xnHWGPS46okQ0hjRIsnp6ksdhffG2/FWT2NmT53cvEiSq67AfdhdY0lVDkb6107nYULoXQ7ZwOBky8Yf46tv8zbkfmcI32f/AGWjKlZsyqeKqgJGm4TvbMfjez8h0F46OMcWrJN4NEme4MGDGQwwYMGAAwYMGAAxrmy6sPMAf5fL0xswYAKPP8qZV7aSKM+pZEb9XUnFLkuX+HtL4YyWjYkO+UVENUNiU6kttYF0T82bjAfR5DR3r50dP69PesRM/lLjQwfCWGuiTcZsM292ykhvXy+5xalLyKkTcrwiKMeRFWvQAD8ht+mJTSKvUgfM1ha/tSaSRk1hEQ0XAFvsDa0Ttv18u97HEtMlGNzZPqWI/hQwq8hwW/7bH++v+4f1xk2bQdXUf6hiqKR+n6n+uNZhiBuv1P8AC8PaFls2fjH4h/HHh4lH+9+QJ/gMV8ejsq/kMZSeGPiVR81H8xhUgss4p1cWpBHthQz32coJDLlXMDElioAKFj1OhgQCfVaPvixfMjxUEG76gGANgJfmJ32AH69N8MWC6GIP9g8SVh95FIoPext6eYybfIjGheAcVOwkgjB7ot/9Ij/jjouDA5X0GRE4J9lyJOuYzUrZiVWDAHZA46NW5YjtqJrDxJGGUg7gggj1BxkTiBmuNRoSNVsL2VSxv0NAgfWsIH7ipBkpFZwiggSEg3udJoX9AB1+mLFJ5+6H8xham56TwxFBIEnXc+Itoy6WJ83T0JsjGkc5tmDE8CzkQSamK1okBWmT4WJFBqBogEH0I6FoyaIcxsdswfhT8yP6jGjJcIkM/iyldQ2U9lPRTR6miQLurJ9jvyPNitH4rWsYPnLBQy7WLAJFEEUQdxePDxSHNmF4ZSI9ayaq0hguoAENWxPf5HGTi1yUnaLb+yApL+JNq634rsNq6IxKVt00+uF7jH2dZfOt451wznZpImoOV8oYobBsAb9aoXti6/tgyu8KxvttqKsFYGtw5AFUaJBNfMYtstDpUC7Pc+pO527b4nKGc4f7Ipb2z0gH+Vb/AOnDJyryDDknMmuWaYrp1yPdA0SFUUq3Qs1e2GjBgcm+QDBgwYkAwYMGAAwYMGAAwYMGAAwYMGADGSMMKPQ4rMwrQW4vT1OxYfMqu9/4lHzHfFrjwjAAkSBmzDtelGpgyuHQsR0GobWKa1oGzvfXZDmyzlElidhdqH0sK2NjznY+wxa8S4ToYvGPKd2X0YfiA+XUf1OOD8b5gEXGJZlQB45A6E7hnAFixXlJvfuLHfHVpRUyG2juBRxXkAJ7mXb3/APTESPiQOYWE6Lbo2pSCfNsoLqznyt0QjynfY45PwX7SJo9EcjCdZXZp10EMHNAAPvqGnsBW1YmxcXzEshPjyRzRs5jpQqqpUN8IFsXYlR8R1UCN8aL8Oxb6OhQ88ZAStGJ2eRWCaFVrZiapRGo1b7Yuc5mVQWsLElgCVVbGr8RN9PzPtjhnCuByw56AtFN5SrMfBZlVX+J7UddJ27g+4x3jhWW16avwo/h60xHSr3Kirv1+uI19OMK2scXfJZcOyXhpv8AEd2Pqf6DoMS8AwY5Cwx4Tj3HjDABz/mb7QAjBV1eG48pSrcA7ksSNA9APMetjpiPlMxodky6FpCAXVpH8KH0uydJPXSi2epoG8QeKctf8UqEP9wQFIfrCfMvlJvbdTQ9e2LLg0HhF0bZmkkcH98MSQfmopa7aR2rHQnHbgVOxR5i4C0az3INciIqCtCE3b11K6tK0CxF6tySMLHA+MGMp4UpjlhUgo2plBWyzKt7E1ZFbn1x1DmjNrHEC66gzBQx+Fbvdj2WwB9e+NM/A4swo3micgeZIxLY9NaarB+h6bY3hqtLJEonP+VM5NLn5Q8jaMx4gmdn014ilS+k7FtwAPYAV2duFS5nKxhEVZDqIZo4gPDQDyqqnZmNA+bpqI3IGN3G1yuVgVitFACGkVYmNCtl2csarZQB12xb5SQCJWA0qVBCnarF0fliJ6l8LBSXbIy8eeHRLC0k5k2p5BpIF3esjQb22qjQINVh9yGeWZA6HY/mCOoI7EHYjHGeYMg8wZo1ZlebUoBABGlVd6J3BYdf9XfDp9mrMTIAPu1SJCbtTIoIOlvxUtAnv5cYzgkrQ02x7wYMGMRhgwYMABgwYMABgwYMABgwYMABgwYMABgwYMABWEfnfkppZI8xloYXljNlH8pPQhkaqDA+ux+m7xgw4ycXaA4xBwNkGl+FZgNZOpQp02b8rqRsD0xJHCJmDqOHzuXNlpGVD2/GWvt267g98dewY3+u/wDMjYhX5U4BKsd5tYwbAjiQ6kiQAUOgUt8hQFAdzhnrHuDGDdlhgwYMIAwYMGACBxTg6TrTWCN1ZdmU+x/lhd4hyvmBWiQSKDuCqqx+pFAj1G+HHBgHZzPiXEJ4NjEGs1pkJXy/MqQ23a/zxVkZc+dsgq+6SlBf+iRV9Ogx15he2NJyEZ/9NP8AaP6Y0Wo0LBy6F8ui+JHlIw1WDXiPfoGZ2o/UfPFgMyJaqOWY9NATyj5+o/P5Y6GuUQdEUfJRjYMS5yZWPAh5bkyeeS55GjgO5iDWWPodqC+1fTvh3ymTSJAiKFVdgB/5+uN+DEibsMGDBgEGDBgwAGDBgw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730830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Декоративно – прикладное искусство</a:t>
            </a:r>
          </a:p>
        </p:txBody>
      </p:sp>
    </p:spTree>
    <p:custDataLst>
      <p:tags r:id="rId1"/>
    </p:custDataLst>
  </p:cSld>
  <p:clrMapOvr>
    <a:masterClrMapping/>
  </p:clrMapOvr>
  <p:transition advClick="0" advTm="16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1|2.4|1.4|2.4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1.7|0.9|1.9|0.8|2.6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1.1|2.3|2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0.8|1.4|1.5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0.9|0.6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1.1|0.9|1.1|1.8|2.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0.9|0.8|0.9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|1.2|1.2|0.5|1.7|0.9|1.2|0.8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|1.5|0.7|0.7|0.7|1.1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|0.9|0.6|1|1|0.9|1.3|1|1.3|1.3|1.3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1.3|3.7|3.3|3.2|1.7|2.5|1.6|2.8|3.2|2.9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.5|0.9|1.6|1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939</Words>
  <Application>Microsoft Office PowerPoint</Application>
  <PresentationFormat>Экран (4:3)</PresentationFormat>
  <Paragraphs>110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Мини- музей в детском саду №35 «Семицветик»           гр«Солнышко»                                 по теме «Народно-прикладное искусство»</vt:lpstr>
      <vt:lpstr>  </vt:lpstr>
      <vt:lpstr>Слайд 3</vt:lpstr>
      <vt:lpstr>Слайд 4</vt:lpstr>
      <vt:lpstr>Слайд 5</vt:lpstr>
      <vt:lpstr>Слайд 6</vt:lpstr>
      <vt:lpstr>Слайд 7</vt:lpstr>
      <vt:lpstr>Задачи: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11</cp:revision>
  <dcterms:created xsi:type="dcterms:W3CDTF">2013-01-13T06:32:51Z</dcterms:created>
  <dcterms:modified xsi:type="dcterms:W3CDTF">2014-06-01T07:24:05Z</dcterms:modified>
</cp:coreProperties>
</file>