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2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E82C-94C0-4CB9-B1B9-1E2D8E3D8F31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BF8F-CA2E-47FE-9DEF-BE859E6E92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942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E82C-94C0-4CB9-B1B9-1E2D8E3D8F31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BF8F-CA2E-47FE-9DEF-BE859E6E92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559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E82C-94C0-4CB9-B1B9-1E2D8E3D8F31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BF8F-CA2E-47FE-9DEF-BE859E6E92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85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E82C-94C0-4CB9-B1B9-1E2D8E3D8F31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BF8F-CA2E-47FE-9DEF-BE859E6E92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283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E82C-94C0-4CB9-B1B9-1E2D8E3D8F31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BF8F-CA2E-47FE-9DEF-BE859E6E92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880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E82C-94C0-4CB9-B1B9-1E2D8E3D8F31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BF8F-CA2E-47FE-9DEF-BE859E6E92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976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E82C-94C0-4CB9-B1B9-1E2D8E3D8F31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BF8F-CA2E-47FE-9DEF-BE859E6E92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377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E82C-94C0-4CB9-B1B9-1E2D8E3D8F31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BF8F-CA2E-47FE-9DEF-BE859E6E92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241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E82C-94C0-4CB9-B1B9-1E2D8E3D8F31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BF8F-CA2E-47FE-9DEF-BE859E6E92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600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E82C-94C0-4CB9-B1B9-1E2D8E3D8F31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BF8F-CA2E-47FE-9DEF-BE859E6E92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333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E82C-94C0-4CB9-B1B9-1E2D8E3D8F31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BF8F-CA2E-47FE-9DEF-BE859E6E92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143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EE82C-94C0-4CB9-B1B9-1E2D8E3D8F31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BBF8F-CA2E-47FE-9DEF-BE859E6E92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005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europlus.ru/bolezni/sosudistye-zabolevaniya-mozga/ateroskleroz-sosudov-golovnogo-mozga.html" TargetMode="External"/><Relationship Id="rId3" Type="http://schemas.openxmlformats.org/officeDocument/2006/relationships/hyperlink" Target="http://www.neuroplus.ru/bolezni/bolezn-alcgeymera/demenciya.html" TargetMode="External"/><Relationship Id="rId7" Type="http://schemas.openxmlformats.org/officeDocument/2006/relationships/hyperlink" Target="http://www.neuroplus.ru/bolezni/nevrozy" TargetMode="External"/><Relationship Id="rId2" Type="http://schemas.openxmlformats.org/officeDocument/2006/relationships/hyperlink" Target="http://www.neuroplus.ru/bolezni/nevrozy/nevrasteniya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neuroplus.ru/bolezni/infekcionnye-zabolevaniya/kleshchevoy-encefalit.html" TargetMode="External"/><Relationship Id="rId5" Type="http://schemas.openxmlformats.org/officeDocument/2006/relationships/hyperlink" Target="http://www.neuroplus.ru/bolezni/bolezn-parkinsona" TargetMode="External"/><Relationship Id="rId4" Type="http://schemas.openxmlformats.org/officeDocument/2006/relationships/hyperlink" Target="http://www.neuroplus.ru/bolezni/travmy/cherepno-mozgovaya-travma.html" TargetMode="External"/><Relationship Id="rId9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uroplus.ru/bolezni/bolezn-alcgeymera" TargetMode="External"/><Relationship Id="rId2" Type="http://schemas.openxmlformats.org/officeDocument/2006/relationships/hyperlink" Target="http://www.neuroplus.ru/bolezni/bolezn-alcgeymera/starcheskaya-demenciya-starcheskiy-marazm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3529" y="1122363"/>
            <a:ext cx="10194471" cy="2387600"/>
          </a:xfrm>
        </p:spPr>
        <p:txBody>
          <a:bodyPr>
            <a:normAutofit/>
          </a:bodyPr>
          <a:lstStyle/>
          <a:p>
            <a:r>
              <a:rPr lang="ru-RU" sz="66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нарушения памяти</a:t>
            </a:r>
            <a:endParaRPr lang="ru-RU" sz="6600" b="1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991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Уголки здоровья и спорта в Калининграде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571" y="1333500"/>
            <a:ext cx="9182432" cy="3614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0174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neuroplus.ru/sites/default/files/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05" y="1516933"/>
            <a:ext cx="4967111" cy="4444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698672" y="241527"/>
            <a:ext cx="6302827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Нарушения памяти являются одними из наиболее распространённых расстройств, значительно ухудшающих качество жизни человека. </a:t>
            </a:r>
          </a:p>
          <a:p>
            <a:r>
              <a:rPr lang="ru-RU" sz="28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Выделяют два основных их вида – </a:t>
            </a:r>
            <a:r>
              <a:rPr lang="ru-RU" sz="2800" b="0" i="0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количественные</a:t>
            </a:r>
            <a:r>
              <a:rPr lang="ru-RU" sz="28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нарушения, которые проявляются в выпадении, ослаблении или усилении следов памяти, и нарушения </a:t>
            </a:r>
            <a:r>
              <a:rPr lang="ru-RU" sz="2800" b="0" i="0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качественные</a:t>
            </a:r>
            <a:r>
              <a:rPr lang="ru-RU" sz="28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(парамнезия), выражающиеся в появлении ложных воспоминаний, в смешении реальности, прошлого, настоящего и воображаемого.</a:t>
            </a:r>
            <a:br>
              <a:rPr lang="ru-RU" sz="28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896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342900"/>
            <a:ext cx="111850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Виды</a:t>
            </a:r>
          </a:p>
          <a:p>
            <a:r>
              <a:rPr lang="ru-RU" sz="3200" b="0" i="0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Проявляется этот симптом в виде следующих заболеваний: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69471" y="1537590"/>
            <a:ext cx="431074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Амнезия, которая может иметь различные формы, но в общем характеризуется выпадением памяти на различные промежутки времени, утратой различных сведений или навыков.</a:t>
            </a:r>
            <a:br>
              <a:rPr lang="ru-RU" sz="28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33457" y="2042713"/>
            <a:ext cx="520881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0" i="0" dirty="0" err="1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Гипомнезия</a:t>
            </a:r>
            <a:r>
              <a:rPr lang="ru-RU" sz="2800" b="0" i="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характеризуется прежде всего ослаблением способности воспроизводить и запоминать различные справочные данные – имена, цифры, термины и названия, т.е. функции памяти поражаются неравномерно.</a:t>
            </a:r>
            <a:br>
              <a:rPr lang="ru-RU" sz="2800" b="0" i="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0162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4414" y="208981"/>
            <a:ext cx="50673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0" i="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Гипермнезия</a:t>
            </a:r>
            <a:r>
              <a:rPr lang="ru-RU" sz="2400" b="0" i="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–патологическое обострение памяти. Часто встречается при маниакальных состояниях и начальных стадиях алкогольного и наркотического опьянения.</a:t>
            </a:r>
            <a:br>
              <a:rPr lang="ru-RU" sz="2400" b="0" i="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Гипомнезия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снижение памяти (удел всех людей в пожилом возрасте). Наиболее частая причина – широкий круг органических (особенно сосудистых) заболеваний </a:t>
            </a:r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мозга, 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первую очередь атеросклероз. +утомление (астенический синдром)</a:t>
            </a:r>
          </a:p>
          <a:p>
            <a:r>
              <a:rPr lang="ru-RU" b="0" i="0" dirty="0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/>
            </a:r>
            <a:br>
              <a:rPr lang="ru-RU" b="0" i="0" dirty="0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91942" y="1271154"/>
            <a:ext cx="569322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Парамнезия –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обман, провал памяти, который заполняется определенной информацией.</a:t>
            </a:r>
            <a:r>
              <a:rPr lang="ru-RU" sz="2400" dirty="0"/>
              <a:t> 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ачественные нарушения, их довольно трудно чётко классифицировать, так как симптоматика довольно сложна. </a:t>
            </a:r>
          </a:p>
          <a:p>
            <a:r>
              <a:rPr lang="ru-RU" sz="24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 данных заболеваниях впервые виденное, испытанное или рассказанное воспринимается человеком как нечто знакомое, происходившее с ним до этого прежде. </a:t>
            </a:r>
          </a:p>
          <a:p>
            <a:r>
              <a:rPr lang="ru-RU" sz="24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Иллюзия узнавания также относится к данным нарушениям.</a:t>
            </a:r>
            <a:br>
              <a:rPr lang="ru-RU" sz="24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7502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78901" y="158234"/>
            <a:ext cx="21066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</a:t>
            </a:r>
            <a:endParaRPr lang="ru-RU" sz="3600" b="1" i="1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0716" y="804565"/>
            <a:ext cx="115769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0" i="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Причин ухудшения памяти на самом деле чрезвычайно много. Это </a:t>
            </a:r>
            <a:r>
              <a:rPr lang="ru-RU" sz="2400" b="0" i="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Неврастения"/>
              </a:rPr>
              <a:t>астенический синдром</a:t>
            </a:r>
            <a:r>
              <a:rPr lang="ru-RU" sz="2400" b="0" i="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– тревожное и депрессивное состояние, алкоголизм, </a:t>
            </a:r>
            <a:r>
              <a:rPr lang="ru-RU" sz="2400" b="0" i="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деменции</a:t>
            </a:r>
            <a:r>
              <a:rPr lang="ru-RU" sz="2400" b="0" i="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хронические заболевания, интоксикации, недостаток микроэлементов, </a:t>
            </a:r>
            <a:r>
              <a:rPr lang="ru-RU" sz="2400" b="0" i="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черепно-мозговые травмы</a:t>
            </a:r>
            <a:r>
              <a:rPr lang="ru-RU" sz="2400" b="0" i="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возрастные изменения.</a:t>
            </a:r>
            <a:br>
              <a:rPr lang="ru-RU" sz="2400" b="0" i="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i="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0716" y="2383973"/>
            <a:ext cx="725637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взрослых</a:t>
            </a:r>
          </a:p>
          <a:p>
            <a:r>
              <a:rPr lang="ru-RU" sz="24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Причин, по которым могут произойти нарушения памяти у взрослых людей, пожалуй, больше всего. Это и воздействие стрессовых ситуаций на месте работы и дома, и наличие всевозможных заболеваний нервной системы, таких как </a:t>
            </a:r>
            <a:r>
              <a:rPr lang="ru-RU" sz="24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болезнь Паркинсона</a:t>
            </a:r>
            <a:r>
              <a:rPr lang="ru-RU" sz="24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ru-RU" sz="2400" b="0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 tooltip="Клещевой энцефалит"/>
              </a:rPr>
              <a:t>энцефалит</a:t>
            </a:r>
            <a:r>
              <a:rPr lang="ru-RU" sz="24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Конечно, к подобным нарушениям приводит алкоголизм и наркомания, психические заболевания – депрессия, шизофрения, </a:t>
            </a:r>
            <a:r>
              <a:rPr lang="ru-RU" sz="24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неврозы</a:t>
            </a:r>
            <a:r>
              <a:rPr lang="ru-RU" sz="24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solidFill>
                  <a:srgbClr val="7030A0"/>
                </a:solidFill>
              </a:rPr>
              <a:t>Это диабет, гипертония, </a:t>
            </a:r>
            <a:r>
              <a:rPr lang="ru-RU" sz="2400" dirty="0">
                <a:solidFill>
                  <a:srgbClr val="7030A0"/>
                </a:solidFill>
                <a:hlinkClick r:id="rId8" tooltip="Атеросклероз сосудов головного мозга"/>
              </a:rPr>
              <a:t>атеросклероз</a:t>
            </a:r>
            <a:r>
              <a:rPr lang="ru-RU" sz="2400" dirty="0">
                <a:solidFill>
                  <a:srgbClr val="7030A0"/>
                </a:solidFill>
              </a:rPr>
              <a:t>, патология щитовидной железы.</a:t>
            </a:r>
            <a:endParaRPr lang="ru-RU" sz="2400" b="0" i="0" dirty="0" smtClean="0">
              <a:solidFill>
                <a:srgbClr val="7030A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0" i="0" dirty="0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/>
            </a:r>
            <a:br>
              <a:rPr lang="ru-RU" b="0" i="0" dirty="0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ru-RU" dirty="0"/>
          </a:p>
        </p:txBody>
      </p:sp>
      <p:pic>
        <p:nvPicPr>
          <p:cNvPr id="2050" name="Picture 2" descr="память 1beautynews.com Page 4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12" b="14921"/>
          <a:stretch/>
        </p:blipFill>
        <p:spPr bwMode="auto">
          <a:xfrm>
            <a:off x="8369459" y="2808516"/>
            <a:ext cx="2995839" cy="32820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189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0043" y="846382"/>
            <a:ext cx="1159411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0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причины, вызывающие нарушения у детей – врождённая умственная отсталость и приобретённые состояния, выражающиеся в </a:t>
            </a:r>
            <a:r>
              <a:rPr lang="ru-RU" sz="2400" b="0" i="0" dirty="0" err="1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гипомнезии</a:t>
            </a:r>
            <a:r>
              <a:rPr lang="ru-RU" sz="2400" b="0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ухудшении процесса запоминания и воспроизведения информации, или амнезии – выпадении из памяти отдельных эпизодов.</a:t>
            </a:r>
            <a:br>
              <a:rPr lang="ru-RU" sz="2400" b="0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8" name="Picture 6" descr="ребен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43" y="2609232"/>
            <a:ext cx="47625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391946" y="2315318"/>
            <a:ext cx="664221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Амнезия у детей может являться последствием перенесённой травмы, психического заболевания, коматозного состояния или отравления, например, алкогольного. Однако частичные нарушения памяти у детей наиболее часто встречаются вследствие комплексного воздействия нескольких факторов, таких как неблагоприятный психологический климат в детском коллективе или в семье, астенические состояния (в том числе из-за частых ОРВИ), а также гиповитаминоз.</a:t>
            </a:r>
            <a:br>
              <a:rPr lang="ru-RU" sz="24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1946" y="330093"/>
            <a:ext cx="18636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</a:t>
            </a:r>
            <a:endParaRPr lang="ru-RU" sz="3600" b="1" i="1" dirty="0">
              <a:solidFill>
                <a:schemeClr val="accent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80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614" y="2399231"/>
            <a:ext cx="718977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0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Как правило, при естественном процессе старения снижение памяти происходит довольно медленно. Сначала становится сложнее вспомнить события, произошедшие только что. </a:t>
            </a:r>
          </a:p>
          <a:p>
            <a:r>
              <a:rPr lang="ru-RU" sz="2400" b="0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больных в этот период может возникнуть страх, депрессия, неуверенность в себе.</a:t>
            </a:r>
          </a:p>
          <a:p>
            <a:r>
              <a:rPr lang="ru-RU" sz="2400" b="0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может принимать и тяжёлые формы, когда память начинает стремительно ухудшаться. Если в этом случае не прибегать к лечению, то, как правило, у больного развивается </a:t>
            </a:r>
            <a:r>
              <a:rPr lang="ru-RU" sz="2400" b="0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старческая деменция</a:t>
            </a:r>
            <a:r>
              <a:rPr lang="ru-RU" sz="2400" b="0" i="0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92886" y="0"/>
            <a:ext cx="40765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пожилых людей </a:t>
            </a:r>
            <a:endParaRPr lang="ru-RU" sz="36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614" y="600510"/>
            <a:ext cx="1196884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0" i="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пожилых людей практически все нарушения памяти связаны также с ухудшением мозгового кровообращения вследствие возрастных изменений в сосудах. С возрастом и в нервных клетках видоизменяется нормальный обменный процесс. Отдельная причина нарушений памяти у пожилых – это </a:t>
            </a:r>
            <a:r>
              <a:rPr lang="ru-RU" sz="2400" b="0" i="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болезнь Альцгеймера</a:t>
            </a:r>
            <a:r>
              <a:rPr lang="ru-RU" sz="2400" b="0" i="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098" name="Picture 2" descr="пожилые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52" b="5502"/>
          <a:stretch/>
        </p:blipFill>
        <p:spPr bwMode="auto">
          <a:xfrm>
            <a:off x="8017328" y="2399231"/>
            <a:ext cx="3907888" cy="38546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0044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802253" y="0"/>
            <a:ext cx="10793185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Лучшая профилактика снижения способности запоминать – это здоровый образ жизни.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Также необходимо своевременно и в строгом соответствии с врачебными рекомендациями лечить соматические заболевания – диабет, гипертонию и т.д. 	Важно для профилактики и соблюдение нормального режима работы и отдыха, достаточная продолжительность сна - не менее 7 часов.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тест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023" y="3254376"/>
            <a:ext cx="5857647" cy="329338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1505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2899" y="197346"/>
            <a:ext cx="1144632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 нужно чрезмерно увлекаться всевозможными диетами. Нужно понимать, что около 20% энергии, получаемой организмом с пищей, идёт как раз на обеспечение потребностей мозга. Поэтому рацион питания нужно подбирать сбалансированный.</a:t>
            </a:r>
          </a:p>
          <a:p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0" i="0" dirty="0" smtClean="0">
                <a:solidFill>
                  <a:schemeClr val="accent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 следует отдавать продуктам, изготовленным из </a:t>
            </a:r>
            <a:r>
              <a:rPr lang="ru-RU" sz="2400" b="0" i="0" dirty="0" err="1" smtClean="0">
                <a:solidFill>
                  <a:schemeClr val="accent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цельнозерновых</a:t>
            </a:r>
            <a:r>
              <a:rPr lang="ru-RU" sz="2400" b="0" i="0" dirty="0" smtClean="0">
                <a:solidFill>
                  <a:schemeClr val="accent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злаков, овощей, жирной рыбы и т.д.</a:t>
            </a:r>
          </a:p>
          <a:p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0" i="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также помнить, что крайне негативное влияние на нервную систему и, соответственно, на риск возникновения нарушений памяти оказывает и водный баланс организма. Нельзя допускать обезвоживания, для этого в день необходимо употреблять 2 литра жидкости.</a:t>
            </a:r>
          </a:p>
          <a:p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Главное, помните, что нормальное позитивное общение с друзьями и родственниками, рабочая деятельность, пусть и минимальная, сохранение социальной активности – это и есть залог поддержания мозга в здоровом состоянии до старости.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113" y="4686300"/>
            <a:ext cx="35433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9870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280</Words>
  <Application>Microsoft Office PowerPoint</Application>
  <PresentationFormat>Широкоэкранный</PresentationFormat>
  <Paragraphs>37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Виды нарушения памяти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нарушения памяти</dc:title>
  <dc:creator>BrayanNK</dc:creator>
  <cp:lastModifiedBy>BrayanNK</cp:lastModifiedBy>
  <cp:revision>17</cp:revision>
  <dcterms:created xsi:type="dcterms:W3CDTF">2015-04-11T18:18:38Z</dcterms:created>
  <dcterms:modified xsi:type="dcterms:W3CDTF">2015-04-18T04:26:03Z</dcterms:modified>
</cp:coreProperties>
</file>