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754C9-DA6B-4761-A9E2-EBF27B0A7CFD}" type="datetimeFigureOut">
              <a:rPr lang="ru-RU" smtClean="0"/>
              <a:t>05.02.2010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3E2CD-9D71-4BAF-8799-1D9FAD0DB3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3E2CD-9D71-4BAF-8799-1D9FAD0DB3C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9" name="Picture 7" descr="4c8aa36f7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989138"/>
            <a:ext cx="4235450" cy="360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6438" y="274638"/>
            <a:ext cx="19081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721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446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65_5187"/>
          <p:cNvPicPr>
            <a:picLocks noChangeAspect="1" noChangeArrowheads="1"/>
          </p:cNvPicPr>
          <p:nvPr/>
        </p:nvPicPr>
        <p:blipFill>
          <a:blip r:embed="rId14"/>
          <a:srcRect l="35432" r="40158"/>
          <a:stretch>
            <a:fillRect/>
          </a:stretch>
        </p:blipFill>
        <p:spPr bwMode="auto">
          <a:xfrm>
            <a:off x="-36513" y="0"/>
            <a:ext cx="1487488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37288"/>
            <a:ext cx="2420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45225"/>
            <a:ext cx="1306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chemeClr val="bg1">
              <a:alpha val="89999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971550" y="-230188"/>
            <a:ext cx="1008063" cy="7316788"/>
          </a:xfrm>
          <a:custGeom>
            <a:avLst/>
            <a:gdLst/>
            <a:ahLst/>
            <a:cxnLst>
              <a:cxn ang="0">
                <a:pos x="317" y="159"/>
              </a:cxn>
              <a:cxn ang="0">
                <a:pos x="0" y="2654"/>
              </a:cxn>
              <a:cxn ang="0">
                <a:pos x="317" y="4513"/>
              </a:cxn>
              <a:cxn ang="0">
                <a:pos x="635" y="1701"/>
              </a:cxn>
              <a:cxn ang="0">
                <a:pos x="317" y="159"/>
              </a:cxn>
            </a:cxnLst>
            <a:rect l="0" t="0" r="r" b="b"/>
            <a:pathLst>
              <a:path w="635" h="4672">
                <a:moveTo>
                  <a:pt x="317" y="159"/>
                </a:moveTo>
                <a:cubicBezTo>
                  <a:pt x="211" y="318"/>
                  <a:pt x="0" y="1928"/>
                  <a:pt x="0" y="2654"/>
                </a:cubicBezTo>
                <a:cubicBezTo>
                  <a:pt x="0" y="3380"/>
                  <a:pt x="211" y="4672"/>
                  <a:pt x="317" y="4513"/>
                </a:cubicBezTo>
                <a:cubicBezTo>
                  <a:pt x="423" y="4354"/>
                  <a:pt x="635" y="2427"/>
                  <a:pt x="635" y="1701"/>
                </a:cubicBezTo>
                <a:cubicBezTo>
                  <a:pt x="635" y="975"/>
                  <a:pt x="423" y="0"/>
                  <a:pt x="317" y="159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609600"/>
            <a:ext cx="4343400" cy="2133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М.Ю.Лермонтов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«Герой нашего времени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 descr="C:\Documents and Settings\Venera\Мои документы\Мои рисунки\pechori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2568" r="22568"/>
          <a:stretch>
            <a:fillRect/>
          </a:stretch>
        </p:blipFill>
        <p:spPr bwMode="auto">
          <a:xfrm>
            <a:off x="609600" y="533400"/>
            <a:ext cx="4114800" cy="55626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4648200" y="3124200"/>
            <a:ext cx="4038600" cy="2514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Особенности композиции романа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638800" y="609600"/>
            <a:ext cx="2667000" cy="990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Фабула</a:t>
            </a:r>
            <a:endParaRPr lang="ru-RU" sz="4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2_19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457200"/>
            <a:ext cx="3801717" cy="5715000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876800" y="1676400"/>
            <a:ext cx="3657600" cy="3505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   Совокупность 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событий в их естественном хронологическом порядке. </a:t>
            </a:r>
            <a:endParaRPr lang="ru-RU" sz="2400" dirty="0" smtClean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Фабуле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противостоит сюжет: те же события, но в том порядке, в котором о них сообщает автор.</a:t>
            </a:r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8915400" cy="6565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5538132"/>
                <a:gridCol w="1472268"/>
              </a:tblGrid>
              <a:tr h="432851">
                <a:tc gridSpan="2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Сюжетный порядок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Хронологический (фабульный)</a:t>
                      </a:r>
                      <a:r>
                        <a:rPr lang="ru-RU" sz="1200" baseline="0" dirty="0" smtClean="0"/>
                        <a:t> порядок</a:t>
                      </a:r>
                      <a:endParaRPr lang="ru-RU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Предисловие (184 1 ода.) ко всему роману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«Бэла»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Путешествие по Военно-Грузинской дороге офицера-повествователя с Максимом  </a:t>
                      </a:r>
                      <a:r>
                        <a:rPr lang="ru-RU" sz="1600" dirty="0" err="1" smtClean="0"/>
                        <a:t>Максимычем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Первая часть рассказа Максима </a:t>
                      </a:r>
                      <a:r>
                        <a:rPr lang="ru-RU" sz="1600" dirty="0" err="1" smtClean="0"/>
                        <a:t>Максммыча</a:t>
                      </a:r>
                      <a:r>
                        <a:rPr lang="ru-RU" sz="1600" dirty="0" smtClean="0"/>
                        <a:t>  о Бэле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</a:t>
                      </a:r>
                      <a:r>
                        <a:rPr lang="ru-RU" sz="1600" baseline="0" dirty="0" smtClean="0"/>
                        <a:t> Переезд через Крестовый перевал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Вторая часть рассказа Максима </a:t>
                      </a:r>
                      <a:r>
                        <a:rPr lang="ru-RU" sz="1600" dirty="0" err="1" smtClean="0"/>
                        <a:t>Максимыча</a:t>
                      </a:r>
                      <a:r>
                        <a:rPr lang="ru-RU" sz="1600" dirty="0" smtClean="0"/>
                        <a:t> о Бэле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Концовка «Бэлы». Заключение от имени офицера-повествователя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«Максим 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Встреча с Максимом </a:t>
                      </a:r>
                      <a:r>
                        <a:rPr lang="ru-RU" sz="1600" dirty="0" err="1" smtClean="0"/>
                        <a:t>Максимычем</a:t>
                      </a:r>
                      <a:r>
                        <a:rPr lang="ru-RU" sz="1600" dirty="0" smtClean="0"/>
                        <a:t> и Печориным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err="1" smtClean="0">
                          <a:solidFill>
                            <a:srgbClr val="C00000"/>
                          </a:solidFill>
                        </a:rPr>
                        <a:t>Максимыч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»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-С включением сообщения о том, что  Печорин умер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rgbClr val="C00000"/>
                          </a:solidFill>
                        </a:rPr>
                        <a:t>Предисловие к «Журналу Печорина»</a:t>
                      </a:r>
                      <a:endParaRPr lang="ru-RU" sz="14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История до того , как Печорин попал Кавказские минеральные воды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«Тамань»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Дневник Печорина, сделанный в ночь перед дуэлью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2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«Княжна Мери»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</a:t>
                      </a:r>
                      <a:r>
                        <a:rPr lang="ru-RU" sz="1600" baseline="0" dirty="0" smtClean="0"/>
                        <a:t> Окончание повести - запись, сделанная Печориным по памяти в крепости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/>
                </a:tc>
              </a:tr>
              <a:tr h="52078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</a:rPr>
                        <a:t>«Фаталист»</a:t>
                      </a:r>
                      <a:endParaRPr lang="ru-RU" sz="16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История с </a:t>
                      </a:r>
                      <a:r>
                        <a:rPr lang="ru-RU" sz="1600" dirty="0" err="1" smtClean="0"/>
                        <a:t>Вуличем</a:t>
                      </a:r>
                      <a:r>
                        <a:rPr lang="ru-RU" sz="1600" dirty="0" smtClean="0"/>
                        <a:t> в казачьей станице</a:t>
                      </a:r>
                      <a:r>
                        <a:rPr lang="ru-RU" sz="1600" baseline="0" dirty="0" smtClean="0"/>
                        <a:t> зимой, до похищения Бэлы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1676400"/>
            <a:ext cx="72390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</a:rPr>
              <a:t>Максимально заинтересовать читателя судьбой Печорина;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590800"/>
            <a:ext cx="6934200" cy="461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-  </a:t>
            </a:r>
            <a:r>
              <a:rPr lang="ru-RU" sz="2400" b="1" dirty="0" smtClean="0">
                <a:solidFill>
                  <a:srgbClr val="002060"/>
                </a:solidFill>
              </a:rPr>
              <a:t>Проследить историю его внутренней жизни;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200400"/>
            <a:ext cx="708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-  </a:t>
            </a:r>
            <a:r>
              <a:rPr lang="ru-RU" sz="2400" b="1" dirty="0" smtClean="0">
                <a:solidFill>
                  <a:srgbClr val="002060"/>
                </a:solidFill>
              </a:rPr>
              <a:t>Образ Печорина раскрывается двояко: с точки </a:t>
            </a:r>
            <a:r>
              <a:rPr lang="ru-RU" sz="2400" b="1" dirty="0" smtClean="0">
                <a:solidFill>
                  <a:srgbClr val="002060"/>
                </a:solidFill>
              </a:rPr>
              <a:t>  зрения </a:t>
            </a:r>
            <a:r>
              <a:rPr lang="ru-RU" sz="2400" b="1" dirty="0" smtClean="0">
                <a:solidFill>
                  <a:srgbClr val="002060"/>
                </a:solidFill>
              </a:rPr>
              <a:t>постороннего  наблюдателя и в плане внутреннего раскрытия;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096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Такое построение даёт автору возможность: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4495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- </a:t>
            </a:r>
            <a:r>
              <a:rPr lang="ru-RU" sz="2400" b="1" dirty="0" smtClean="0">
                <a:solidFill>
                  <a:srgbClr val="002060"/>
                </a:solidFill>
              </a:rPr>
              <a:t>При таком построении, как бы оставляя героя в живых, автору легче показать  свою позицию.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9" grpId="0"/>
    </p:bldLst>
  </p:timing>
</p:sld>
</file>

<file path=ppt/theme/theme1.xml><?xml version="1.0" encoding="utf-8"?>
<a:theme xmlns:a="http://schemas.openxmlformats.org/drawingml/2006/main" name="Edu brown lines">
  <a:themeElements>
    <a:clrScheme name="Edu brown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rown line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rown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248</Words>
  <PresentationFormat>Экран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Edu brown lines</vt:lpstr>
      <vt:lpstr>М.Ю.Лермонтов «Герой нашего времени»</vt:lpstr>
      <vt:lpstr>Фабула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М.Ю.Лермонтов «Герой нашего времени»</dc:title>
  <cp:lastModifiedBy>venera</cp:lastModifiedBy>
  <cp:revision>21</cp:revision>
  <dcterms:modified xsi:type="dcterms:W3CDTF">2010-02-05T14:55:15Z</dcterms:modified>
</cp:coreProperties>
</file>