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WT"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05" autoAdjust="0"/>
  </p:normalViewPr>
  <p:slideViewPr>
    <p:cSldViewPr>
      <p:cViewPr>
        <p:scale>
          <a:sx n="71" d="100"/>
          <a:sy n="71" d="100"/>
        </p:scale>
        <p:origin x="-2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0C438-4B7B-4A3E-B5FC-76F1D2CC9D3C}" type="datetimeFigureOut">
              <a:rPr lang="ru-RU" smtClean="0"/>
              <a:pPr/>
              <a:t>26.02.2015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AFCFB-8FCD-4296-A734-239D176A45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4DAFCFB-8FCD-4296-A734-239D176A45E1}"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16" name="Номер слайда 15"/>
          <p:cNvSpPr>
            <a:spLocks noGrp="1"/>
          </p:cNvSpPr>
          <p:nvPr>
            <p:ph type="sldNum" sz="quarter" idx="11"/>
          </p:nvPr>
        </p:nvSpPr>
        <p:spPr/>
        <p:txBody>
          <a:bodyPr/>
          <a:lstStyle/>
          <a:p>
            <a:fld id="{4FF560CE-6AE0-445F-8AA4-B0C9CEBEC05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60CE-6AE0-445F-8AA4-B0C9CEBEC059}" type="slidenum">
              <a:rPr lang="ru-RU" smtClean="0"/>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60CE-6AE0-445F-8AA4-B0C9CEBEC059}" type="slidenum">
              <a:rPr lang="ru-RU" smtClean="0"/>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9500DD1-DDF9-4AB9-9359-27293C9F6A89}" type="datetimeFigureOut">
              <a:rPr lang="ru-RU" smtClean="0"/>
              <a:pPr/>
              <a:t>26.02.2015</a:t>
            </a:fld>
            <a:endParaRPr lang="ru-RU"/>
          </a:p>
        </p:txBody>
      </p:sp>
      <p:sp>
        <p:nvSpPr>
          <p:cNvPr id="15" name="Номер слайда 14"/>
          <p:cNvSpPr>
            <a:spLocks noGrp="1"/>
          </p:cNvSpPr>
          <p:nvPr>
            <p:ph type="sldNum" sz="quarter" idx="15"/>
          </p:nvPr>
        </p:nvSpPr>
        <p:spPr/>
        <p:txBody>
          <a:bodyPr/>
          <a:lstStyle>
            <a:lvl1pPr algn="ctr">
              <a:defRPr/>
            </a:lvl1pPr>
          </a:lstStyle>
          <a:p>
            <a:fld id="{4FF560CE-6AE0-445F-8AA4-B0C9CEBEC05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60CE-6AE0-445F-8AA4-B0C9CEBEC05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F560CE-6AE0-445F-8AA4-B0C9CEBEC0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FF560CE-6AE0-445F-8AA4-B0C9CEBEC05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F560CE-6AE0-445F-8AA4-B0C9CEBEC05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F560CE-6AE0-445F-8AA4-B0C9CEBEC059}" type="slidenum">
              <a:rPr lang="ru-RU" smtClean="0"/>
              <a:pPr/>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9500DD1-DDF9-4AB9-9359-27293C9F6A89}" type="datetimeFigureOut">
              <a:rPr lang="ru-RU" smtClean="0"/>
              <a:pPr/>
              <a:t>26.02.2015</a:t>
            </a:fld>
            <a:endParaRPr lang="ru-RU"/>
          </a:p>
        </p:txBody>
      </p:sp>
      <p:sp>
        <p:nvSpPr>
          <p:cNvPr id="9" name="Номер слайда 8"/>
          <p:cNvSpPr>
            <a:spLocks noGrp="1"/>
          </p:cNvSpPr>
          <p:nvPr>
            <p:ph type="sldNum" sz="quarter" idx="15"/>
          </p:nvPr>
        </p:nvSpPr>
        <p:spPr/>
        <p:txBody>
          <a:bodyPr/>
          <a:lstStyle/>
          <a:p>
            <a:fld id="{4FF560CE-6AE0-445F-8AA4-B0C9CEBEC05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9500DD1-DDF9-4AB9-9359-27293C9F6A89}" type="datetimeFigureOut">
              <a:rPr lang="ru-RU" smtClean="0"/>
              <a:pPr/>
              <a:t>26.02.2015</a:t>
            </a:fld>
            <a:endParaRPr lang="ru-RU"/>
          </a:p>
        </p:txBody>
      </p:sp>
      <p:sp>
        <p:nvSpPr>
          <p:cNvPr id="9" name="Номер слайда 8"/>
          <p:cNvSpPr>
            <a:spLocks noGrp="1"/>
          </p:cNvSpPr>
          <p:nvPr>
            <p:ph type="sldNum" sz="quarter" idx="11"/>
          </p:nvPr>
        </p:nvSpPr>
        <p:spPr/>
        <p:txBody>
          <a:bodyPr/>
          <a:lstStyle/>
          <a:p>
            <a:fld id="{4FF560CE-6AE0-445F-8AA4-B0C9CEBEC05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9500DD1-DDF9-4AB9-9359-27293C9F6A89}" type="datetimeFigureOut">
              <a:rPr lang="ru-RU" smtClean="0"/>
              <a:pPr/>
              <a:t>26.02.2015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FF560CE-6AE0-445F-8AA4-B0C9CEBEC05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D0%9A%D0%B0%D1%80%D1%82%D0%BE%D0%BD" TargetMode="External"/><Relationship Id="rId2" Type="http://schemas.openxmlformats.org/officeDocument/2006/relationships/hyperlink" Target="https://ru.wikipedia.org/wiki/%D0%91%D1%83%D0%BC%D0%B0%D0%B3%D0%B0"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59632" y="1340768"/>
            <a:ext cx="6400800" cy="2520280"/>
          </a:xfrm>
          <a:solidFill>
            <a:schemeClr val="accent1">
              <a:lumMod val="40000"/>
              <a:lumOff val="60000"/>
            </a:schemeClr>
          </a:solidFill>
          <a:ln w="76200">
            <a:solidFill>
              <a:srgbClr val="808080"/>
            </a:solidFill>
          </a:ln>
        </p:spPr>
        <p:txBody>
          <a:bodyPr/>
          <a:lstStyle/>
          <a:p>
            <a:r>
              <a:rPr lang="ru-RU" sz="4000" b="1" i="1" smtClean="0">
                <a:solidFill>
                  <a:schemeClr val="accent2">
                    <a:lumMod val="60000"/>
                    <a:lumOff val="40000"/>
                  </a:schemeClr>
                </a:solidFill>
                <a:effectLst>
                  <a:outerShdw blurRad="38100" dist="38100" dir="2700000" algn="tl">
                    <a:srgbClr val="000000">
                      <a:alpha val="43137"/>
                    </a:srgbClr>
                  </a:outerShdw>
                </a:effectLst>
              </a:rPr>
              <a:t>ИСТОРИЯ ПРОИСХОЖЕНИЯ И ИЗГОТОВЛЕНИЯ БУМАГИ</a:t>
            </a:r>
            <a:endParaRPr lang="ru-RU" sz="4000" b="1" i="1" dirty="0">
              <a:solidFill>
                <a:schemeClr val="accent2">
                  <a:lumMod val="60000"/>
                  <a:lumOff val="40000"/>
                </a:schemeClr>
              </a:solidFill>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899592" y="404664"/>
            <a:ext cx="7344816" cy="1008112"/>
          </a:xfrm>
        </p:spPr>
        <p:txBody>
          <a:bodyPr>
            <a:normAutofit fontScale="90000"/>
          </a:bodyPr>
          <a:lstStyle/>
          <a:p>
            <a:r>
              <a:rPr lang="ru-RU" sz="8000" b="1" i="1" smtClean="0">
                <a:solidFill>
                  <a:schemeClr val="accent1">
                    <a:lumMod val="75000"/>
                  </a:schemeClr>
                </a:solidFill>
              </a:rPr>
              <a:t>ПРОЕКТ</a:t>
            </a:r>
            <a:endParaRPr lang="ru-RU" sz="8000" b="1" i="1" dirty="0">
              <a:solidFill>
                <a:schemeClr val="accent1">
                  <a:lumMod val="75000"/>
                </a:schemeClr>
              </a:solidFill>
            </a:endParaRPr>
          </a:p>
        </p:txBody>
      </p:sp>
      <p:sp>
        <p:nvSpPr>
          <p:cNvPr id="17" name="TextBox 16"/>
          <p:cNvSpPr txBox="1"/>
          <p:nvPr/>
        </p:nvSpPr>
        <p:spPr>
          <a:xfrm>
            <a:off x="5436096" y="4005065"/>
            <a:ext cx="3339227" cy="2554545"/>
          </a:xfrm>
          <a:prstGeom prst="rect">
            <a:avLst/>
          </a:prstGeom>
          <a:noFill/>
        </p:spPr>
        <p:txBody>
          <a:bodyPr wrap="square" rtlCol="0">
            <a:spAutoFit/>
          </a:bodyPr>
          <a:lstStyle/>
          <a:p>
            <a:r>
              <a:rPr lang="ru-RU" sz="1600" b="1" dirty="0" smtClean="0"/>
              <a:t>АВТОР РАБОТЫ:</a:t>
            </a:r>
          </a:p>
          <a:p>
            <a:r>
              <a:rPr lang="ru-RU" sz="1600" b="1" dirty="0" smtClean="0">
                <a:solidFill>
                  <a:schemeClr val="accent1">
                    <a:lumMod val="75000"/>
                  </a:schemeClr>
                </a:solidFill>
              </a:rPr>
              <a:t>МАЛЬКОВСКИЙ АРТЕМ АЛЕКСЕЕВИЧ</a:t>
            </a:r>
          </a:p>
          <a:p>
            <a:r>
              <a:rPr lang="ru-RU" sz="1600" b="1" dirty="0" smtClean="0"/>
              <a:t>УЧЕНИК  3 «Б» КЛАССА</a:t>
            </a:r>
          </a:p>
          <a:p>
            <a:r>
              <a:rPr lang="ru-RU" sz="1600" b="1" dirty="0" smtClean="0"/>
              <a:t>ШКОЛА №54</a:t>
            </a:r>
          </a:p>
          <a:p>
            <a:endParaRPr lang="ru-RU" sz="1600" b="1" dirty="0"/>
          </a:p>
          <a:p>
            <a:r>
              <a:rPr lang="ru-RU" sz="1600" b="1" dirty="0" smtClean="0"/>
              <a:t>РУКОВОДИТЕЛЬ:</a:t>
            </a:r>
          </a:p>
          <a:p>
            <a:r>
              <a:rPr lang="ru-RU" sz="1600" b="1" dirty="0" smtClean="0">
                <a:solidFill>
                  <a:schemeClr val="accent3">
                    <a:lumMod val="75000"/>
                  </a:schemeClr>
                </a:solidFill>
              </a:rPr>
              <a:t>КАСЬЯНЫЧЕВА  АННА  АЛЕКСАНДРОВНА</a:t>
            </a:r>
          </a:p>
          <a:p>
            <a:r>
              <a:rPr lang="ru-RU" sz="1600" b="1" dirty="0" smtClean="0"/>
              <a:t>УЧИТЕЛЬ СРЕДНЕЙ ШКОЛЫ</a:t>
            </a:r>
            <a:endParaRPr lang="ru-RU" sz="1600" b="1" dirty="0"/>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Пропитка целлюлозы наполнителем"/>
          <p:cNvPicPr>
            <a:picLocks noChangeAspect="1" noChangeArrowheads="1"/>
          </p:cNvPicPr>
          <p:nvPr/>
        </p:nvPicPr>
        <p:blipFill>
          <a:blip r:embed="rId2" cstate="print"/>
          <a:srcRect/>
          <a:stretch>
            <a:fillRect/>
          </a:stretch>
        </p:blipFill>
        <p:spPr bwMode="auto">
          <a:xfrm>
            <a:off x="827584" y="620688"/>
            <a:ext cx="3312368" cy="2808312"/>
          </a:xfrm>
          <a:prstGeom prst="rect">
            <a:avLst/>
          </a:prstGeom>
          <a:noFill/>
          <a:ln>
            <a:solidFill>
              <a:schemeClr val="accent3">
                <a:lumMod val="75000"/>
              </a:schemeClr>
            </a:solidFill>
          </a:ln>
        </p:spPr>
      </p:pic>
      <p:pic>
        <p:nvPicPr>
          <p:cNvPr id="24580" name="Picture 4" descr="Добавление красителей к целлюлозе"/>
          <p:cNvPicPr>
            <a:picLocks noChangeAspect="1" noChangeArrowheads="1"/>
          </p:cNvPicPr>
          <p:nvPr/>
        </p:nvPicPr>
        <p:blipFill>
          <a:blip r:embed="rId3" cstate="print"/>
          <a:srcRect/>
          <a:stretch>
            <a:fillRect/>
          </a:stretch>
        </p:blipFill>
        <p:spPr bwMode="auto">
          <a:xfrm>
            <a:off x="4644008" y="620688"/>
            <a:ext cx="3672408" cy="2808312"/>
          </a:xfrm>
          <a:prstGeom prst="rect">
            <a:avLst/>
          </a:prstGeom>
          <a:noFill/>
          <a:ln>
            <a:solidFill>
              <a:schemeClr val="accent3">
                <a:lumMod val="75000"/>
              </a:schemeClr>
            </a:solidFill>
          </a:ln>
        </p:spPr>
      </p:pic>
      <p:sp>
        <p:nvSpPr>
          <p:cNvPr id="4" name="Прямоугольник 3"/>
          <p:cNvSpPr/>
          <p:nvPr/>
        </p:nvSpPr>
        <p:spPr>
          <a:xfrm>
            <a:off x="683568" y="3573017"/>
            <a:ext cx="7776864"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t>Бумажная масса, превращенная в кашицу, попадает в бумагоделательную машину.</a:t>
            </a:r>
          </a:p>
          <a:p>
            <a:r>
              <a:rPr lang="ru-RU" dirty="0"/>
              <a:t>Сначала кашица выливается на сетку бумагоделательной машины. Эта сетка натянута на два вала и все время вращается, перенося бумажную кашицу вперед. На сеточном участке начинается образование бумажного полотна, называемое формованием листа. Это происходит благодаря удалению воды из волокнистого материала. По мере продвижения бумажной массы по ленточному конвейеру часть содержащейся в ней воды вытекает через ячеистые отверстия, и бумажные волокна начинают сплетаться друг с другом, образуя так называемую рулонную ленту.</a:t>
            </a:r>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Сетка бумагоделательной машины"/>
          <p:cNvPicPr>
            <a:picLocks noChangeAspect="1" noChangeArrowheads="1"/>
          </p:cNvPicPr>
          <p:nvPr/>
        </p:nvPicPr>
        <p:blipFill>
          <a:blip r:embed="rId2" cstate="print"/>
          <a:srcRect/>
          <a:stretch>
            <a:fillRect/>
          </a:stretch>
        </p:blipFill>
        <p:spPr bwMode="auto">
          <a:xfrm>
            <a:off x="539552" y="476672"/>
            <a:ext cx="2808312" cy="2520280"/>
          </a:xfrm>
          <a:prstGeom prst="rect">
            <a:avLst/>
          </a:prstGeom>
          <a:noFill/>
          <a:ln>
            <a:solidFill>
              <a:schemeClr val="accent3">
                <a:lumMod val="75000"/>
              </a:schemeClr>
            </a:solidFill>
          </a:ln>
        </p:spPr>
      </p:pic>
      <p:pic>
        <p:nvPicPr>
          <p:cNvPr id="26628" name="Picture 4" descr="Сушка бумажного полотна"/>
          <p:cNvPicPr>
            <a:picLocks noChangeAspect="1" noChangeArrowheads="1"/>
          </p:cNvPicPr>
          <p:nvPr/>
        </p:nvPicPr>
        <p:blipFill>
          <a:blip r:embed="rId3" cstate="print"/>
          <a:srcRect/>
          <a:stretch>
            <a:fillRect/>
          </a:stretch>
        </p:blipFill>
        <p:spPr bwMode="auto">
          <a:xfrm>
            <a:off x="539552" y="3212976"/>
            <a:ext cx="2808312" cy="3096344"/>
          </a:xfrm>
          <a:prstGeom prst="rect">
            <a:avLst/>
          </a:prstGeom>
          <a:noFill/>
          <a:ln>
            <a:solidFill>
              <a:schemeClr val="accent3">
                <a:lumMod val="75000"/>
              </a:schemeClr>
            </a:solidFill>
          </a:ln>
        </p:spPr>
      </p:pic>
      <p:sp>
        <p:nvSpPr>
          <p:cNvPr id="4" name="Прямоугольник 3"/>
          <p:cNvSpPr/>
          <p:nvPr/>
        </p:nvSpPr>
        <p:spPr>
          <a:xfrm>
            <a:off x="3995936" y="332656"/>
            <a:ext cx="4536504"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a:t>Сырая бумажная лента проходит через целый ряд валиков. Одни валики отжимают воду, другие, обогреваемые изнутри паром, высушивают ее, третьи полируют.</a:t>
            </a:r>
          </a:p>
        </p:txBody>
      </p:sp>
      <p:sp>
        <p:nvSpPr>
          <p:cNvPr id="5" name="Прямоугольник 4"/>
          <p:cNvSpPr/>
          <p:nvPr/>
        </p:nvSpPr>
        <p:spPr>
          <a:xfrm>
            <a:off x="3995936" y="3140968"/>
            <a:ext cx="446449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a:t>В конце сеточного участка еще сырое бумажное полотно перемещается в секцию прессования, которую также называют "мокрым прессованием". Там бумажное полотно механически обезвоживается и еще больше уплотняется.</a:t>
            </a: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Сматывание бумаги в рулоны"/>
          <p:cNvPicPr>
            <a:picLocks noChangeAspect="1" noChangeArrowheads="1"/>
          </p:cNvPicPr>
          <p:nvPr/>
        </p:nvPicPr>
        <p:blipFill>
          <a:blip r:embed="rId2" cstate="print"/>
          <a:srcRect/>
          <a:stretch>
            <a:fillRect/>
          </a:stretch>
        </p:blipFill>
        <p:spPr bwMode="auto">
          <a:xfrm>
            <a:off x="5292080" y="2204864"/>
            <a:ext cx="2520280" cy="1800200"/>
          </a:xfrm>
          <a:prstGeom prst="rect">
            <a:avLst/>
          </a:prstGeom>
          <a:noFill/>
          <a:ln>
            <a:solidFill>
              <a:schemeClr val="accent3">
                <a:lumMod val="75000"/>
              </a:schemeClr>
            </a:solidFill>
          </a:ln>
        </p:spPr>
      </p:pic>
      <p:pic>
        <p:nvPicPr>
          <p:cNvPr id="27651" name="Picture 3"/>
          <p:cNvPicPr>
            <a:picLocks noChangeAspect="1" noChangeArrowheads="1"/>
          </p:cNvPicPr>
          <p:nvPr/>
        </p:nvPicPr>
        <p:blipFill>
          <a:blip r:embed="rId3" cstate="print"/>
          <a:srcRect/>
          <a:stretch>
            <a:fillRect/>
          </a:stretch>
        </p:blipFill>
        <p:spPr bwMode="auto">
          <a:xfrm>
            <a:off x="539552" y="476672"/>
            <a:ext cx="3657600" cy="5688632"/>
          </a:xfrm>
          <a:prstGeom prst="rect">
            <a:avLst/>
          </a:prstGeom>
          <a:noFill/>
          <a:ln w="9525">
            <a:solidFill>
              <a:schemeClr val="accent3">
                <a:lumMod val="75000"/>
              </a:schemeClr>
            </a:solidFill>
            <a:miter lim="800000"/>
            <a:headEnd/>
            <a:tailEnd/>
          </a:ln>
        </p:spPr>
      </p:pic>
      <p:sp>
        <p:nvSpPr>
          <p:cNvPr id="4" name="Прямоугольник 3"/>
          <p:cNvSpPr/>
          <p:nvPr/>
        </p:nvSpPr>
        <p:spPr>
          <a:xfrm>
            <a:off x="4499992" y="332656"/>
            <a:ext cx="4248472"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a:t>Наконец ровная </a:t>
            </a:r>
            <a:r>
              <a:rPr lang="ru-RU" sz="2400" dirty="0" smtClean="0"/>
              <a:t>белая лента </a:t>
            </a:r>
            <a:r>
              <a:rPr lang="ru-RU" sz="2400" dirty="0"/>
              <a:t>выходит из машины и наматывается в огромный </a:t>
            </a:r>
            <a:r>
              <a:rPr lang="ru-RU" sz="2400" dirty="0" smtClean="0"/>
              <a:t>рулон.</a:t>
            </a:r>
            <a:endParaRPr lang="ru-RU" sz="2400" dirty="0"/>
          </a:p>
        </p:txBody>
      </p:sp>
      <p:sp>
        <p:nvSpPr>
          <p:cNvPr id="5" name="Прямоугольник 4"/>
          <p:cNvSpPr/>
          <p:nvPr/>
        </p:nvSpPr>
        <p:spPr>
          <a:xfrm>
            <a:off x="4355976" y="4149080"/>
            <a:ext cx="4464496"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dirty="0"/>
              <a:t>Потом эти рулоны отправляют в типографии или режут на листы.</a:t>
            </a:r>
          </a:p>
          <a:p>
            <a:r>
              <a:rPr lang="ru-RU" sz="2400" dirty="0"/>
              <a:t>Так, переходя из машины в машину, дерево превращается в белую и чистую бумагу.</a:t>
            </a:r>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748959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3600" dirty="0" smtClean="0"/>
              <a:t>Применение бумаги</a:t>
            </a:r>
            <a:endParaRPr lang="ru-RU" sz="3600" dirty="0"/>
          </a:p>
        </p:txBody>
      </p:sp>
      <p:sp>
        <p:nvSpPr>
          <p:cNvPr id="3" name="TextBox 2"/>
          <p:cNvSpPr txBox="1"/>
          <p:nvPr/>
        </p:nvSpPr>
        <p:spPr>
          <a:xfrm>
            <a:off x="899592" y="1412776"/>
            <a:ext cx="7560839" cy="23698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3600" i="1" u="sng" dirty="0" smtClean="0">
                <a:solidFill>
                  <a:schemeClr val="accent3">
                    <a:lumMod val="75000"/>
                  </a:schemeClr>
                </a:solidFill>
              </a:rPr>
              <a:t>Из бумаги изготавливают</a:t>
            </a:r>
            <a:r>
              <a:rPr lang="ru-RU" sz="3600" dirty="0" smtClean="0"/>
              <a:t>: </a:t>
            </a:r>
            <a:r>
              <a:rPr lang="ru-RU" sz="3600" i="1" dirty="0" smtClean="0"/>
              <a:t>газеты, книги, деньги, тетради, салфетки,  картон и многие другие товары.</a:t>
            </a:r>
            <a:endParaRPr lang="ru-RU" sz="3600" i="1" dirty="0" smtClean="0"/>
          </a:p>
        </p:txBody>
      </p:sp>
      <p:pic>
        <p:nvPicPr>
          <p:cNvPr id="4" name="Picture 8" descr="books3"/>
          <p:cNvPicPr>
            <a:picLocks noChangeAspect="1" noChangeArrowheads="1"/>
          </p:cNvPicPr>
          <p:nvPr/>
        </p:nvPicPr>
        <p:blipFill>
          <a:blip r:embed="rId2" cstate="print"/>
          <a:srcRect/>
          <a:stretch>
            <a:fillRect/>
          </a:stretch>
        </p:blipFill>
        <p:spPr bwMode="auto">
          <a:xfrm>
            <a:off x="6228184" y="4005064"/>
            <a:ext cx="2300099" cy="2232248"/>
          </a:xfrm>
          <a:prstGeom prst="rect">
            <a:avLst/>
          </a:prstGeom>
          <a:noFill/>
          <a:ln w="9525">
            <a:solidFill>
              <a:schemeClr val="accent3">
                <a:lumMod val="75000"/>
              </a:schemeClr>
            </a:solidFill>
            <a:miter lim="800000"/>
            <a:headEnd/>
            <a:tailEnd/>
          </a:ln>
        </p:spPr>
      </p:pic>
      <p:pic>
        <p:nvPicPr>
          <p:cNvPr id="5" name="Picture 4" descr="187322920"/>
          <p:cNvPicPr>
            <a:picLocks noChangeAspect="1" noChangeArrowheads="1"/>
          </p:cNvPicPr>
          <p:nvPr/>
        </p:nvPicPr>
        <p:blipFill>
          <a:blip r:embed="rId3" cstate="print"/>
          <a:srcRect/>
          <a:stretch>
            <a:fillRect/>
          </a:stretch>
        </p:blipFill>
        <p:spPr bwMode="auto">
          <a:xfrm>
            <a:off x="3491880" y="4005064"/>
            <a:ext cx="2428431" cy="2232248"/>
          </a:xfrm>
          <a:prstGeom prst="rect">
            <a:avLst/>
          </a:prstGeom>
          <a:noFill/>
          <a:ln w="9525">
            <a:solidFill>
              <a:schemeClr val="accent3">
                <a:lumMod val="75000"/>
              </a:schemeClr>
            </a:solidFill>
            <a:miter lim="800000"/>
            <a:headEnd/>
            <a:tailEnd/>
          </a:ln>
        </p:spPr>
      </p:pic>
      <p:pic>
        <p:nvPicPr>
          <p:cNvPr id="6" name="Picture 4" descr="paper"/>
          <p:cNvPicPr>
            <a:picLocks noChangeAspect="1" noChangeArrowheads="1"/>
          </p:cNvPicPr>
          <p:nvPr/>
        </p:nvPicPr>
        <p:blipFill>
          <a:blip r:embed="rId4" cstate="print"/>
          <a:srcRect/>
          <a:stretch>
            <a:fillRect/>
          </a:stretch>
        </p:blipFill>
        <p:spPr bwMode="auto">
          <a:xfrm>
            <a:off x="467544" y="4005064"/>
            <a:ext cx="2664296" cy="2175583"/>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0891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dirty="0" smtClean="0"/>
              <a:t>Этапы изготовления бумаги из макулатуры:</a:t>
            </a:r>
            <a:endParaRPr lang="ru-RU" sz="2400" dirty="0"/>
          </a:p>
        </p:txBody>
      </p:sp>
      <p:sp>
        <p:nvSpPr>
          <p:cNvPr id="5" name="TextBox 4"/>
          <p:cNvSpPr txBox="1"/>
          <p:nvPr/>
        </p:nvSpPr>
        <p:spPr>
          <a:xfrm>
            <a:off x="323528" y="908720"/>
            <a:ext cx="8280920"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t>1</a:t>
            </a:r>
            <a:r>
              <a:rPr lang="ru-RU" dirty="0"/>
              <a:t>. Замочить старую газету в мисочке.</a:t>
            </a:r>
          </a:p>
          <a:p>
            <a:r>
              <a:rPr lang="ru-RU" dirty="0"/>
              <a:t>2. Слить воду.</a:t>
            </a:r>
          </a:p>
          <a:p>
            <a:r>
              <a:rPr lang="ru-RU" dirty="0"/>
              <a:t>3. С помощью миксера или деревянной ложечки превратить размокшую бумагу в однородную массу.</a:t>
            </a:r>
          </a:p>
          <a:p>
            <a:r>
              <a:rPr lang="ru-RU" dirty="0"/>
              <a:t>4. Для получения цветной бумаги добавить в массу немного краски.</a:t>
            </a:r>
          </a:p>
          <a:p>
            <a:r>
              <a:rPr lang="ru-RU" dirty="0"/>
              <a:t>5. Переложить массу в другую мисочку и добавить воды.</a:t>
            </a:r>
          </a:p>
          <a:p>
            <a:r>
              <a:rPr lang="ru-RU" dirty="0"/>
              <a:t>6. Опустить в миску проволочную сетку, на которой осядет будущая бумага.</a:t>
            </a:r>
          </a:p>
          <a:p>
            <a:r>
              <a:rPr lang="ru-RU" dirty="0"/>
              <a:t>7. Постелить кусок ткани на гладкую плоскую поверхность. Быстро и осторожно перенести на нее сетку с бумажной массой и положить массой вниз.</a:t>
            </a:r>
          </a:p>
          <a:p>
            <a:r>
              <a:rPr lang="ru-RU" dirty="0"/>
              <a:t>8. Плотно прижать сетку и осторожно снять. Бумажная масса должна остаться на ткани.</a:t>
            </a:r>
          </a:p>
          <a:p>
            <a:r>
              <a:rPr lang="ru-RU" dirty="0"/>
              <a:t>9. Накрыть массу вторым куском ткани и плотно прижать.</a:t>
            </a:r>
          </a:p>
          <a:p>
            <a:r>
              <a:rPr lang="ru-RU" dirty="0"/>
              <a:t>10. Накрыть полиэтиленовой пленкой, сверху положить груз.</a:t>
            </a:r>
          </a:p>
          <a:p>
            <a:r>
              <a:rPr lang="ru-RU" dirty="0"/>
              <a:t>11. Через несколько часов, когда масса станет уже бумагой, осторожно снять полученные листы и разложить их на газеты для полной просушки.</a:t>
            </a:r>
          </a:p>
          <a:p>
            <a:r>
              <a:rPr lang="ru-RU" dirty="0"/>
              <a:t>12. Высохшей бумагой можно пользоваться.</a:t>
            </a:r>
          </a:p>
          <a:p>
            <a:endParaRPr lang="ru-RU" dirty="0"/>
          </a:p>
        </p:txBody>
      </p:sp>
      <p:sp>
        <p:nvSpPr>
          <p:cNvPr id="30725" name="Rectangle 5"/>
          <p:cNvSpPr>
            <a:spLocks noChangeArrowheads="1"/>
          </p:cNvSpPr>
          <p:nvPr/>
        </p:nvSpPr>
        <p:spPr bwMode="auto">
          <a:xfrm>
            <a:off x="3491880" y="404664"/>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95536" y="476672"/>
            <a:ext cx="8084023" cy="590465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755576" y="764704"/>
            <a:ext cx="45719" cy="369332"/>
          </a:xfrm>
          <a:prstGeom prst="rect">
            <a:avLst/>
          </a:prstGeom>
          <a:noFill/>
        </p:spPr>
        <p:txBody>
          <a:bodyPr wrap="square" rtlCol="0">
            <a:spAutoFit/>
          </a:bodyPr>
          <a:lstStyle/>
          <a:p>
            <a:endParaRPr lang="ru-RU"/>
          </a:p>
        </p:txBody>
      </p:sp>
      <p:sp>
        <p:nvSpPr>
          <p:cNvPr id="5" name="TextBox 4"/>
          <p:cNvSpPr txBox="1"/>
          <p:nvPr/>
        </p:nvSpPr>
        <p:spPr>
          <a:xfrm>
            <a:off x="755576" y="764704"/>
            <a:ext cx="184731" cy="369332"/>
          </a:xfrm>
          <a:prstGeom prst="rect">
            <a:avLst/>
          </a:prstGeom>
          <a:noFill/>
        </p:spPr>
        <p:txBody>
          <a:bodyPr wrap="none" rtlCol="0">
            <a:spAutoFit/>
          </a:bodyPr>
          <a:lstStyle/>
          <a:p>
            <a:endParaRPr lang="ru-RU"/>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184731" cy="369332"/>
          </a:xfrm>
          <a:prstGeom prst="rect">
            <a:avLst/>
          </a:prstGeom>
          <a:noFill/>
        </p:spPr>
        <p:txBody>
          <a:bodyPr wrap="none" rtlCol="0">
            <a:spAutoFit/>
          </a:bodyPr>
          <a:lstStyle/>
          <a:p>
            <a:endParaRPr lang="ru-RU"/>
          </a:p>
        </p:txBody>
      </p:sp>
      <p:sp>
        <p:nvSpPr>
          <p:cNvPr id="29697" name="Rectangle 1"/>
          <p:cNvSpPr>
            <a:spLocks noChangeArrowheads="1"/>
          </p:cNvSpPr>
          <p:nvPr/>
        </p:nvSpPr>
        <p:spPr bwMode="auto">
          <a:xfrm>
            <a:off x="683568" y="435114"/>
            <a:ext cx="7632848" cy="224676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252525"/>
                </a:solidFill>
                <a:effectLst/>
                <a:latin typeface="Arial" pitchFamily="34" charset="0"/>
                <a:ea typeface="Times New Roman" pitchFamily="18" charset="0"/>
                <a:cs typeface="Arial" pitchFamily="34" charset="0"/>
              </a:rPr>
              <a:t>Макулатура</a:t>
            </a:r>
            <a:r>
              <a:rPr kumimoji="0" lang="ru-RU" sz="28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rgbClr val="252525"/>
                </a:solidFill>
                <a:effectLst/>
                <a:latin typeface="Calibri"/>
                <a:ea typeface="Times New Roman" pitchFamily="18" charset="0"/>
                <a:cs typeface="Arial" pitchFamily="34" charset="0"/>
              </a:rPr>
              <a:t>—</a:t>
            </a:r>
            <a:r>
              <a:rPr kumimoji="0" lang="ru-RU" sz="28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ru-RU" sz="2800" b="1" i="1"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отходы производства, переработки и потребления всех видов</a:t>
            </a:r>
            <a:r>
              <a:rPr kumimoji="0" lang="ru-RU" sz="2800" b="1" i="1"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ru-RU" sz="2800" b="1" i="1"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2" tooltip="Бумага"/>
              </a:rPr>
              <a:t>бумаги</a:t>
            </a:r>
            <a:r>
              <a:rPr kumimoji="0" lang="ru-RU" sz="2800" b="1" i="1"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ru-RU" sz="2800" b="1" i="1"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и</a:t>
            </a:r>
            <a:r>
              <a:rPr kumimoji="0" lang="ru-RU" sz="2800" b="1" i="1" u="none" strike="noStrike" cap="none" normalizeH="0" baseline="0" dirty="0" smtClean="0">
                <a:ln>
                  <a:noFill/>
                </a:ln>
                <a:solidFill>
                  <a:srgbClr val="252525"/>
                </a:solidFill>
                <a:effectLst/>
                <a:latin typeface="Calibri"/>
                <a:ea typeface="Times New Roman" pitchFamily="18" charset="0"/>
                <a:cs typeface="Arial" pitchFamily="34" charset="0"/>
              </a:rPr>
              <a:t> </a:t>
            </a:r>
            <a:r>
              <a:rPr kumimoji="0" lang="ru-RU" sz="2800" b="1" i="1" u="none" strike="noStrike" cap="none" normalizeH="0" baseline="0" dirty="0" smtClean="0">
                <a:ln>
                  <a:noFill/>
                </a:ln>
                <a:solidFill>
                  <a:srgbClr val="0645AD"/>
                </a:solidFill>
                <a:effectLst/>
                <a:latin typeface="Arial" pitchFamily="34" charset="0"/>
                <a:ea typeface="Times New Roman" pitchFamily="18" charset="0"/>
                <a:cs typeface="Arial" pitchFamily="34" charset="0"/>
                <a:hlinkClick r:id="rId3" tooltip="Картон"/>
              </a:rPr>
              <a:t>картона</a:t>
            </a:r>
            <a:r>
              <a:rPr kumimoji="0" lang="ru-RU" sz="2800" b="1" i="1"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пригодных для дальнейшего использования в качестве волокнистого сырья.</a:t>
            </a:r>
            <a:endParaRPr kumimoji="0" lang="ru-RU" sz="2800" b="1" i="1" u="none" strike="noStrike" cap="none" normalizeH="0" baseline="0" dirty="0" smtClean="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4" cstate="print"/>
          <a:srcRect/>
          <a:stretch>
            <a:fillRect/>
          </a:stretch>
        </p:blipFill>
        <p:spPr bwMode="auto">
          <a:xfrm>
            <a:off x="1907704" y="2996952"/>
            <a:ext cx="5040560" cy="3356992"/>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8640"/>
            <a:ext cx="669674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b="1" i="1" dirty="0" smtClean="0"/>
              <a:t>Утилизация макулатуры имеет большое значение, так как её применение позволяет экономить древесное сырьё.</a:t>
            </a:r>
            <a:endParaRPr lang="ru-RU" sz="2400" b="1" i="1" dirty="0" smtClean="0"/>
          </a:p>
        </p:txBody>
      </p:sp>
      <p:sp>
        <p:nvSpPr>
          <p:cNvPr id="3" name="TextBox 2"/>
          <p:cNvSpPr txBox="1"/>
          <p:nvPr/>
        </p:nvSpPr>
        <p:spPr>
          <a:xfrm>
            <a:off x="1043608" y="1556792"/>
            <a:ext cx="669674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b="1" i="1" dirty="0" smtClean="0"/>
              <a:t>Одна тонна макулатуры заменяет 4 кубических метра  древесины (40 - 50 шт. больших ёлок и сосен). </a:t>
            </a:r>
            <a:endParaRPr lang="ru-RU" sz="2400" b="1" i="1" dirty="0" smtClean="0"/>
          </a:p>
        </p:txBody>
      </p:sp>
      <p:sp>
        <p:nvSpPr>
          <p:cNvPr id="4" name="TextBox 3"/>
          <p:cNvSpPr txBox="1"/>
          <p:nvPr/>
        </p:nvSpPr>
        <p:spPr>
          <a:xfrm>
            <a:off x="1043608" y="2996952"/>
            <a:ext cx="6696744" cy="1138773"/>
          </a:xfrm>
          <a:prstGeom prst="rect">
            <a:avLst/>
          </a:prstGeom>
          <a:ln>
            <a:solidFill>
              <a:schemeClr val="tx1">
                <a:lumMod val="85000"/>
                <a:lumOff val="1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3600" b="1" i="1" u="sng" dirty="0" smtClean="0">
                <a:solidFill>
                  <a:schemeClr val="accent6">
                    <a:lumMod val="75000"/>
                  </a:schemeClr>
                </a:solidFill>
              </a:rPr>
              <a:t>Макулатура</a:t>
            </a:r>
            <a:r>
              <a:rPr lang="ru-RU" sz="3200" b="1" i="1" dirty="0" smtClean="0">
                <a:solidFill>
                  <a:schemeClr val="accent6">
                    <a:lumMod val="75000"/>
                  </a:schemeClr>
                </a:solidFill>
              </a:rPr>
              <a:t> – бережет наши леса!!!</a:t>
            </a:r>
            <a:endParaRPr lang="ru-RU" sz="3200" b="1" i="1" dirty="0">
              <a:solidFill>
                <a:schemeClr val="accent6">
                  <a:lumMod val="75000"/>
                </a:schemeClr>
              </a:solidFill>
            </a:endParaRPr>
          </a:p>
        </p:txBody>
      </p:sp>
      <p:pic>
        <p:nvPicPr>
          <p:cNvPr id="5" name="Picture 5" descr="%CB%E5%F120"/>
          <p:cNvPicPr>
            <a:picLocks noChangeAspect="1" noChangeArrowheads="1"/>
          </p:cNvPicPr>
          <p:nvPr/>
        </p:nvPicPr>
        <p:blipFill>
          <a:blip r:embed="rId2" cstate="print"/>
          <a:srcRect/>
          <a:stretch>
            <a:fillRect/>
          </a:stretch>
        </p:blipFill>
        <p:spPr bwMode="auto">
          <a:xfrm>
            <a:off x="539553" y="4221088"/>
            <a:ext cx="7776864" cy="2165325"/>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04864"/>
            <a:ext cx="5184576" cy="1569660"/>
          </a:xfrm>
          <a:prstGeom prst="rect">
            <a:avLst/>
          </a:prstGeom>
          <a:ln>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ru-RU" sz="9600" i="1" dirty="0" smtClean="0"/>
              <a:t>конец</a:t>
            </a:r>
            <a:endParaRPr lang="ru-RU" sz="9600" i="1" dirty="0"/>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5400" i="1" dirty="0" smtClean="0"/>
              <a:t>Цель проекта</a:t>
            </a:r>
            <a:endParaRPr lang="ru-RU" sz="5400" i="1" dirty="0"/>
          </a:p>
        </p:txBody>
      </p:sp>
      <p:sp>
        <p:nvSpPr>
          <p:cNvPr id="3" name="TextBox 2"/>
          <p:cNvSpPr txBox="1"/>
          <p:nvPr/>
        </p:nvSpPr>
        <p:spPr>
          <a:xfrm>
            <a:off x="539552" y="1844824"/>
            <a:ext cx="7610032" cy="147732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342900" indent="-342900"/>
            <a:r>
              <a:rPr lang="ru-RU" sz="2400" i="1" dirty="0" smtClean="0"/>
              <a:t>1)Познакомиться с историей  появления бумаги и её </a:t>
            </a:r>
          </a:p>
          <a:p>
            <a:pPr marL="342900" indent="-342900"/>
            <a:r>
              <a:rPr lang="ru-RU" sz="2400" i="1" dirty="0" smtClean="0"/>
              <a:t>    производства в наши дни.</a:t>
            </a:r>
          </a:p>
          <a:p>
            <a:pPr marL="342900" indent="-342900"/>
            <a:r>
              <a:rPr lang="ru-RU" sz="2400" i="1" dirty="0" smtClean="0"/>
              <a:t>2)Рассказать другим о том, что узнал.</a:t>
            </a:r>
            <a:endParaRPr lang="ru-RU" sz="2400" dirty="0"/>
          </a:p>
          <a:p>
            <a:pPr marL="342900" indent="-342900"/>
            <a:endParaRPr lang="ru-RU" dirty="0" smtClean="0"/>
          </a:p>
        </p:txBody>
      </p:sp>
      <p:sp>
        <p:nvSpPr>
          <p:cNvPr id="17409" name="Rectangle 1"/>
          <p:cNvSpPr>
            <a:spLocks noChangeArrowheads="1"/>
          </p:cNvSpPr>
          <p:nvPr/>
        </p:nvSpPr>
        <p:spPr bwMode="auto">
          <a:xfrm>
            <a:off x="0" y="74711"/>
            <a:ext cx="31931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81050" algn="l"/>
              </a:tabLst>
            </a:pPr>
            <a:r>
              <a:rPr kumimoji="0" lang="ru-RU" sz="1400" b="0" i="0"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611560" y="3645024"/>
            <a:ext cx="7704855" cy="29238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fontAlgn="base">
              <a:spcBef>
                <a:spcPct val="0"/>
              </a:spcBef>
              <a:spcAft>
                <a:spcPct val="0"/>
              </a:spcAft>
              <a:tabLst>
                <a:tab pos="781050" algn="l"/>
              </a:tabLst>
            </a:pPr>
            <a:r>
              <a:rPr kumimoji="0" lang="ru-RU" sz="32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Содержание:</a:t>
            </a:r>
          </a:p>
          <a:p>
            <a:pPr lvl="0" algn="ctr" fontAlgn="base">
              <a:spcBef>
                <a:spcPct val="0"/>
              </a:spcBef>
              <a:spcAft>
                <a:spcPct val="0"/>
              </a:spcAft>
              <a:tabLst>
                <a:tab pos="781050" algn="l"/>
              </a:tabLst>
            </a:pP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a:p>
            <a:pPr marL="457200" lvl="0" indent="-457200" eaLnBrk="0" fontAlgn="base" hangingPunct="0">
              <a:spcBef>
                <a:spcPct val="0"/>
              </a:spcBef>
              <a:spcAft>
                <a:spcPct val="0"/>
              </a:spcAft>
              <a:buAutoNum type="arabicPeriod"/>
              <a:tabLst>
                <a:tab pos="781050" algn="l"/>
              </a:tabLst>
            </a:pPr>
            <a:r>
              <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Значение слова бумага. </a:t>
            </a:r>
            <a:endParaRPr kumimoji="0" lang="ru-RU" sz="2400" b="0" i="1" u="none" strike="noStrike" cap="none" normalizeH="0" baseline="0" dirty="0" smtClean="0">
              <a:ln>
                <a:noFill/>
              </a:ln>
              <a:solidFill>
                <a:schemeClr val="tx1"/>
              </a:solidFill>
              <a:effectLst/>
              <a:latin typeface="Arial" pitchFamily="34" charset="0"/>
              <a:cs typeface="Arial" pitchFamily="34" charset="0"/>
            </a:endParaRPr>
          </a:p>
          <a:p>
            <a:pPr marL="457200" lvl="0" indent="-457200" eaLnBrk="0" fontAlgn="base" hangingPunct="0">
              <a:spcBef>
                <a:spcPct val="0"/>
              </a:spcBef>
              <a:spcAft>
                <a:spcPct val="0"/>
              </a:spcAft>
              <a:tabLst>
                <a:tab pos="781050" algn="l"/>
              </a:tabLst>
            </a:pPr>
            <a:r>
              <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2.	Кто, где и когда изобрел бумагу? </a:t>
            </a:r>
            <a:endParaRPr kumimoji="0" lang="ru-RU" sz="2400" b="0" i="1" u="none" strike="noStrike" cap="none" normalizeH="0" baseline="0" dirty="0" smtClean="0">
              <a:ln>
                <a:noFill/>
              </a:ln>
              <a:solidFill>
                <a:schemeClr val="tx1"/>
              </a:solidFill>
              <a:effectLst/>
              <a:latin typeface="Arial" pitchFamily="34" charset="0"/>
              <a:cs typeface="Arial" pitchFamily="34" charset="0"/>
            </a:endParaRPr>
          </a:p>
          <a:p>
            <a:pPr marL="457200" lvl="0" indent="-457200" eaLnBrk="0" fontAlgn="base" hangingPunct="0">
              <a:spcBef>
                <a:spcPct val="0"/>
              </a:spcBef>
              <a:spcAft>
                <a:spcPct val="0"/>
              </a:spcAft>
              <a:buAutoNum type="arabicPeriod" startAt="3"/>
              <a:tabLst>
                <a:tab pos="781050" algn="l"/>
              </a:tabLst>
            </a:pPr>
            <a:r>
              <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Технологический процесс производства бумаги</a:t>
            </a:r>
            <a:r>
              <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a:t>
            </a:r>
          </a:p>
          <a:p>
            <a:pPr marL="457200" lvl="0" indent="-457200" eaLnBrk="0" fontAlgn="base" hangingPunct="0">
              <a:spcBef>
                <a:spcPct val="0"/>
              </a:spcBef>
              <a:spcAft>
                <a:spcPct val="0"/>
              </a:spcAft>
              <a:buAutoNum type="arabicPeriod" startAt="3"/>
              <a:tabLst>
                <a:tab pos="781050" algn="l"/>
              </a:tabLst>
            </a:pPr>
            <a:r>
              <a:rPr lang="ru-RU" sz="2400" i="1" dirty="0" smtClean="0">
                <a:solidFill>
                  <a:schemeClr val="tx1"/>
                </a:solidFill>
                <a:latin typeface="Times New Roman CYR"/>
                <a:ea typeface="Times New Roman" pitchFamily="18" charset="0"/>
                <a:cs typeface="Times New Roman" pitchFamily="18" charset="0"/>
              </a:rPr>
              <a:t>Макулатура.</a:t>
            </a:r>
          </a:p>
          <a:p>
            <a:pPr marL="457200" lvl="0" indent="-457200" eaLnBrk="0" fontAlgn="base" hangingPunct="0">
              <a:spcBef>
                <a:spcPct val="0"/>
              </a:spcBef>
              <a:spcAft>
                <a:spcPct val="0"/>
              </a:spcAft>
              <a:buAutoNum type="arabicPeriod" startAt="3"/>
              <a:tabLst>
                <a:tab pos="781050" algn="l"/>
              </a:tabLst>
            </a:pPr>
            <a:r>
              <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rPr>
              <a:t>Вывод.</a:t>
            </a:r>
            <a:endParaRPr kumimoji="0" lang="ru-RU" sz="2400" b="0" i="1" u="none" strike="noStrike" cap="none" normalizeH="0" baseline="0" dirty="0" smtClean="0">
              <a:ln>
                <a:noFill/>
              </a:ln>
              <a:solidFill>
                <a:schemeClr val="tx1"/>
              </a:solidFill>
              <a:effectLst/>
              <a:latin typeface="Times New Roman CYR"/>
              <a:ea typeface="Times New Roman" pitchFamily="18" charset="0"/>
              <a:cs typeface="Times New Roman" pitchFamily="18" charset="0"/>
            </a:endParaRP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268761"/>
            <a:ext cx="8571456"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i="1" dirty="0" smtClean="0"/>
              <a:t>    </a:t>
            </a:r>
            <a:r>
              <a:rPr lang="ru-RU" i="1" u="sng" dirty="0" smtClean="0"/>
              <a:t>Бумага. </a:t>
            </a:r>
            <a:r>
              <a:rPr lang="ru-RU" i="1" dirty="0" smtClean="0"/>
              <a:t>Она везде и всюду сопровождает нас. Современный человек</a:t>
            </a:r>
          </a:p>
          <a:p>
            <a:pPr algn="ctr"/>
            <a:r>
              <a:rPr lang="ru-RU" i="1" dirty="0" smtClean="0"/>
              <a:t> не мыслит себя без нее . Пишем ,читаем , рисуем, режем и разглядываем картинки … Совсем порой и не задумываясь мы бесконечно много ее тратим. </a:t>
            </a:r>
          </a:p>
          <a:p>
            <a:pPr algn="ctr"/>
            <a:endParaRPr lang="ru-RU" i="1" dirty="0" smtClean="0"/>
          </a:p>
          <a:p>
            <a:pPr algn="ctr"/>
            <a:r>
              <a:rPr lang="ru-RU" i="1" dirty="0" smtClean="0"/>
              <a:t>    Что означает бумага ? </a:t>
            </a:r>
            <a:r>
              <a:rPr lang="ru-RU" i="1" dirty="0" smtClean="0"/>
              <a:t>К</a:t>
            </a:r>
            <a:r>
              <a:rPr lang="ru-RU" i="1" dirty="0" smtClean="0"/>
              <a:t>то и где ее придумал? Из чего, как делали ее </a:t>
            </a:r>
          </a:p>
          <a:p>
            <a:pPr algn="ctr"/>
            <a:r>
              <a:rPr lang="ru-RU" i="1" dirty="0" smtClean="0"/>
              <a:t>раньше и производится сейчас? Какие интересные факты о бумаге можно узнать, есть ли связь между использованием бумаги и состоянием окружающей среды?</a:t>
            </a:r>
          </a:p>
          <a:p>
            <a:pPr algn="ctr"/>
            <a:endParaRPr lang="ru-RU" i="1" dirty="0" smtClean="0"/>
          </a:p>
          <a:p>
            <a:pPr algn="ctr"/>
            <a:r>
              <a:rPr lang="ru-RU" i="1" dirty="0" smtClean="0"/>
              <a:t>     Цель моей работы установить и доказать, что изобретение бумаги</a:t>
            </a:r>
          </a:p>
          <a:p>
            <a:pPr algn="ctr"/>
            <a:r>
              <a:rPr lang="ru-RU" i="1" dirty="0" smtClean="0"/>
              <a:t>это величайшее достижение человечества. Докажем , что использование бумаги оказывает отрицательное влияние на </a:t>
            </a:r>
          </a:p>
          <a:p>
            <a:pPr algn="ctr"/>
            <a:r>
              <a:rPr lang="ru-RU" i="1" dirty="0" smtClean="0"/>
              <a:t>состояние окружающей среды.</a:t>
            </a:r>
          </a:p>
          <a:p>
            <a:endParaRPr lang="ru-RU" i="1" dirty="0" smtClean="0"/>
          </a:p>
          <a:p>
            <a:endParaRPr lang="ru-RU" i="1" dirty="0" smtClean="0"/>
          </a:p>
          <a:p>
            <a:endParaRPr lang="ru-RU" dirty="0" smtClean="0"/>
          </a:p>
          <a:p>
            <a:endParaRPr lang="ru-RU" dirty="0"/>
          </a:p>
        </p:txBody>
      </p:sp>
      <p:sp>
        <p:nvSpPr>
          <p:cNvPr id="5" name="TextBox 4"/>
          <p:cNvSpPr txBox="1"/>
          <p:nvPr/>
        </p:nvSpPr>
        <p:spPr>
          <a:xfrm>
            <a:off x="2483768" y="3068960"/>
            <a:ext cx="184731" cy="646331"/>
          </a:xfrm>
          <a:prstGeom prst="rect">
            <a:avLst/>
          </a:prstGeom>
          <a:noFill/>
        </p:spPr>
        <p:txBody>
          <a:bodyPr wrap="none" rtlCol="0">
            <a:spAutoFit/>
          </a:bodyPr>
          <a:lstStyle/>
          <a:p>
            <a:endParaRPr lang="ru-RU" dirty="0" smtClean="0"/>
          </a:p>
          <a:p>
            <a:endParaRPr lang="ru-RU" dirty="0"/>
          </a:p>
        </p:txBody>
      </p:sp>
      <p:sp>
        <p:nvSpPr>
          <p:cNvPr id="6" name="Заголовок 1"/>
          <p:cNvSpPr>
            <a:spLocks noGrp="1"/>
          </p:cNvSpPr>
          <p:nvPr>
            <p:ph type="title"/>
          </p:nvPr>
        </p:nvSpPr>
        <p:spPr>
          <a:xfrm>
            <a:off x="683568" y="332656"/>
            <a:ext cx="7632848" cy="792088"/>
          </a:xfrm>
          <a:solidFill>
            <a:schemeClr val="accent1">
              <a:lumMod val="60000"/>
              <a:lumOff val="40000"/>
            </a:schemeClr>
          </a:solidFill>
        </p:spPr>
        <p:txBody>
          <a:bodyPr>
            <a:normAutofit fontScale="90000"/>
          </a:bodyPr>
          <a:lstStyle/>
          <a:p>
            <a:pPr algn="ctr"/>
            <a:r>
              <a:rPr lang="ru-RU" sz="6600" dirty="0" smtClean="0"/>
              <a:t>Бумага</a:t>
            </a:r>
            <a:endParaRPr lang="ru-RU" sz="6600" dirty="0"/>
          </a:p>
        </p:txBody>
      </p:sp>
      <p:sp>
        <p:nvSpPr>
          <p:cNvPr id="8" name="TextBox 7"/>
          <p:cNvSpPr txBox="1"/>
          <p:nvPr/>
        </p:nvSpPr>
        <p:spPr>
          <a:xfrm>
            <a:off x="755576" y="6093296"/>
            <a:ext cx="184731" cy="369332"/>
          </a:xfrm>
          <a:prstGeom prst="rect">
            <a:avLst/>
          </a:prstGeom>
          <a:noFill/>
        </p:spPr>
        <p:txBody>
          <a:bodyPr wrap="none" rtlCol="0">
            <a:spAutoFit/>
          </a:bodyPr>
          <a:lstStyle/>
          <a:p>
            <a:endParaRPr lang="ru-RU"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980728"/>
            <a:ext cx="828092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dirty="0" smtClean="0"/>
              <a:t>Бумагу изобрели китайцы. Они стали делать ее из размоченных</a:t>
            </a:r>
          </a:p>
          <a:p>
            <a:r>
              <a:rPr lang="ru-RU" dirty="0" smtClean="0"/>
              <a:t> растительных волокон. В Европу бумага попала между 1000 и 1100 годами.</a:t>
            </a:r>
          </a:p>
          <a:p>
            <a:r>
              <a:rPr lang="ru-RU" dirty="0" smtClean="0"/>
              <a:t> Постепенно бумагу начали изготовлять и здесь. Оказалось, что ее можно</a:t>
            </a:r>
          </a:p>
          <a:p>
            <a:r>
              <a:rPr lang="ru-RU" dirty="0" smtClean="0"/>
              <a:t>делать не только из растений. Бумагу стали делать из  дерева, тряпок и даже...</a:t>
            </a:r>
          </a:p>
          <a:p>
            <a:r>
              <a:rPr lang="ru-RU" dirty="0" smtClean="0"/>
              <a:t> из старой бумаги. Так оказалось, что бумагу можно было использовать</a:t>
            </a:r>
          </a:p>
          <a:p>
            <a:r>
              <a:rPr lang="ru-RU" dirty="0" smtClean="0"/>
              <a:t> дважды!</a:t>
            </a:r>
            <a:endParaRPr lang="ru-RU" dirty="0"/>
          </a:p>
        </p:txBody>
      </p:sp>
      <p:pic>
        <p:nvPicPr>
          <p:cNvPr id="5" name="Picture 5" descr="10015"/>
          <p:cNvPicPr>
            <a:picLocks noChangeAspect="1" noChangeArrowheads="1"/>
          </p:cNvPicPr>
          <p:nvPr/>
        </p:nvPicPr>
        <p:blipFill>
          <a:blip r:embed="rId2" cstate="print"/>
          <a:srcRect/>
          <a:stretch>
            <a:fillRect/>
          </a:stretch>
        </p:blipFill>
        <p:spPr bwMode="auto">
          <a:xfrm>
            <a:off x="323528" y="3140968"/>
            <a:ext cx="5472608" cy="3493617"/>
          </a:xfrm>
          <a:prstGeom prst="rect">
            <a:avLst/>
          </a:prstGeom>
          <a:noFill/>
          <a:ln w="9525">
            <a:noFill/>
            <a:miter lim="800000"/>
            <a:headEnd/>
            <a:tailEnd/>
          </a:ln>
        </p:spPr>
      </p:pic>
      <p:sp>
        <p:nvSpPr>
          <p:cNvPr id="6" name="Заголовок 5"/>
          <p:cNvSpPr>
            <a:spLocks noGrp="1"/>
          </p:cNvSpPr>
          <p:nvPr>
            <p:ph type="title"/>
          </p:nvPr>
        </p:nvSpPr>
        <p:spPr>
          <a:xfrm>
            <a:off x="457200" y="260648"/>
            <a:ext cx="8229600" cy="64807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b="1" i="1" dirty="0" smtClean="0"/>
              <a:t>Изобретение бумаги</a:t>
            </a:r>
            <a:endParaRPr lang="ru-RU" b="1" i="1" dirty="0"/>
          </a:p>
        </p:txBody>
      </p:sp>
      <p:sp>
        <p:nvSpPr>
          <p:cNvPr id="7" name="TextBox 6"/>
          <p:cNvSpPr txBox="1"/>
          <p:nvPr/>
        </p:nvSpPr>
        <p:spPr>
          <a:xfrm>
            <a:off x="5940152" y="3026182"/>
            <a:ext cx="2880320" cy="3333220"/>
          </a:xfrm>
          <a:prstGeom prst="rect">
            <a:avLst/>
          </a:prstGeom>
          <a:noFill/>
        </p:spPr>
        <p:txBody>
          <a:bodyPr wrap="square" rtlCol="0">
            <a:spAutoFit/>
          </a:bodyPr>
          <a:lstStyle/>
          <a:p>
            <a:pPr algn="ctr">
              <a:lnSpc>
                <a:spcPct val="90000"/>
              </a:lnSpc>
            </a:pPr>
            <a:r>
              <a:rPr lang="ru-RU" dirty="0" smtClean="0"/>
              <a:t>Бумага  была изобретена в Китае   важным чиновником при дворе императора – Чай Лун. </a:t>
            </a:r>
          </a:p>
          <a:p>
            <a:pPr algn="ctr">
              <a:lnSpc>
                <a:spcPct val="90000"/>
              </a:lnSpc>
            </a:pPr>
            <a:r>
              <a:rPr lang="ru-RU" dirty="0" smtClean="0"/>
              <a:t>Это открытие имело важное  значение не только для Китая, но и для всего мира. Имя Чай Луня по праву входит в число имён величайших изобретателей в истории человечества. </a:t>
            </a:r>
          </a:p>
          <a:p>
            <a:pPr algn="ctr">
              <a:lnSpc>
                <a:spcPct val="90000"/>
              </a:lnSpc>
            </a:pPr>
            <a:endParaRPr lang="ru-RU" dirty="0"/>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2400"/>
            <a:ext cx="8291264" cy="1219200"/>
          </a:xfrm>
          <a:solidFill>
            <a:schemeClr val="accent1">
              <a:lumMod val="60000"/>
              <a:lumOff val="40000"/>
            </a:schemeClr>
          </a:solidFill>
          <a:ln>
            <a:solidFill>
              <a:schemeClr val="accent1">
                <a:lumMod val="75000"/>
              </a:schemeClr>
            </a:solidFill>
          </a:ln>
        </p:spPr>
        <p:txBody>
          <a:bodyPr/>
          <a:lstStyle/>
          <a:p>
            <a:pPr algn="ctr"/>
            <a:r>
              <a:rPr lang="ru-RU" dirty="0" smtClean="0"/>
              <a:t>Изготовление  бумаги в наши дни</a:t>
            </a:r>
            <a:endParaRPr lang="ru-RU" dirty="0"/>
          </a:p>
        </p:txBody>
      </p:sp>
      <p:sp>
        <p:nvSpPr>
          <p:cNvPr id="6" name="TextBox 5"/>
          <p:cNvSpPr txBox="1"/>
          <p:nvPr/>
        </p:nvSpPr>
        <p:spPr>
          <a:xfrm>
            <a:off x="323528" y="1556792"/>
            <a:ext cx="446449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dirty="0">
                <a:latin typeface="Calibri" pitchFamily="34" charset="0"/>
                <a:ea typeface="Times New Roman" pitchFamily="18" charset="0"/>
                <a:cs typeface="Calibri" pitchFamily="34" charset="0"/>
              </a:rPr>
              <a:t>Бумагу производят на бумажных фабриках.</a:t>
            </a:r>
            <a:endParaRPr lang="ru-RU" dirty="0">
              <a:latin typeface="Arial" pitchFamily="34" charset="0"/>
              <a:cs typeface="Arial" pitchFamily="34" charset="0"/>
            </a:endParaRPr>
          </a:p>
          <a:p>
            <a:endParaRPr lang="ru-RU" dirty="0"/>
          </a:p>
        </p:txBody>
      </p:sp>
      <p:pic>
        <p:nvPicPr>
          <p:cNvPr id="19459" name="Picture 3"/>
          <p:cNvPicPr>
            <a:picLocks noChangeAspect="1" noChangeArrowheads="1"/>
          </p:cNvPicPr>
          <p:nvPr/>
        </p:nvPicPr>
        <p:blipFill>
          <a:blip r:embed="rId2" cstate="print"/>
          <a:srcRect/>
          <a:stretch>
            <a:fillRect/>
          </a:stretch>
        </p:blipFill>
        <p:spPr bwMode="auto">
          <a:xfrm>
            <a:off x="539552" y="2420888"/>
            <a:ext cx="4248472" cy="3168352"/>
          </a:xfrm>
          <a:prstGeom prst="rect">
            <a:avLst/>
          </a:prstGeom>
          <a:noFill/>
          <a:ln w="9525">
            <a:solidFill>
              <a:schemeClr val="accent3">
                <a:lumMod val="75000"/>
              </a:schemeClr>
            </a:solidFill>
            <a:miter lim="800000"/>
            <a:headEnd/>
            <a:tailEnd/>
          </a:ln>
        </p:spPr>
      </p:pic>
      <p:sp>
        <p:nvSpPr>
          <p:cNvPr id="8" name="TextBox 7"/>
          <p:cNvSpPr txBox="1"/>
          <p:nvPr/>
        </p:nvSpPr>
        <p:spPr>
          <a:xfrm>
            <a:off x="4859524" y="4437112"/>
            <a:ext cx="4104964"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2"/>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Основным сырьем для производства</a:t>
            </a:r>
          </a:p>
          <a:p>
            <a:pPr marL="0" lvl="2"/>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бумаги является древесная целлюлоза.</a:t>
            </a:r>
          </a:p>
          <a:p>
            <a:pPr marL="0" lvl="2"/>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Целлюлозу получают из лесных пород:</a:t>
            </a:r>
          </a:p>
          <a:p>
            <a:pPr marL="0" lvl="2"/>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в основном из ели, сосны и березы, но</a:t>
            </a:r>
          </a:p>
          <a:p>
            <a:pPr marL="0" lvl="2"/>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используют также эвкалипт, тополь, </a:t>
            </a:r>
          </a:p>
          <a:p>
            <a:pPr marL="0" lvl="2"/>
            <a:r>
              <a:rPr lang="ru-RU" dirty="0">
                <a:latin typeface="Calibri" pitchFamily="34" charset="0"/>
                <a:ea typeface="Times New Roman" pitchFamily="18" charset="0"/>
                <a:cs typeface="Calibri" pitchFamily="34" charset="0"/>
              </a:rPr>
              <a:t>к</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аштан и другие деревья.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endParaRPr lang="ru-RU" dirty="0"/>
          </a:p>
        </p:txBody>
      </p:sp>
      <p:pic>
        <p:nvPicPr>
          <p:cNvPr id="19461" name="Picture 5"/>
          <p:cNvPicPr>
            <a:picLocks noChangeAspect="1" noChangeArrowheads="1"/>
          </p:cNvPicPr>
          <p:nvPr/>
        </p:nvPicPr>
        <p:blipFill>
          <a:blip r:embed="rId3" cstate="print"/>
          <a:srcRect/>
          <a:stretch>
            <a:fillRect/>
          </a:stretch>
        </p:blipFill>
        <p:spPr bwMode="auto">
          <a:xfrm>
            <a:off x="4932040" y="1700808"/>
            <a:ext cx="3888432" cy="2304256"/>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831739"/>
            <a:ext cx="7560840" cy="107721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фабрике машины сдирают с деревьев кору, измельчают в щепки.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p:cNvPicPr>
            <a:picLocks noChangeAspect="1" noChangeArrowheads="1"/>
          </p:cNvPicPr>
          <p:nvPr/>
        </p:nvPicPr>
        <p:blipFill>
          <a:blip r:embed="rId2" cstate="print"/>
          <a:srcRect/>
          <a:stretch>
            <a:fillRect/>
          </a:stretch>
        </p:blipFill>
        <p:spPr bwMode="auto">
          <a:xfrm>
            <a:off x="539552" y="2852936"/>
            <a:ext cx="7488832" cy="3384376"/>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5936" y="764704"/>
            <a:ext cx="4680520" cy="56938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fontAlgn="base">
              <a:spcBef>
                <a:spcPct val="0"/>
              </a:spcBef>
              <a:spcAft>
                <a:spcPct val="0"/>
              </a:spcAft>
            </a:pPr>
            <a:r>
              <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Самый экономичный способ получения древесной целлюлозы - механический: на деревообрабатывающем предприятии лесоматериалы измельчаются до крошки, которая смешивается с водой. Бумага, изготовленная на основе такой целлюлозы, непрочна и чаще всего идет на производство, например, газет.</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descr="ANd9GcQkCA3i1E8kuvymeWvRs_S8WN4cP_U9I0Wzia9NjZh9eStZ5P5LWJ6FTA"/>
          <p:cNvPicPr>
            <a:picLocks noChangeAspect="1" noChangeArrowheads="1"/>
          </p:cNvPicPr>
          <p:nvPr/>
        </p:nvPicPr>
        <p:blipFill>
          <a:blip r:embed="rId2" cstate="print"/>
          <a:srcRect/>
          <a:stretch>
            <a:fillRect/>
          </a:stretch>
        </p:blipFill>
        <p:spPr bwMode="auto">
          <a:xfrm>
            <a:off x="395536" y="4149080"/>
            <a:ext cx="3456384" cy="2376264"/>
          </a:xfrm>
          <a:prstGeom prst="rect">
            <a:avLst/>
          </a:prstGeom>
          <a:noFill/>
          <a:ln w="9525">
            <a:solidFill>
              <a:schemeClr val="accent3">
                <a:lumMod val="75000"/>
              </a:schemeClr>
            </a:solid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95536" y="764704"/>
            <a:ext cx="3384376" cy="2952328"/>
          </a:xfrm>
          <a:prstGeom prst="rect">
            <a:avLst/>
          </a:prstGeom>
          <a:noFill/>
          <a:ln w="9525">
            <a:solidFill>
              <a:schemeClr val="accent3">
                <a:lumMod val="75000"/>
              </a:schemeClr>
            </a:solidFill>
            <a:miter lim="800000"/>
            <a:headEnd/>
            <a:tailEnd/>
          </a:ln>
        </p:spPr>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572000" y="188640"/>
            <a:ext cx="4032448" cy="34163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Бумагу более высокого качества делают из целлюлозы, полученной химическим способом. Из такой древесной массы изготавливают бумагу для книг, брошюр и модных журналов, а также прочные оберточные материалы.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683568" y="692696"/>
            <a:ext cx="3672408" cy="2880320"/>
          </a:xfrm>
          <a:prstGeom prst="rect">
            <a:avLst/>
          </a:prstGeom>
          <a:noFill/>
          <a:ln w="9525">
            <a:solidFill>
              <a:schemeClr val="accent3">
                <a:lumMod val="75000"/>
              </a:schemeClr>
            </a:solidFill>
            <a:miter lim="800000"/>
            <a:headEnd/>
            <a:tailEnd/>
          </a:ln>
        </p:spPr>
      </p:pic>
      <p:pic>
        <p:nvPicPr>
          <p:cNvPr id="23556" name="Picture 4" descr="Варка древесины"/>
          <p:cNvPicPr>
            <a:picLocks noChangeAspect="1" noChangeArrowheads="1"/>
          </p:cNvPicPr>
          <p:nvPr/>
        </p:nvPicPr>
        <p:blipFill>
          <a:blip r:embed="rId3" cstate="print"/>
          <a:srcRect/>
          <a:stretch>
            <a:fillRect/>
          </a:stretch>
        </p:blipFill>
        <p:spPr bwMode="auto">
          <a:xfrm>
            <a:off x="899592" y="3933056"/>
            <a:ext cx="3312368" cy="2664296"/>
          </a:xfrm>
          <a:prstGeom prst="rect">
            <a:avLst/>
          </a:prstGeom>
          <a:noFill/>
          <a:ln>
            <a:solidFill>
              <a:schemeClr val="accent3">
                <a:lumMod val="75000"/>
              </a:schemeClr>
            </a:solidFill>
          </a:ln>
        </p:spPr>
      </p:pic>
      <p:sp>
        <p:nvSpPr>
          <p:cNvPr id="23557" name="Rectangle 5"/>
          <p:cNvSpPr>
            <a:spLocks noChangeArrowheads="1"/>
          </p:cNvSpPr>
          <p:nvPr/>
        </p:nvSpPr>
        <p:spPr bwMode="auto">
          <a:xfrm rot="10800000" flipV="1">
            <a:off x="4644008" y="3900046"/>
            <a:ext cx="4032448" cy="26776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В этом случае щепки сортируют по размеру на специальных ситах и отправляют в варку. Варят дерево в специальных машинах, куда добавляют кислоту.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136904" cy="5904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dirty="0"/>
              <a:t>Очищенную и разваренную древесину фильтруют и промывают, чтобы очистить от примесей.</a:t>
            </a:r>
          </a:p>
          <a:p>
            <a:r>
              <a:rPr lang="ru-RU" sz="2000" dirty="0"/>
              <a:t>К обрабатываемой бумажной массе может быть добавлена макулатура, но лишь после удаления чернил. На этом этапе производства обрабатываемая масса, состоящая из древесных волокон и воды, называется бумажным сырьем.</a:t>
            </a:r>
          </a:p>
          <a:p>
            <a:r>
              <a:rPr lang="ru-RU" sz="2000" dirty="0"/>
              <a:t>Затем на специальной перерабатывающей машине меняются форма и структура бумажных волокон. Для этого к бумажному сырью добавляют дополнительные вещества. Например, клеи - их присутствие в писчей бумаге отталкивает влагу. Или смолы - благодаря им, написанное на бумаге чернилами на водной основе, не растекается и легко распознается человеческим глазом. Бумага, используемая для печатания, не требует такого </a:t>
            </a:r>
            <a:r>
              <a:rPr lang="ru-RU" sz="2000" dirty="0" err="1" smtClean="0"/>
              <a:t>проклеивания</a:t>
            </a:r>
            <a:r>
              <a:rPr lang="ru-RU" sz="2000" dirty="0" smtClean="0"/>
              <a:t>  , </a:t>
            </a:r>
            <a:r>
              <a:rPr lang="ru-RU" sz="2000" dirty="0"/>
              <a:t>как писчая, потому что печатные краски готовятся не на водной основе и не растекаются.</a:t>
            </a:r>
          </a:p>
          <a:p>
            <a:r>
              <a:rPr lang="ru-RU" sz="2000" dirty="0"/>
              <a:t>После этого бумагу окрашивают в смесителе, куда добавляют красители или пигменты, - например, мелко размельченные вещества для </a:t>
            </a:r>
            <a:r>
              <a:rPr lang="ru-RU" sz="2000" dirty="0" err="1" smtClean="0"/>
              <a:t>мелования</a:t>
            </a:r>
            <a:r>
              <a:rPr lang="ru-RU" sz="2000" dirty="0" smtClean="0"/>
              <a:t> . </a:t>
            </a:r>
            <a:r>
              <a:rPr lang="ru-RU" sz="2000" dirty="0"/>
              <a:t>Так, добавки каолина делают бумагу белой и непрозрачной.</a:t>
            </a:r>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606</TotalTime>
  <Words>967</Words>
  <Application>Microsoft Office PowerPoint</Application>
  <PresentationFormat>Экран (4:3)</PresentationFormat>
  <Paragraphs>88</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ПРОЕКТ</vt:lpstr>
      <vt:lpstr>Цель проекта</vt:lpstr>
      <vt:lpstr>Бумага</vt:lpstr>
      <vt:lpstr>Изобретение бумаги</vt:lpstr>
      <vt:lpstr>Изготовление  бумаги в наши дни</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Retired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dc:title>
  <dc:creator>RWT</dc:creator>
  <cp:lastModifiedBy>RWT</cp:lastModifiedBy>
  <cp:revision>61</cp:revision>
  <dcterms:created xsi:type="dcterms:W3CDTF">2015-02-25T09:50:36Z</dcterms:created>
  <dcterms:modified xsi:type="dcterms:W3CDTF">2015-02-26T07:19:05Z</dcterms:modified>
</cp:coreProperties>
</file>