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2" r:id="rId3"/>
    <p:sldId id="292" r:id="rId4"/>
    <p:sldId id="278" r:id="rId5"/>
    <p:sldId id="257" r:id="rId6"/>
    <p:sldId id="279" r:id="rId7"/>
    <p:sldId id="280" r:id="rId8"/>
    <p:sldId id="281" r:id="rId9"/>
    <p:sldId id="282" r:id="rId10"/>
    <p:sldId id="283" r:id="rId11"/>
    <p:sldId id="284" r:id="rId12"/>
    <p:sldId id="276" r:id="rId13"/>
    <p:sldId id="285" r:id="rId14"/>
    <p:sldId id="259" r:id="rId15"/>
    <p:sldId id="258" r:id="rId16"/>
    <p:sldId id="286" r:id="rId17"/>
    <p:sldId id="287" r:id="rId18"/>
    <p:sldId id="288" r:id="rId19"/>
    <p:sldId id="289" r:id="rId20"/>
    <p:sldId id="260" r:id="rId21"/>
    <p:sldId id="267" r:id="rId22"/>
    <p:sldId id="290" r:id="rId23"/>
    <p:sldId id="268" r:id="rId24"/>
    <p:sldId id="29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0"/>
    <a:srgbClr val="843F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197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816AA-4E14-4FF5-AABA-5F9FA5F2025A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48E02-A5EB-4D21-B10E-0CF5A26E6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48E02-A5EB-4D21-B10E-0CF5A26E62C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48E02-A5EB-4D21-B10E-0CF5A26E62C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48E02-A5EB-4D21-B10E-0CF5A26E62C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30F9-316E-4DF0-A9FA-DD5A5472C328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8069-1400-4321-AA8E-0EF4496C2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30F9-316E-4DF0-A9FA-DD5A5472C328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8069-1400-4321-AA8E-0EF4496C2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30F9-316E-4DF0-A9FA-DD5A5472C328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8069-1400-4321-AA8E-0EF4496C2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30F9-316E-4DF0-A9FA-DD5A5472C328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8069-1400-4321-AA8E-0EF4496C2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30F9-316E-4DF0-A9FA-DD5A5472C328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8069-1400-4321-AA8E-0EF4496C2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30F9-316E-4DF0-A9FA-DD5A5472C328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8069-1400-4321-AA8E-0EF4496C2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30F9-316E-4DF0-A9FA-DD5A5472C328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8069-1400-4321-AA8E-0EF4496C2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30F9-316E-4DF0-A9FA-DD5A5472C328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8069-1400-4321-AA8E-0EF4496C2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30F9-316E-4DF0-A9FA-DD5A5472C328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8069-1400-4321-AA8E-0EF4496C2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30F9-316E-4DF0-A9FA-DD5A5472C328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8069-1400-4321-AA8E-0EF4496C2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30F9-316E-4DF0-A9FA-DD5A5472C328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8069-1400-4321-AA8E-0EF4496C2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330F9-316E-4DF0-A9FA-DD5A5472C328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E8069-1400-4321-AA8E-0EF4496C2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hyperlink" Target="http://ru.wikipedia.org/w/index.php?title=%D0%9B%D0%B0%D0%BA%D0%BE%D0%B2%D0%B0%D1%8F_%D0%BC%D0%B8%D0%BD%D0%B8%D0%B0%D1%82%D1%8E%D1%80%D0%B0&amp;action=edit&amp;redlink=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786190"/>
            <a:ext cx="7772400" cy="1470025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C000"/>
                </a:solidFill>
                <a:latin typeface="Gabriola" pitchFamily="82" charset="0"/>
              </a:rPr>
              <a:t>Народные промыслы</a:t>
            </a:r>
            <a:endParaRPr lang="ru-RU" sz="8000" b="1" dirty="0">
              <a:solidFill>
                <a:srgbClr val="FFC000"/>
              </a:solidFill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7260" y="5657671"/>
            <a:ext cx="3446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Выполнила  воспитатель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МБДОУ №1 Карасева Н.В..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://www.dekatop.com/wp-content/uploads/2011/04/prom_0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428604"/>
            <a:ext cx="3532922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http://rus-skaz.ru/file/rus-skaz_ru/dc/dymka2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428604"/>
            <a:ext cx="3357586" cy="3332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285720" y="714377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285728"/>
            <a:ext cx="5715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 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29058" y="428604"/>
            <a:ext cx="47863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C000"/>
                </a:solidFill>
                <a:latin typeface="Century Schoolbook" pitchFamily="18" charset="0"/>
              </a:rPr>
              <a:t>Старинный русский народный промысел, возник в начале XIX века, в деревне </a:t>
            </a:r>
            <a:r>
              <a:rPr lang="ru-RU" sz="2000" b="1" dirty="0" err="1" smtClean="0">
                <a:solidFill>
                  <a:srgbClr val="FFC000"/>
                </a:solidFill>
                <a:latin typeface="Century Schoolbook" pitchFamily="18" charset="0"/>
              </a:rPr>
              <a:t>Жостово</a:t>
            </a:r>
            <a:r>
              <a:rPr lang="ru-RU" sz="2000" b="1" dirty="0" smtClean="0">
                <a:solidFill>
                  <a:srgbClr val="FFC000"/>
                </a:solidFill>
                <a:latin typeface="Century Schoolbook" pitchFamily="18" charset="0"/>
              </a:rPr>
              <a:t> Московской области. Является одним из наиболее известных видов русской народной живописи.</a:t>
            </a:r>
          </a:p>
          <a:p>
            <a:r>
              <a:rPr lang="ru-RU" sz="2400" b="1" dirty="0" err="1" smtClean="0">
                <a:solidFill>
                  <a:srgbClr val="FF0000"/>
                </a:solidFill>
                <a:latin typeface="Century Schoolbook" pitchFamily="18" charset="0"/>
              </a:rPr>
              <a:t>Жостовские</a:t>
            </a:r>
            <a:r>
              <a:rPr lang="ru-RU" sz="2400" b="1" dirty="0" smtClean="0">
                <a:solidFill>
                  <a:srgbClr val="FF0000"/>
                </a:solidFill>
                <a:latin typeface="Century Schoolbook" pitchFamily="18" charset="0"/>
              </a:rPr>
              <a:t> подносы </a:t>
            </a:r>
            <a:r>
              <a:rPr lang="ru-RU" sz="2000" b="1" dirty="0" smtClean="0">
                <a:solidFill>
                  <a:srgbClr val="FFC000"/>
                </a:solidFill>
                <a:latin typeface="Century Schoolbook" pitchFamily="18" charset="0"/>
              </a:rPr>
              <a:t>изготавливают из тонкой кровельной стали. Подносы расписывают от руки. Обычно на чёрном фоне изображают цветочные мотивы.</a:t>
            </a:r>
          </a:p>
          <a:p>
            <a:endParaRPr lang="ru-RU" sz="20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 descr="http://i28.fastpic.ru/big/2011/1107/d9/5dc9b3fce7332272415d9b175b2d19d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429000"/>
            <a:ext cx="3794445" cy="2714644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http://artmuseum.kaluga.ru/photos/pages/27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500438"/>
            <a:ext cx="3416747" cy="2732183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http://5klass.net/datas/iskusstvo/ZHostovskaja-rospis/0009-009-ZHostovskaja-rospis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428605"/>
            <a:ext cx="3357586" cy="2500330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285720" y="714377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285728"/>
            <a:ext cx="5715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 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http://crosti.ru/patterns/00/01/2a/7980d3cf0d/%D0%96%D0%BE%D1%81%D1%82%D0%BE%D0%B2%D1%81%D0%BA%D0%B0%D1%8F%20%D1%80%D0%BE%D1%81%D0%BF%D0%B8%D1%81%D1%8C.-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785794"/>
            <a:ext cx="3662194" cy="206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http://crosti.ru/patterns/00/04/e1/a63d3e07ff/%D0%96%D0%BE%D1%81%D1%82%D0%BE%D0%B2%D1%81%D0%BA%D0%B0%D1%8F%20%D1%80%D0%BE%D1%81%D0%BF%D0%B8%D1%81%D1%8C-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785794"/>
            <a:ext cx="3388812" cy="3415228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71472" y="4643446"/>
            <a:ext cx="40719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</a:rPr>
              <a:t>Жо́стовская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ро́спись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7" name="Рисунок 16" descr="http://evk-skell.ucoz.ru/_ph/42/2/77777707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3714752"/>
            <a:ext cx="3714776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357166"/>
            <a:ext cx="81439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Дымковская глиняная игрушка </a:t>
            </a:r>
            <a:r>
              <a:rPr lang="ru-RU" sz="2000" dirty="0" smtClean="0">
                <a:solidFill>
                  <a:schemeClr val="bg1"/>
                </a:solidFill>
              </a:rPr>
              <a:t>– символ русского ремесла. Слобода Дымково стала родиной глиняной игрушки, расписанной и обожжённой в печи. Дымковские игрушки разнообразны: барышни,  лошадки, всадники на конях, расписные птицы. В формах игрушек, росписи и декоративных узорах прослеживается жизнь народа и характерные черты русской национальности.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http://blogs.artinfo.com/russianews/files/2013/04/dymka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71744"/>
            <a:ext cx="6096000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6" descr="http://img0.liveinternet.ru/images/attach/c/6/90/318/90318876_0003003CHemznamenitoDymko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3786190"/>
            <a:ext cx="1944216" cy="2333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85720" y="285728"/>
            <a:ext cx="8643998" cy="58404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Роспись Дымковской игрушки</a:t>
            </a:r>
            <a:endParaRPr lang="ru-RU" b="1" dirty="0"/>
          </a:p>
        </p:txBody>
      </p:sp>
      <p:pic>
        <p:nvPicPr>
          <p:cNvPr id="11" name="Рисунок 10" descr="https://encrypted-tbn3.gstatic.com/images?q=tbn:ANd9GcS6ehrFt-CUtk-Eac29CqhN9ldI4tXhmro-523odAmMKqDm2F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642918"/>
            <a:ext cx="1643074" cy="264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http://devyatka.ru/upload/Dekabr14/%D0%B4%D1%8B%D0%BC%D0%BA%D0%B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3786190"/>
            <a:ext cx="5143536" cy="2596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http://cs1.livemaster.ru/storage/24/12/a7852dbef3a8eb9670157aa2bd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1000108"/>
            <a:ext cx="2357454" cy="2963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http://www.maam.ru/upload/blogs/detsad-133682-140907812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7554" y="1357298"/>
            <a:ext cx="2783420" cy="1925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ttp://festival.1september.ru/articles/583887/img9.gif"/>
          <p:cNvPicPr/>
          <p:nvPr/>
        </p:nvPicPr>
        <p:blipFill>
          <a:blip r:embed="rId6"/>
          <a:srcRect l="3229" t="2174" r="3141" b="2174"/>
          <a:stretch>
            <a:fillRect/>
          </a:stretch>
        </p:blipFill>
        <p:spPr bwMode="auto">
          <a:xfrm rot="5400000">
            <a:off x="892944" y="3750470"/>
            <a:ext cx="2071700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0"/>
            <a:ext cx="9429816" cy="928670"/>
          </a:xfrm>
        </p:spPr>
        <p:txBody>
          <a:bodyPr>
            <a:no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Филимо́новская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игру́шка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3" y="785794"/>
            <a:ext cx="842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FFC000"/>
                </a:solidFill>
              </a:rPr>
              <a:t>Филимо́новская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игру́шка</a:t>
            </a:r>
            <a:r>
              <a:rPr lang="ru-RU" sz="2000" dirty="0" smtClean="0">
                <a:solidFill>
                  <a:srgbClr val="FFC000"/>
                </a:solidFill>
              </a:rPr>
              <a:t> — русский художественный промысел, сформировавшийся в </a:t>
            </a:r>
            <a:r>
              <a:rPr lang="ru-RU" sz="2000" b="1" dirty="0" smtClean="0">
                <a:solidFill>
                  <a:srgbClr val="FFC000"/>
                </a:solidFill>
              </a:rPr>
              <a:t>Тульской</a:t>
            </a:r>
            <a:r>
              <a:rPr lang="ru-RU" sz="2000" dirty="0" smtClean="0">
                <a:solidFill>
                  <a:srgbClr val="FFC000"/>
                </a:solidFill>
              </a:rPr>
              <a:t> области. Своё название получил от деревни Филимоново. </a:t>
            </a:r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8" name="Рисунок 7" descr="http://deti-i-glina.ru/wp-content/uploads/2012/12/filimonovskaya-igrushka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214554"/>
            <a:ext cx="2571768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http://www.hramislovo.ru/pic/big/5821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2214554"/>
            <a:ext cx="2547963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https://encrypted-tbn2.gstatic.com/images?q=tbn:ANd9GcS6qUPmUaHS1C0hOHsp937c7pIHXWKSW5aG_FmIzsT7uPUAzY0S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500438"/>
            <a:ext cx="2071702" cy="2561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myslo.ru/content/oldnews/news_images/%E8%E3%F000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428604"/>
            <a:ext cx="3730915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http://tulagid71.ru/upload/iblock/585/585546af47d8eae42beeb22840db091a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428604"/>
            <a:ext cx="2313542" cy="3457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http://www.stragon.ru/images0/filimon1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78" y="3500438"/>
            <a:ext cx="1928826" cy="3140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42910" y="4286256"/>
            <a:ext cx="5429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C000"/>
                </a:solidFill>
              </a:rPr>
              <a:t>Сюжеты </a:t>
            </a:r>
            <a:r>
              <a:rPr lang="ru-RU" sz="2000" b="1" dirty="0" err="1" smtClean="0">
                <a:solidFill>
                  <a:srgbClr val="FFC000"/>
                </a:solidFill>
              </a:rPr>
              <a:t>филимоновской</a:t>
            </a:r>
            <a:r>
              <a:rPr lang="ru-RU" sz="2000" b="1" dirty="0" smtClean="0">
                <a:solidFill>
                  <a:srgbClr val="FFC000"/>
                </a:solidFill>
              </a:rPr>
              <a:t> игрушки традиционны – это барыни, крестьянки, солдаты, танцующие пары, наездники на лошадях; из животных коровы, бараны, лошадки, медведи; из птиц –курицы, петухи и многое другое…</a:t>
            </a:r>
            <a:endParaRPr lang="ru-RU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42910" y="1285860"/>
            <a:ext cx="54292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C000"/>
                </a:solidFill>
              </a:rPr>
              <a:t>Недалеко от Сергиева Посада раскинулось село </a:t>
            </a:r>
            <a:r>
              <a:rPr lang="ru-RU" sz="2000" b="1" dirty="0" err="1" smtClean="0">
                <a:solidFill>
                  <a:srgbClr val="FFC000"/>
                </a:solidFill>
              </a:rPr>
              <a:t>Богородское</a:t>
            </a:r>
            <a:r>
              <a:rPr lang="ru-RU" sz="2000" b="1" dirty="0" smtClean="0">
                <a:solidFill>
                  <a:srgbClr val="FFC000"/>
                </a:solidFill>
              </a:rPr>
              <a:t>. С давних времён повелась здесь резьба игрушки. В умелых руках резчиков осиновые, липовые или берёзовые чурки превращаются в чудесные фигурки.</a:t>
            </a:r>
          </a:p>
          <a:p>
            <a:pPr algn="just"/>
            <a:r>
              <a:rPr lang="ru-RU" sz="2000" b="1" dirty="0" err="1" smtClean="0">
                <a:solidFill>
                  <a:srgbClr val="FFC000"/>
                </a:solidFill>
              </a:rPr>
              <a:t>Богородские</a:t>
            </a:r>
            <a:r>
              <a:rPr lang="ru-RU" sz="2000" b="1" dirty="0" smtClean="0">
                <a:solidFill>
                  <a:srgbClr val="FFC000"/>
                </a:solidFill>
              </a:rPr>
              <a:t> изделия бывают некрашеные, сохраняющие природный цвет дерева, и реже – расписные.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14290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</a:rPr>
              <a:t>Богородская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игру́шка</a:t>
            </a:r>
            <a:endParaRPr lang="ru-RU" sz="4400" b="1" dirty="0"/>
          </a:p>
        </p:txBody>
      </p:sp>
      <p:pic>
        <p:nvPicPr>
          <p:cNvPr id="4" name="Рисунок 3" descr="http://samovarovo.ru/images/istoriy/bg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3929066"/>
            <a:ext cx="3792786" cy="2526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://www.samovarovo.ru/images/istoriy/bggg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3643314"/>
            <a:ext cx="3313650" cy="2823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://www.nivasposad.ru/school/homepages/all_kurs/konkurs2014/web-pages/web/dobrodej_alina/kartinki/oblogka/image34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1142984"/>
            <a:ext cx="2395944" cy="2232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428992" y="428604"/>
            <a:ext cx="50720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C000"/>
                </a:solidFill>
              </a:rPr>
              <a:t>С этими забавными игрушками ребёнок знакомится, ещё не умея ходить. Стоит слегка качнуть рукой, и весёлые деревянные курочки начинают дружно клевать зёрнышки, рассыпанные на расписной лужайке. Но научиться «кормить» курочек по очереди, одну за другой – не так-то просто. И маленькому ребёнку для этого требуется максимум сосредоточенности, внимания и координации.</a:t>
            </a:r>
            <a:endParaRPr lang="ru-RU" sz="2000" b="1" dirty="0">
              <a:solidFill>
                <a:srgbClr val="FFC000"/>
              </a:solidFill>
            </a:endParaRPr>
          </a:p>
        </p:txBody>
      </p:sp>
      <p:pic>
        <p:nvPicPr>
          <p:cNvPr id="9" name="Рисунок 8" descr="http://www.skazkilesaspb.ru/data/medium/2eab9a98185fd068265eddb9060c568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3643314"/>
            <a:ext cx="361806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http://www.rusvelikaia.ru/upload/iblock/7db/DSC_647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429000"/>
            <a:ext cx="2857520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http://svoimi-rukami-club.ru/upload/image/products/73/3d/733d592f735a76cad595126c1b961a73.jpg.1600_160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571480"/>
            <a:ext cx="2857520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857752" y="1000108"/>
            <a:ext cx="40005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FFC000"/>
                </a:solidFill>
              </a:rPr>
              <a:t>Кагополь</a:t>
            </a:r>
            <a:r>
              <a:rPr lang="ru-RU" sz="2000" b="1" dirty="0" smtClean="0">
                <a:solidFill>
                  <a:srgbClr val="FFC000"/>
                </a:solidFill>
              </a:rPr>
              <a:t> - древний город в Архангельской области. С древних времён жители этого города и его окрестностей занимались гончарным делом. Большей частью они делали обливную посуду: горшки, миски, некоторые мастера изготовляли глиняную игрушку. Лепили коней, баранов, повозки, баб-крестьянок с корзинами и мисками, бородатых мужиков во время работы или отдыха. </a:t>
            </a:r>
            <a:r>
              <a:rPr lang="ru-RU" sz="2000" b="1" dirty="0" err="1" smtClean="0">
                <a:solidFill>
                  <a:srgbClr val="FFC000"/>
                </a:solidFill>
              </a:rPr>
              <a:t>Каргопольской</a:t>
            </a:r>
            <a:r>
              <a:rPr lang="ru-RU" sz="2000" b="1" dirty="0" smtClean="0">
                <a:solidFill>
                  <a:srgbClr val="FFC000"/>
                </a:solidFill>
              </a:rPr>
              <a:t> игрушке свойственны и многофигурные композиции: катание на лодке, танцующие фигуры и т.д.</a:t>
            </a:r>
            <a:endParaRPr lang="ru-RU" sz="2000" b="1" dirty="0">
              <a:solidFill>
                <a:srgbClr val="FFC000"/>
              </a:solidFill>
            </a:endParaRPr>
          </a:p>
        </p:txBody>
      </p:sp>
      <p:pic>
        <p:nvPicPr>
          <p:cNvPr id="14" name="Рисунок 13" descr="http://www.lavka-podarkov.ru/upload/iblock/1be/DSC_091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071546"/>
            <a:ext cx="4041783" cy="4327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14348" y="214290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C000"/>
                </a:solidFill>
              </a:rPr>
              <a:t>Каргопольская</a:t>
            </a:r>
            <a:r>
              <a:rPr lang="ru-RU" sz="4000" b="1" dirty="0" smtClean="0">
                <a:solidFill>
                  <a:srgbClr val="FFC000"/>
                </a:solidFill>
              </a:rPr>
              <a:t> игрушка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643570" y="714356"/>
            <a:ext cx="321471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C000"/>
                </a:solidFill>
              </a:rPr>
              <a:t>Роспись размашиста, с довольно крупным орнаментом из полос, чёрточек, точек, ёлочек, кругов, пересекающихся линий, веточек без листьев. В цветовую гамму росписи входят чёрные, тёмно-зелёные и коричневые цвета, что делает её суровой и сдержанной. Фигурки приземисты  и тяжеловесны. Они грубоваты и неуклюжи, но устойчивы, монолитны, выразительны.</a:t>
            </a:r>
            <a:endParaRPr lang="ru-RU" sz="2000" b="1" dirty="0">
              <a:solidFill>
                <a:srgbClr val="FFC000"/>
              </a:solidFill>
            </a:endParaRPr>
          </a:p>
        </p:txBody>
      </p:sp>
      <p:pic>
        <p:nvPicPr>
          <p:cNvPr id="6" name="Рисунок 5" descr="http://musafirova.ucoz.ru/_pu/3/2347767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286256"/>
            <a:ext cx="3000396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ttp://gorod.tomsk.ru/uploads/28460/1242185265/Medvezhjasemja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785794"/>
            <a:ext cx="3000396" cy="2732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http://www.perunica.ru/uploads/posts/2009-12/1261323202_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82" y="4000504"/>
            <a:ext cx="1613852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http://lavkacvetochnika.ru/published/publicdata/SRV25629LAVKA/attachments/SC/products_pictures/%D0%91%D0%B5%D0%B7%20%D0%B8%D0%BC%D0%B5%D0%BD%D0%B8-25ms_enl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2" y="785794"/>
            <a:ext cx="1500198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Народные художественные промыслы</a:t>
            </a:r>
            <a:r>
              <a:rPr lang="ru-RU" dirty="0" smtClean="0">
                <a:solidFill>
                  <a:srgbClr val="FF0000"/>
                </a:solidFill>
              </a:rPr>
              <a:t> - форма народного творчества, в которой отчетливо прослеживаются русские традиции, зародившиеся много веков назад. Изделия русских промыслов сочетают в себе неповторимость  русской традиционной культуры.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857364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 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85926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1462"/>
            <a:ext cx="9144000" cy="92869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Русская матрешка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428597" y="1000108"/>
            <a:ext cx="35719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C000"/>
                </a:solidFill>
              </a:rPr>
              <a:t>Матрёшка</a:t>
            </a:r>
            <a:r>
              <a:rPr lang="ru-RU" sz="2000" dirty="0" smtClean="0">
                <a:solidFill>
                  <a:srgbClr val="FFC000"/>
                </a:solidFill>
              </a:rPr>
              <a:t> (от уменьшительного имени «Матрёна») — русская деревянная игрушка в виде расписной куклы, внутри которой находятся подобные ей куклы меньшего размера. Число вложенных кукол обычно от трех и более. Почти всегда они имеют овальную («</a:t>
            </a:r>
            <a:r>
              <a:rPr lang="ru-RU" sz="2000" dirty="0" err="1" smtClean="0">
                <a:solidFill>
                  <a:srgbClr val="FFC000"/>
                </a:solidFill>
              </a:rPr>
              <a:t>яйцеподобную</a:t>
            </a:r>
            <a:r>
              <a:rPr lang="ru-RU" sz="2000" dirty="0" smtClean="0">
                <a:solidFill>
                  <a:srgbClr val="FFC000"/>
                </a:solidFill>
              </a:rPr>
              <a:t>») форму с плоским донцем и состоят из двух частей — верхней и нижней. По традиции рисуется женщина в красном сарафане и жёлтом платке. </a:t>
            </a:r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8" name="Рисунок 7" descr="http://www.kramola.info/sites/default/files/any_images/73807642_44599467_Matreshka_1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22" y="785794"/>
            <a:ext cx="3071834" cy="2016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http://russianhut.ru/upload/images/Babushka_doll_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2500306"/>
            <a:ext cx="2571768" cy="2123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4500570"/>
            <a:ext cx="3063639" cy="2038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14290"/>
            <a:ext cx="73581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Палехская миниатюра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палех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1472" y="3071810"/>
            <a:ext cx="3623896" cy="2931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42910" y="1142984"/>
            <a:ext cx="80010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C000"/>
                </a:solidFill>
              </a:rPr>
              <a:t>Палехская миниатюра — народный промысел, резвившийся в поселке </a:t>
            </a:r>
            <a:r>
              <a:rPr lang="ru-RU" sz="2000" b="1" u="sng" dirty="0" smtClean="0">
                <a:solidFill>
                  <a:srgbClr val="FFC000"/>
                </a:solidFill>
              </a:rPr>
              <a:t>Палех</a:t>
            </a:r>
            <a:r>
              <a:rPr lang="ru-RU" sz="2000" b="1" dirty="0" smtClean="0">
                <a:solidFill>
                  <a:srgbClr val="FFC000"/>
                </a:solidFill>
              </a:rPr>
              <a:t> </a:t>
            </a:r>
            <a:r>
              <a:rPr lang="ru-RU" sz="2000" b="1" u="sng" dirty="0" smtClean="0">
                <a:solidFill>
                  <a:srgbClr val="FFC000"/>
                </a:solidFill>
              </a:rPr>
              <a:t>Ивановской области</a:t>
            </a:r>
            <a:r>
              <a:rPr lang="ru-RU" sz="2000" b="1" dirty="0" smtClean="0">
                <a:solidFill>
                  <a:srgbClr val="FFC000"/>
                </a:solidFill>
              </a:rPr>
              <a:t>. Лаковая </a:t>
            </a:r>
            <a:r>
              <a:rPr lang="ru-RU" sz="2000" b="1" dirty="0" err="1" smtClean="0">
                <a:solidFill>
                  <a:srgbClr val="FFC000"/>
                </a:solidFill>
              </a:rPr>
              <a:t>миниатюра</a:t>
            </a:r>
            <a:r>
              <a:rPr lang="ru-RU" sz="2000" b="1" u="sng" dirty="0" err="1" smtClean="0">
                <a:solidFill>
                  <a:srgbClr val="FFC000"/>
                </a:solidFill>
                <a:hlinkClick r:id="rId4" tooltip="Лаковая миниатюра (страница отсутствует)"/>
              </a:rPr>
              <a:t>а</a:t>
            </a:r>
            <a:r>
              <a:rPr lang="ru-RU" sz="2000" b="1" u="sng" dirty="0" smtClean="0">
                <a:solidFill>
                  <a:srgbClr val="FFC000"/>
                </a:solidFill>
              </a:rPr>
              <a:t> </a:t>
            </a:r>
            <a:r>
              <a:rPr lang="ru-RU" sz="2000" b="1" dirty="0" smtClean="0">
                <a:solidFill>
                  <a:srgbClr val="FFC000"/>
                </a:solidFill>
              </a:rPr>
              <a:t>исполняется темперой на </a:t>
            </a:r>
            <a:r>
              <a:rPr lang="ru-RU" sz="2000" b="1" u="sng" dirty="0" smtClean="0">
                <a:solidFill>
                  <a:srgbClr val="FFC000"/>
                </a:solidFill>
              </a:rPr>
              <a:t>папье-маше</a:t>
            </a:r>
            <a:r>
              <a:rPr lang="ru-RU" sz="2000" b="1" dirty="0" smtClean="0">
                <a:solidFill>
                  <a:srgbClr val="FFC000"/>
                </a:solidFill>
              </a:rPr>
              <a:t>. Обычно расписываются шкатулки, ларцы, кубышки, брошки, панно, пепельницы, заколки для галстука, игольницы.</a:t>
            </a:r>
            <a:endParaRPr lang="ru-RU" sz="2000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http://img1.liveinternet.ru/images/attach/c/1/49/835/49835147_images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3143248"/>
            <a:ext cx="3714776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8215370" cy="2318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Техника палехской росписи</a:t>
            </a:r>
            <a:r>
              <a:rPr lang="ru-RU" sz="2000" dirty="0" smtClean="0">
                <a:solidFill>
                  <a:srgbClr val="FFC000"/>
                </a:solidFill>
              </a:rPr>
              <a:t>, как и любого древнего народного промысла, имеет сложившиеся особенности, которые позволяют отличить произведения палехской школы от изделий.</a:t>
            </a:r>
          </a:p>
          <a:p>
            <a:pPr algn="just"/>
            <a:r>
              <a:rPr lang="ru-RU" sz="2000" dirty="0" smtClean="0">
                <a:solidFill>
                  <a:srgbClr val="FFC000"/>
                </a:solidFill>
              </a:rPr>
              <a:t>Типичные сюжеты палехской миниатюры заимствуются из повседневной жизни, классических, сказочных, былинных литературных произведений и песен. Изображения, как правило, выполняются на черном фоне и расписываются золотом.</a:t>
            </a:r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6" name="Рисунок 5" descr="http://hepina.ru/wp-content/uploads/2013/04/ppp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857496"/>
            <a:ext cx="2421701" cy="2837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ttp://www.souvenirdvor.ru/published/publicdata/SOUVENIRSOUV/attachments/SC/products_pictures/35%20145_enl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2786058"/>
            <a:ext cx="2643206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http://www.rusvelikaia.ru/upload/iblock/283/DSC_0052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0364" y="4500570"/>
            <a:ext cx="2980977" cy="2121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928926" y="2500306"/>
            <a:ext cx="307183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Calibri" pitchFamily="34" charset="0"/>
                <a:cs typeface="Times New Roman" pitchFamily="18" charset="0"/>
              </a:rPr>
              <a:t>Не печалься, древняя               земля!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Calibri" pitchFamily="34" charset="0"/>
                <a:cs typeface="Times New Roman" pitchFamily="18" charset="0"/>
              </a:rPr>
              <a:t>Ты богата сказами да былью…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Calibri" pitchFamily="34" charset="0"/>
                <a:cs typeface="Times New Roman" pitchFamily="18" charset="0"/>
              </a:rPr>
              <a:t>Русские, исконные края…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Calibri" pitchFamily="34" charset="0"/>
                <a:cs typeface="Times New Roman" pitchFamily="18" charset="0"/>
              </a:rPr>
              <a:t>Палеха несломленные крылья!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1000108"/>
            <a:ext cx="44291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err="1" smtClean="0">
                <a:solidFill>
                  <a:srgbClr val="FF0000"/>
                </a:solidFill>
              </a:rPr>
              <a:t>Федо́скинская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миниатю́ра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C000"/>
                </a:solidFill>
              </a:rPr>
              <a:t>— вид традиционной русской лаковой миниатюрной живописи масляными красками на папье-маше, сложившийся в конце XVIII века в подмосковном селе Федоскино.</a:t>
            </a:r>
          </a:p>
        </p:txBody>
      </p:sp>
      <p:pic>
        <p:nvPicPr>
          <p:cNvPr id="8" name="Рисунок 7" descr="http://img-fotki.yandex.ru/get/4013/ilchishina.c/0_1c8a1_3c29985c_XL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1857364"/>
            <a:ext cx="3360321" cy="4395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71472" y="285728"/>
            <a:ext cx="78581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Федо́скинская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миниатю́ра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dirty="0"/>
          </a:p>
        </p:txBody>
      </p:sp>
      <p:pic>
        <p:nvPicPr>
          <p:cNvPr id="10" name="Рисунок 9" descr="http://s019.radikal.ru/i622/1205/a1/7d104d15db2f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500438"/>
            <a:ext cx="4357718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357166"/>
            <a:ext cx="428628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FFC000"/>
                </a:solidFill>
              </a:rPr>
              <a:t>Федоскинская</a:t>
            </a:r>
            <a:r>
              <a:rPr lang="ru-RU" sz="2400" b="1" dirty="0" smtClean="0">
                <a:solidFill>
                  <a:srgbClr val="FFC000"/>
                </a:solidFill>
              </a:rPr>
              <a:t> миниатюра</a:t>
            </a:r>
            <a:r>
              <a:rPr lang="ru-RU" sz="36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smtClean="0">
                <a:solidFill>
                  <a:srgbClr val="FFC000"/>
                </a:solidFill>
              </a:rPr>
              <a:t>выполняется масляными красками в три-четыре слоя. Оригинальной </a:t>
            </a:r>
            <a:r>
              <a:rPr lang="ru-RU" sz="2000" b="1" dirty="0" err="1" smtClean="0">
                <a:solidFill>
                  <a:srgbClr val="FFC000"/>
                </a:solidFill>
              </a:rPr>
              <a:t>федоскинской</a:t>
            </a:r>
            <a:r>
              <a:rPr lang="ru-RU" sz="2000" b="1" dirty="0" smtClean="0">
                <a:solidFill>
                  <a:srgbClr val="FFC000"/>
                </a:solidFill>
              </a:rPr>
              <a:t> техникой стало так называемое "письмо по сквозному": когда на поверхность перед росписью наносится отражающий свет материал - металлический порошок, поталь или перламутр.</a:t>
            </a:r>
          </a:p>
          <a:p>
            <a:pPr algn="just"/>
            <a:r>
              <a:rPr lang="ru-RU" sz="2000" b="1" dirty="0" smtClean="0">
                <a:solidFill>
                  <a:srgbClr val="FFC000"/>
                </a:solidFill>
              </a:rPr>
              <a:t>Просвечивая сквозь прозрачные слои красок, этот материал придает изображению глубину, эффект "свечения". </a:t>
            </a:r>
            <a:r>
              <a:rPr lang="ru-RU" sz="2000" b="1" dirty="0" err="1" smtClean="0">
                <a:solidFill>
                  <a:srgbClr val="FFC000"/>
                </a:solidFill>
              </a:rPr>
              <a:t>Федоскинские</a:t>
            </a:r>
            <a:r>
              <a:rPr lang="ru-RU" sz="2000" b="1" dirty="0" smtClean="0">
                <a:solidFill>
                  <a:srgbClr val="FFC000"/>
                </a:solidFill>
              </a:rPr>
              <a:t> мастера поистине великолепно владели техникой росписи, умением соотносить композицию росписи с формой самого изделия.</a:t>
            </a:r>
            <a:endParaRPr lang="ru-RU" sz="2000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http://s019.radikal.ru/i621/1205/5f/949cf0fbfc0c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642918"/>
            <a:ext cx="3440246" cy="2097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://s9.postimage.org/5nwp9lhun/image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3357562"/>
            <a:ext cx="3352111" cy="2751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/>
              <a:t> </a:t>
            </a:r>
            <a:r>
              <a:rPr lang="ru-RU" sz="2700" b="1" dirty="0" smtClean="0">
                <a:solidFill>
                  <a:srgbClr val="FF0000"/>
                </a:solidFill>
              </a:rPr>
              <a:t>«К народным традициям должно быть величайшее внимание, их надо изучать и воспринимать всей душой, их надо осваивать» А. В. Салтыков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857364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 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85926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714488"/>
            <a:ext cx="678661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C000"/>
                </a:solidFill>
              </a:rPr>
              <a:t>Сегодня почти в каждом доме есть произведения народных мастеров – гжельские чайники, хохломские миски, тканые полотенца, расписные городецкие хлебницы или солонки.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Они входят в нашу жизнь не как утилитарные предметы, а в первую очередь как художественные произведения, отвечающие нашему эстетическому чувству; становятся украшением как сельского, так и городского жилья. Казалось бы, зачем нам в наш динамический век,  век научно-технического прогресса деревянные ложки, когда есть металлические дешевые? Зачем нужны подсвечники, когда всюду есть электричество?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Дело в том, что в этом выражается потребность людей в красоте. Создавалось народное искусство в основном крестьянством, а также ремесленниками и кустарями, которые занимались подсобными промыслами, и в тоже время не отрывались от сельского хозяйства, в результате вырабатываются традиции, которые играют роль в развитии современного декоративного искусства.</a:t>
            </a:r>
            <a:br>
              <a:rPr lang="ru-RU" b="1" dirty="0" smtClean="0">
                <a:solidFill>
                  <a:srgbClr val="FFC000"/>
                </a:solidFill>
              </a:rPr>
            </a:b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7" name="Рисунок 6" descr="http://www.domposuda.ru/images/gzel/chainik--b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214422"/>
            <a:ext cx="2071702" cy="195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crosti.ru/patterns/00/04/e1/a63d3e07ff/%D0%96%D0%BE%D1%81%D1%82%D0%BE%D0%B2%D1%81%D0%BA%D0%B0%D1%8F%20%D1%80%D0%BE%D1%81%D0%BF%D0%B8%D1%81%D1%8C-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30" y="3571876"/>
            <a:ext cx="1928826" cy="1986468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5929354" cy="6286520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bg2"/>
                </a:solidFill>
              </a:rPr>
              <a:t>Гжель</a:t>
            </a:r>
            <a:r>
              <a:rPr lang="ru-RU" sz="2200" dirty="0" smtClean="0">
                <a:solidFill>
                  <a:schemeClr val="bg2"/>
                </a:solidFill>
              </a:rPr>
              <a:t> - народный керамический промысел. Необыкновенная фарфоровая посуда сине-белого цвета завораживает взор. Живописный регион Гжель расположен в Подмосковье. «</a:t>
            </a:r>
            <a:r>
              <a:rPr lang="ru-RU" sz="2200" dirty="0" err="1" smtClean="0">
                <a:solidFill>
                  <a:schemeClr val="bg2"/>
                </a:solidFill>
              </a:rPr>
              <a:t>Голубая</a:t>
            </a:r>
            <a:r>
              <a:rPr lang="ru-RU" sz="2200" dirty="0" smtClean="0">
                <a:solidFill>
                  <a:schemeClr val="bg2"/>
                </a:solidFill>
              </a:rPr>
              <a:t> сказка», воплощенная мастерами Гжели в изящной посуде радует глаз и греет душу. Традиционный орнамент, используемый мастерами, синие и </a:t>
            </a:r>
            <a:r>
              <a:rPr lang="ru-RU" sz="2200" dirty="0" err="1" smtClean="0">
                <a:solidFill>
                  <a:schemeClr val="bg2"/>
                </a:solidFill>
              </a:rPr>
              <a:t>голубые</a:t>
            </a:r>
            <a:r>
              <a:rPr lang="ru-RU" sz="2200" dirty="0" smtClean="0">
                <a:solidFill>
                  <a:schemeClr val="bg2"/>
                </a:solidFill>
              </a:rPr>
              <a:t> цветы, листья, злаки и гжельская роза.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 descr="http://wiki.iteach.ru/images/0/0f/%D0%9A%D0%BE%D1%80%D1%8F%D0%B1%D0%B8%D0%BD%D0%B0_%D0%98%D1%80%D0%B8%D0%BD%D0%B0_%D0%93%D0%B6%D0%B5%D0%BB%D1%8C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44" y="4500570"/>
            <a:ext cx="3042975" cy="2027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ttp://gzhelgrad.ru/d/115286/d/image_97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68" y="3929066"/>
            <a:ext cx="164307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http://www.domposuda.ru/images/gzel/chainik--b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714356"/>
            <a:ext cx="2313542" cy="2313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http://img0.liveinternet.ru/images/attach/c/9/105/740/105740732_28.pn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4500570"/>
            <a:ext cx="2500330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4071942"/>
            <a:ext cx="5603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Гжельская роспись</a:t>
            </a:r>
            <a:endParaRPr lang="ru-RU" sz="4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" name="Содержимое 10" descr="http://us.123rf.com/450wm/shevchenkon/shevchenkon1204/shevchenkon120400071/13330605-russische-ornamente-in-gzhel-stil-gzhel-eine-marke-der-russischen-keramik-mit-blau-auf-weiss-gemalt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636"/>
            <a:ext cx="7858180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http://vernisazhtur.ru/d/363477/d/69898206_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428604"/>
            <a:ext cx="2508120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https://freelance.ru/img/portfolio/pics/00/0A/0D/65881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428604"/>
            <a:ext cx="2638773" cy="2644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http://img0.liveinternet.ru/images/attach/c/7/98/841/98841086_gzhel_fr_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2926377" y="1431285"/>
            <a:ext cx="3374145" cy="1368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285728"/>
            <a:ext cx="535785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C000"/>
                </a:solidFill>
              </a:rPr>
              <a:t>Хохломская роспись</a:t>
            </a:r>
            <a:r>
              <a:rPr lang="ru-RU" sz="2000" dirty="0" smtClean="0">
                <a:solidFill>
                  <a:srgbClr val="FFC000"/>
                </a:solidFill>
              </a:rPr>
              <a:t>, русский народный художественный промысел. Возник в 17 веке. Название происходит от села </a:t>
            </a:r>
            <a:r>
              <a:rPr lang="ru-RU" sz="2000" b="1" dirty="0" smtClean="0">
                <a:solidFill>
                  <a:srgbClr val="FFC000"/>
                </a:solidFill>
              </a:rPr>
              <a:t>Хохлома</a:t>
            </a:r>
            <a:r>
              <a:rPr lang="ru-RU" sz="2000" dirty="0" smtClean="0">
                <a:solidFill>
                  <a:srgbClr val="FFC000"/>
                </a:solidFill>
              </a:rPr>
              <a:t>. Декоративная роспись на деревянных изделиях (посуда, мебель) отличается тонким растительным узором, выполненным красным и черным (реже зеленым) тонами и золотом по золотистому фону. Посуда Хохломы создает ощущение Жаркого пламени. Она практична и нарядна.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0" y="0"/>
            <a:ext cx="9144000" cy="110982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" name="Рисунок 17" descr="http://promisly.ru/files/u1/2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000504"/>
            <a:ext cx="2357454" cy="2071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 descr="http://vasi.net/uploads/podbor/x1624/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285728"/>
            <a:ext cx="2615247" cy="2630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 descr="http://www.artly.ru/wp-content/uploads/2011/08/01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4000504"/>
            <a:ext cx="2571768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 descr="http://artorbita.ru/tipy_rospisi/foto_hohloma/hohloma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4" y="3571876"/>
            <a:ext cx="2571768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285720" y="714377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Picture 2" descr="http://static3.depositphotos.com/1006438/212/v/950/depositphotos_2127627-Vector-hohlom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4357694"/>
            <a:ext cx="4679380" cy="1975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71472" y="285728"/>
            <a:ext cx="3286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Хохломская роспись</a:t>
            </a:r>
            <a:endParaRPr lang="ru-RU" sz="3600" b="1" dirty="0"/>
          </a:p>
        </p:txBody>
      </p:sp>
      <p:pic>
        <p:nvPicPr>
          <p:cNvPr id="13" name="Рисунок 12" descr="https://encrypted-tbn0.gstatic.com/images?q=tbn:ANd9GcSXREodlxlx8lcqhD3Al-4ALVyqwUw68CeyR-SNu9xkhHKMva4T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91817" y="1922771"/>
            <a:ext cx="1993900" cy="2291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http://cs4745.vkontakte.ru/u21865738/109948934/x_563458b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810" y="428604"/>
            <a:ext cx="4619738" cy="1607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http://img-fotki.yandex.ru/get/4400/jlipeiton.21e/0_4eb72_a770ed2e_XL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4810" y="2285992"/>
            <a:ext cx="4656769" cy="1749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Рисунок 22" descr="https://encrypted-tbn1.gstatic.com/images?q=tbn:ANd9GcQoct3ykV5MLPVvKggBfslytEvUJwgmudzCu9gGITBoR_yoqFtz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643446"/>
            <a:ext cx="2720975" cy="1685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285720" y="714377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500042"/>
            <a:ext cx="57150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Городецкая роспись</a:t>
            </a:r>
            <a:r>
              <a:rPr lang="ru-RU" sz="2000" dirty="0" smtClean="0">
                <a:solidFill>
                  <a:srgbClr val="FF0000"/>
                </a:solidFill>
              </a:rPr>
              <a:t> — русский народный художественный промысел. Существует с середины 19 века  в районе города </a:t>
            </a:r>
            <a:r>
              <a:rPr lang="ru-RU" sz="2000" u="sng" dirty="0" smtClean="0">
                <a:solidFill>
                  <a:srgbClr val="FF0000"/>
                </a:solidFill>
              </a:rPr>
              <a:t>Городец</a:t>
            </a:r>
            <a:r>
              <a:rPr lang="ru-RU" sz="2000" dirty="0" smtClean="0">
                <a:solidFill>
                  <a:srgbClr val="FF0000"/>
                </a:solidFill>
              </a:rPr>
              <a:t>. Яркая, лаконичная городецкая роспись (жанровые сцены, фигурки коней, петухов, цветочные узоры), выполненная свободным мазком с белой и черной графической обводкой, украшала прялки, мебель, ставни, двери.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8" name="Рисунок 17" descr="http://4put.ru/pictures/max/158/48757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286124"/>
            <a:ext cx="2071702" cy="292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 descr="http://promisly.ru/files/u1/11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85728"/>
            <a:ext cx="2998218" cy="296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uymon.ru/upload/iblock/3ca/3caf6da172cdcbf718c90f6e2038a90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86446" y="3643314"/>
            <a:ext cx="2894519" cy="2608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 descr="http://img0.liveinternet.ru/images/attach/c/0/40/316/40316872_q1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71802" y="3643314"/>
            <a:ext cx="2286016" cy="258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285720" y="714377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285728"/>
            <a:ext cx="5715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Городецкая роспись</a:t>
            </a:r>
            <a:r>
              <a:rPr lang="ru-RU" sz="4800" dirty="0" smtClean="0">
                <a:solidFill>
                  <a:srgbClr val="FF0000"/>
                </a:solidFill>
              </a:rPr>
              <a:t> 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http://img1.liveinternet.ru/images/attach/b/4/103/13/103013021_080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14290"/>
            <a:ext cx="3445114" cy="456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encrypted-tbn2.gstatic.com/images?q=tbn:ANd9GcTkyqaQPgyOxlbo-BMRKbk79-yXOSaGYfGl9jo9AoVP7E4Ohy1c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636"/>
            <a:ext cx="3286148" cy="1398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http://img0.liveinternet.ru/images/attach/b/4/103/13/103013040_010.pn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3643314"/>
            <a:ext cx="3800819" cy="284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students.uni-vologda.ac.ru/pages/pm10/sna/images/gorodets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1214422"/>
            <a:ext cx="4068208" cy="2108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misli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promisli</Template>
  <TotalTime>803</TotalTime>
  <Words>692</Words>
  <Application>Microsoft Office PowerPoint</Application>
  <PresentationFormat>Экран (4:3)</PresentationFormat>
  <Paragraphs>49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promisli</vt:lpstr>
      <vt:lpstr>Народные промыслы</vt:lpstr>
      <vt:lpstr>       Народные художественные промыслы - форма народного творчества, в которой отчетливо прослеживаются русские традиции, зародившиеся много веков назад. Изделия русских промыслов сочетают в себе неповторимость  русской традиционной культуры. </vt:lpstr>
      <vt:lpstr>    «К народным традициям должно быть величайшее внимание, их надо изучать и воспринимать всей душой, их надо осваивать» А. В. Салтыков    </vt:lpstr>
      <vt:lpstr>Гжель - народный керамический промысел. Необыкновенная фарфоровая посуда сине-белого цвета завораживает взор. Живописный регион Гжель расположен в Подмосковье. «Голубая сказка», воплощенная мастерами Гжели в изящной посуде радует глаз и греет душу. Традиционный орнамент, используемый мастерами, синие и голубые цветы, листья, злаки и гжельская роза.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Филимо́новская игру́шка</vt:lpstr>
      <vt:lpstr>Слайд 15</vt:lpstr>
      <vt:lpstr>Слайд 16</vt:lpstr>
      <vt:lpstr>Слайд 17</vt:lpstr>
      <vt:lpstr>Слайд 18</vt:lpstr>
      <vt:lpstr>Слайд 19</vt:lpstr>
      <vt:lpstr>Русская матрешка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промыслы Центральной России</dc:title>
  <dc:creator>user</dc:creator>
  <cp:lastModifiedBy>User</cp:lastModifiedBy>
  <cp:revision>10</cp:revision>
  <dcterms:created xsi:type="dcterms:W3CDTF">2012-05-14T06:59:24Z</dcterms:created>
  <dcterms:modified xsi:type="dcterms:W3CDTF">2015-05-02T07:06:11Z</dcterms:modified>
</cp:coreProperties>
</file>