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5" r:id="rId10"/>
    <p:sldId id="276" r:id="rId11"/>
    <p:sldId id="272" r:id="rId12"/>
    <p:sldId id="270" r:id="rId13"/>
    <p:sldId id="265" r:id="rId14"/>
    <p:sldId id="271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58" autoAdjust="0"/>
  </p:normalViewPr>
  <p:slideViewPr>
    <p:cSldViewPr>
      <p:cViewPr varScale="1">
        <p:scale>
          <a:sx n="39" d="100"/>
          <a:sy n="3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DC593-CCB1-4132-9258-AFACA6B32EA3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9457-D803-40E4-9556-C47D4F879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Кейс представляет собой некоторую ролевую систему.</a:t>
            </a:r>
            <a:b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ПРОГРАММНЫЙ БЛОК «УБОРЩИЦА СЛУЖЕБНЫХ ПОМЕЩЕНИЙ»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9457-D803-40E4-9556-C47D4F87917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БЛОК «ПРЕДПРИЯТИЯ ОБЩЕСТВЕННОГО ПИТАНИЯ» Практическая работа «Я работаю в кафе»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9457-D803-40E4-9556-C47D4F87917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БЛОК «ОСЕННИЙ УХОД ЗА ДЕРЕВЬЯМИ»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9457-D803-40E4-9556-C47D4F87917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Практическая работа на основе мастер-классов «Изготовление сувенира «Парящая чашка», «Составление букета»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69457-D803-40E4-9556-C47D4F87917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7E1A-B640-46E1-A8F3-D3CD3DBA333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55EFFF-68D4-409C-9488-6C9AF35A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7E1A-B640-46E1-A8F3-D3CD3DBA333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EFFF-68D4-409C-9488-6C9AF35A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7E1A-B640-46E1-A8F3-D3CD3DBA333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EFFF-68D4-409C-9488-6C9AF35A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7E1A-B640-46E1-A8F3-D3CD3DBA333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55EFFF-68D4-409C-9488-6C9AF35A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7E1A-B640-46E1-A8F3-D3CD3DBA333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EFFF-68D4-409C-9488-6C9AF35AD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7E1A-B640-46E1-A8F3-D3CD3DBA333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EFFF-68D4-409C-9488-6C9AF35A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7E1A-B640-46E1-A8F3-D3CD3DBA333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255EFFF-68D4-409C-9488-6C9AF35AD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7E1A-B640-46E1-A8F3-D3CD3DBA333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EFFF-68D4-409C-9488-6C9AF35A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7E1A-B640-46E1-A8F3-D3CD3DBA333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EFFF-68D4-409C-9488-6C9AF35A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7E1A-B640-46E1-A8F3-D3CD3DBA333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EFFF-68D4-409C-9488-6C9AF35AD5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7E1A-B640-46E1-A8F3-D3CD3DBA333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EFFF-68D4-409C-9488-6C9AF35AD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487E1A-B640-46E1-A8F3-D3CD3DBA3331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55EFFF-68D4-409C-9488-6C9AF35AD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javascript: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077072"/>
          </a:xfrm>
        </p:spPr>
        <p:txBody>
          <a:bodyPr anchor="ctr"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Формирование жизненных компетенций у обучающихся с ОВЗ на уроках подготовки младшего обслуживающего персонала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752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Обобщение опыта работы за  2014-2015 г</a:t>
            </a:r>
          </a:p>
          <a:p>
            <a:r>
              <a:rPr lang="ru-RU" dirty="0" smtClean="0"/>
              <a:t>Учитель профессионально – трудового обучения</a:t>
            </a:r>
          </a:p>
          <a:p>
            <a:r>
              <a:rPr lang="ru-RU" dirty="0" smtClean="0"/>
              <a:t>Гроза Ольга Николаевна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686800" cy="838200"/>
          </a:xfrm>
        </p:spPr>
        <p:txBody>
          <a:bodyPr/>
          <a:lstStyle/>
          <a:p>
            <a:r>
              <a:rPr lang="ru-RU" dirty="0" smtClean="0"/>
              <a:t>ТЕРМИНОЛОГИЯ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Кейс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конкретная практическая ситуация, рассказывающая о событии (или последовательности событий), в котором можно обнаружить достаточно проблем.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Технология кейсов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педагогическая технология с использованием практических ситуаций (кейсов). Технология соответствует принципам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подхода, поэтому востребована в условиях ФГОС.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Кейс-стади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форма урока с использованием кейсов.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Admin\Рабочий стол\школа\фото с айфона\Копия 20150119_122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546" y="476672"/>
            <a:ext cx="3780420" cy="5040560"/>
          </a:xfrm>
          <a:prstGeom prst="rect">
            <a:avLst/>
          </a:prstGeom>
          <a:noFill/>
        </p:spPr>
      </p:pic>
      <p:pic>
        <p:nvPicPr>
          <p:cNvPr id="10245" name="Picture 5" descr="C:\Documents and Settings\Admin\Рабочий стол\школа\фото с айфона\Копия 20150119_132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798168" cy="5064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Гроза ОН (H)\фото уроки\20150121_134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81840" cy="4509120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Гроза ОН (H)\фото уроки\20150121_1347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0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фото\camera1\20140908_123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84604" cy="450912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фото\camera1\20140908_122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980728"/>
            <a:ext cx="4998290" cy="4797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школа\фото с айфона\20150221_110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2304256" cy="2708920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школа\фото с айфона\20150304_11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0"/>
            <a:ext cx="5508104" cy="4131078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школа\фото с айфона\20150221_111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068960"/>
            <a:ext cx="2573777" cy="3431703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коллаж фестиваля\DSCN66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861048"/>
            <a:ext cx="3558333" cy="2669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991600" cy="5733256"/>
          </a:xfrm>
        </p:spPr>
        <p:txBody>
          <a:bodyPr/>
          <a:lstStyle/>
          <a:p>
            <a:r>
              <a:rPr lang="ru-RU" dirty="0" smtClean="0"/>
              <a:t>Работа с технологией кейсов позволила:</a:t>
            </a:r>
          </a:p>
          <a:p>
            <a:r>
              <a:rPr lang="ru-RU" dirty="0" smtClean="0"/>
              <a:t>- «примерить» профессии (побывать в роли, почувствовать ответственность, работать в группе на один результат и т. д.)</a:t>
            </a:r>
          </a:p>
          <a:p>
            <a:r>
              <a:rPr lang="ru-RU" dirty="0" smtClean="0"/>
              <a:t>- выработать положительную динамику в отношении ребят  к профессиям обслуживающего труда.</a:t>
            </a:r>
          </a:p>
          <a:p>
            <a:r>
              <a:rPr lang="ru-RU" dirty="0" smtClean="0"/>
              <a:t>- способствовала развитию профессионального интеллекта, обогащению внутреннего мира учащихся.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838200"/>
          </a:xfrm>
        </p:spPr>
        <p:txBody>
          <a:bodyPr/>
          <a:lstStyle/>
          <a:p>
            <a:r>
              <a:rPr lang="ru-RU" dirty="0" smtClean="0"/>
              <a:t>Продолжение следует…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 данными  обучающимися расширить и усложнить приемы и стратегии кейса (прием «Гипотеза», стратегия «Мозговая атака», </a:t>
            </a:r>
            <a:r>
              <a:rPr lang="ru-RU" dirty="0" smtClean="0">
                <a:cs typeface="Times New Roman" pitchFamily="18" charset="0"/>
              </a:rPr>
              <a:t>прием «</a:t>
            </a:r>
            <a:r>
              <a:rPr lang="en-US" dirty="0" smtClean="0">
                <a:cs typeface="Times New Roman" pitchFamily="18" charset="0"/>
              </a:rPr>
              <a:t>SWOT – </a:t>
            </a:r>
            <a:r>
              <a:rPr lang="ru-RU" dirty="0" smtClean="0">
                <a:cs typeface="Times New Roman" pitchFamily="18" charset="0"/>
              </a:rPr>
              <a:t>анализ», «Цветок лотоса»).</a:t>
            </a:r>
          </a:p>
          <a:p>
            <a:r>
              <a:rPr lang="ru-RU" dirty="0" smtClean="0">
                <a:cs typeface="Times New Roman" pitchFamily="18" charset="0"/>
              </a:rPr>
              <a:t>Развивать умение презентовать себя и результаты своей работы (авторского продукта).</a:t>
            </a:r>
          </a:p>
          <a:p>
            <a:r>
              <a:rPr lang="ru-RU" dirty="0" smtClean="0">
                <a:cs typeface="Times New Roman" pitchFamily="18" charset="0"/>
              </a:rPr>
              <a:t>Продолжать формировать профессиональную  компетентность в области обслуживающего труда.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ВЫЗОВ ВРЕМЕНИ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060848"/>
            <a:ext cx="8280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Новые образовательные Стандарты, в основу которых </a:t>
            </a:r>
            <a:r>
              <a:rPr lang="ru-RU" sz="4800" dirty="0" smtClean="0"/>
              <a:t>положен </a:t>
            </a:r>
            <a:endParaRPr lang="ru-RU" sz="4800" dirty="0"/>
          </a:p>
          <a:p>
            <a:r>
              <a:rPr lang="ru-RU" sz="4800" dirty="0" err="1"/>
              <a:t>компетентностный</a:t>
            </a:r>
            <a:r>
              <a:rPr lang="ru-RU" sz="4800" dirty="0"/>
              <a:t> подход</a:t>
            </a:r>
          </a:p>
          <a:p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 ВОПРОСА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8028384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В российской системе образования применение </a:t>
            </a:r>
            <a:r>
              <a:rPr lang="ru-RU" sz="2400" dirty="0" err="1" smtClean="0"/>
              <a:t>компетентностного</a:t>
            </a:r>
            <a:r>
              <a:rPr lang="ru-RU" sz="2400" dirty="0" smtClean="0"/>
              <a:t> подхода имеет исторические корни.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Изучением его использования в обучении занимались П.Я. Гальперин, В.В. Краевский, Г.П. Щедровицкий. Идеи по освоению умений, обобщенных способов деятельности нашли свое отражение в работах этих ученых.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Основы </a:t>
            </a:r>
            <a:r>
              <a:rPr lang="ru-RU" sz="2400" dirty="0" err="1" smtClean="0"/>
              <a:t>компетентностного</a:t>
            </a:r>
            <a:r>
              <a:rPr lang="ru-RU" sz="2400" dirty="0" smtClean="0"/>
              <a:t> подхода, касающиеся теории и практики развивающего обучения, заложены в исследованиях Д.Б. </a:t>
            </a:r>
            <a:r>
              <a:rPr lang="ru-RU" sz="2400" dirty="0" err="1" smtClean="0"/>
              <a:t>Эльконина</a:t>
            </a:r>
            <a:r>
              <a:rPr lang="ru-RU" sz="2400" dirty="0" smtClean="0"/>
              <a:t>, В.В.Давыдова и С.Т. </a:t>
            </a:r>
            <a:r>
              <a:rPr lang="ru-RU" sz="2400" dirty="0" err="1" smtClean="0"/>
              <a:t>Шацкого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КОМПЕТЕНТНОСТНЫЙ ПОДХОД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4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Постепенный </a:t>
            </a:r>
            <a:r>
              <a:rPr lang="ru-RU" sz="2800" dirty="0"/>
              <a:t>переход </a:t>
            </a:r>
            <a:r>
              <a:rPr lang="ru-RU" sz="2800" dirty="0" smtClean="0"/>
              <a:t>от </a:t>
            </a:r>
            <a:r>
              <a:rPr lang="ru-RU" sz="2800" dirty="0"/>
              <a:t>репродукции </a:t>
            </a:r>
            <a:r>
              <a:rPr lang="ru-RU" sz="2800" dirty="0" smtClean="0"/>
              <a:t>знаний </a:t>
            </a:r>
            <a:r>
              <a:rPr lang="ru-RU" sz="2800" dirty="0"/>
              <a:t>и навыков к конструированию содержания </a:t>
            </a:r>
            <a:r>
              <a:rPr lang="ru-RU" sz="2800" dirty="0" smtClean="0"/>
              <a:t>образования</a:t>
            </a:r>
            <a:r>
              <a:rPr lang="ru-RU" sz="2800" dirty="0"/>
              <a:t>, </a:t>
            </a:r>
            <a:r>
              <a:rPr lang="ru-RU" sz="2800" dirty="0" smtClean="0"/>
              <a:t>применению </a:t>
            </a:r>
            <a:r>
              <a:rPr lang="ru-RU" sz="2800" dirty="0"/>
              <a:t>различных мониторингов и использованию </a:t>
            </a:r>
            <a:r>
              <a:rPr lang="ru-RU" sz="2800" dirty="0" smtClean="0"/>
              <a:t>систем контроля </a:t>
            </a:r>
            <a:r>
              <a:rPr lang="ru-RU" sz="2800" dirty="0"/>
              <a:t>качества образования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</a:t>
            </a:r>
            <a:r>
              <a:rPr lang="ru-RU" sz="2800" dirty="0"/>
              <a:t>При наличии такой </a:t>
            </a:r>
            <a:r>
              <a:rPr lang="ru-RU" sz="2800" i="1" u="sng" dirty="0" smtClean="0"/>
              <a:t>сильной практической </a:t>
            </a:r>
            <a:r>
              <a:rPr lang="ru-RU" sz="2800" i="1" u="sng" dirty="0"/>
              <a:t>составляющей</a:t>
            </a:r>
            <a:r>
              <a:rPr lang="ru-RU" sz="2800" dirty="0"/>
              <a:t> содержание </a:t>
            </a:r>
            <a:r>
              <a:rPr lang="ru-RU" sz="2800" dirty="0" smtClean="0"/>
              <a:t>образовательного </a:t>
            </a:r>
            <a:r>
              <a:rPr lang="ru-RU" sz="2800" dirty="0"/>
              <a:t>процесса </a:t>
            </a:r>
            <a:r>
              <a:rPr lang="ru-RU" sz="2800" dirty="0" smtClean="0"/>
              <a:t>будет </a:t>
            </a:r>
            <a:r>
              <a:rPr lang="ru-RU" sz="2800" dirty="0"/>
              <a:t>строиться на основе </a:t>
            </a:r>
            <a:r>
              <a:rPr lang="ru-RU" sz="2800" i="1" u="sng" dirty="0"/>
              <a:t>освоения учебных </a:t>
            </a:r>
            <a:r>
              <a:rPr lang="ru-RU" sz="2800" i="1" u="sng" dirty="0" smtClean="0"/>
              <a:t>компетенций</a:t>
            </a:r>
            <a:r>
              <a:rPr lang="ru-RU" sz="2800" i="1" u="sng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КОМПЕТЕНТНОСТЬ И КОМПЕТЕНЦИЯ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02838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Использование в педагогике понятия </a:t>
            </a:r>
            <a:r>
              <a:rPr lang="ru-RU" sz="2000" dirty="0" smtClean="0"/>
              <a:t>"компетенции», </a:t>
            </a:r>
            <a:r>
              <a:rPr lang="ru-RU" sz="2000" dirty="0"/>
              <a:t>как синонима </a:t>
            </a:r>
            <a:r>
              <a:rPr lang="ru-RU" sz="2000" dirty="0" smtClean="0"/>
              <a:t>"компетентности» приводит </a:t>
            </a:r>
            <a:r>
              <a:rPr lang="ru-RU" sz="2000" dirty="0"/>
              <a:t>к тому, что понимание проблемы </a:t>
            </a:r>
            <a:r>
              <a:rPr lang="ru-RU" sz="2000" dirty="0" smtClean="0"/>
              <a:t>формирования </a:t>
            </a:r>
            <a:r>
              <a:rPr lang="ru-RU" sz="2000" dirty="0"/>
              <a:t>компетенций становится двойственным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b="1" dirty="0" smtClean="0"/>
              <a:t>Компетентность </a:t>
            </a:r>
            <a:r>
              <a:rPr lang="ru-RU" sz="2000" dirty="0" smtClean="0"/>
              <a:t>– </a:t>
            </a:r>
            <a:r>
              <a:rPr lang="ru-RU" sz="2000" i="1" dirty="0" smtClean="0"/>
              <a:t>это </a:t>
            </a:r>
            <a:r>
              <a:rPr lang="ru-RU" sz="2000" i="1" dirty="0"/>
              <a:t>мера соответствия </a:t>
            </a:r>
            <a:r>
              <a:rPr lang="ru-RU" sz="2000" dirty="0"/>
              <a:t>знаний, умений и опыта </a:t>
            </a:r>
            <a:r>
              <a:rPr lang="ru-RU" sz="2000" dirty="0" smtClean="0"/>
              <a:t>лиц </a:t>
            </a:r>
            <a:r>
              <a:rPr lang="ru-RU" sz="2000" dirty="0"/>
              <a:t>определенного социально-профессионального </a:t>
            </a:r>
            <a:r>
              <a:rPr lang="ru-RU" sz="2000" dirty="0" smtClean="0"/>
              <a:t>статуса </a:t>
            </a:r>
            <a:r>
              <a:rPr lang="ru-RU" sz="2000" dirty="0"/>
              <a:t>реальному </a:t>
            </a:r>
            <a:r>
              <a:rPr lang="ru-RU" sz="2000" dirty="0" smtClean="0"/>
              <a:t>уровню </a:t>
            </a:r>
            <a:r>
              <a:rPr lang="ru-RU" sz="2000" dirty="0"/>
              <a:t>сложности выполняемых ими задач и решаемых </a:t>
            </a:r>
            <a:r>
              <a:rPr lang="ru-RU" sz="2000" dirty="0" smtClean="0"/>
              <a:t>проблем</a:t>
            </a:r>
            <a:r>
              <a:rPr lang="ru-RU" sz="2000" dirty="0"/>
              <a:t>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 smtClean="0"/>
              <a:t>Жизненные компетенции </a:t>
            </a:r>
            <a:r>
              <a:rPr lang="ru-RU" sz="2000" dirty="0" smtClean="0"/>
              <a:t>– жизненно важные практические навыки, которые помогут ребенку с нарушением интеллекта интегрироваться в окружающую среду, т.е. социализироваться.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8" cy="112474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социологический словарь: </a:t>
            </a:r>
            <a:r>
              <a:rPr lang="ru-RU" sz="2000" dirty="0" smtClean="0"/>
              <a:t>"</a:t>
            </a:r>
            <a:r>
              <a:rPr lang="ru-RU" sz="2000" i="1" dirty="0" smtClean="0"/>
              <a:t>Человек является социально-компетентным, если его индивидуальные способности и </a:t>
            </a:r>
            <a:br>
              <a:rPr lang="ru-RU" sz="2000" i="1" dirty="0" smtClean="0"/>
            </a:br>
            <a:r>
              <a:rPr lang="ru-RU" sz="2000" i="1" dirty="0" smtClean="0"/>
              <a:t>навыки отвечают требованиям межличностной ситуации". </a:t>
            </a:r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20486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dirty="0" smtClean="0"/>
              <a:t>В процессе </a:t>
            </a:r>
            <a:r>
              <a:rPr lang="ru-RU" sz="2000" dirty="0"/>
              <a:t>трудового </a:t>
            </a:r>
            <a:r>
              <a:rPr lang="ru-RU" sz="2000" dirty="0" smtClean="0"/>
              <a:t>обучения </a:t>
            </a:r>
            <a:r>
              <a:rPr lang="ru-RU" sz="2000" dirty="0"/>
              <a:t>у детей </a:t>
            </a:r>
            <a:r>
              <a:rPr lang="ru-RU" sz="2000" dirty="0" smtClean="0"/>
              <a:t>данной </a:t>
            </a:r>
            <a:r>
              <a:rPr lang="ru-RU" sz="2000" dirty="0"/>
              <a:t>категории целенаправленно и системно </a:t>
            </a:r>
            <a:r>
              <a:rPr lang="ru-RU" sz="2000" dirty="0" smtClean="0"/>
              <a:t>происходит формирование </a:t>
            </a:r>
            <a:r>
              <a:rPr lang="ru-RU" sz="2000" b="1" u="sng" dirty="0"/>
              <a:t>социально-трудовой компетенции</a:t>
            </a:r>
            <a:r>
              <a:rPr lang="ru-RU" sz="2000" dirty="0"/>
              <a:t>, </a:t>
            </a:r>
            <a:r>
              <a:rPr lang="ru-RU" sz="2000" dirty="0" smtClean="0"/>
              <a:t>являющейся наиболее </a:t>
            </a:r>
            <a:r>
              <a:rPr lang="ru-RU" sz="2000" dirty="0"/>
              <a:t>жизненно-важной. </a:t>
            </a:r>
          </a:p>
          <a:p>
            <a:r>
              <a:rPr lang="ru-RU" sz="2000" dirty="0" smtClean="0"/>
              <a:t>      Трудовое </a:t>
            </a:r>
            <a:r>
              <a:rPr lang="ru-RU" sz="2000" dirty="0"/>
              <a:t>обучение включает в себя </a:t>
            </a:r>
            <a:r>
              <a:rPr lang="ru-RU" sz="2000" dirty="0" smtClean="0"/>
              <a:t>ручной</a:t>
            </a:r>
            <a:r>
              <a:rPr lang="ru-RU" sz="2000" dirty="0"/>
              <a:t>, </a:t>
            </a:r>
            <a:r>
              <a:rPr lang="ru-RU" sz="2000" dirty="0" err="1"/>
              <a:t>самообслуживающий</a:t>
            </a:r>
            <a:r>
              <a:rPr lang="ru-RU" sz="2000" dirty="0"/>
              <a:t>, хозяйственно-бытовой, </a:t>
            </a:r>
            <a:r>
              <a:rPr lang="ru-RU" sz="2000" dirty="0" smtClean="0"/>
              <a:t>различные </a:t>
            </a:r>
            <a:r>
              <a:rPr lang="ru-RU" sz="2000" dirty="0" err="1" smtClean="0"/>
              <a:t>предпрофессиональные</a:t>
            </a:r>
            <a:r>
              <a:rPr lang="ru-RU" sz="2000" dirty="0" smtClean="0"/>
              <a:t> </a:t>
            </a:r>
            <a:r>
              <a:rPr lang="ru-RU" sz="2000" dirty="0"/>
              <a:t>виды труда. </a:t>
            </a:r>
            <a:r>
              <a:rPr lang="ru-RU" sz="2000" dirty="0" smtClean="0"/>
              <a:t>В большей </a:t>
            </a:r>
            <a:r>
              <a:rPr lang="ru-RU" sz="2000" dirty="0"/>
              <a:t>степени </a:t>
            </a:r>
            <a:r>
              <a:rPr lang="ru-RU" sz="2000" dirty="0" smtClean="0"/>
              <a:t>формирование </a:t>
            </a:r>
            <a:r>
              <a:rPr lang="ru-RU" sz="2000" dirty="0"/>
              <a:t>социально-трудовой компетенции </a:t>
            </a:r>
            <a:r>
              <a:rPr lang="ru-RU" sz="2000" dirty="0" smtClean="0"/>
              <a:t>реализуется </a:t>
            </a:r>
            <a:r>
              <a:rPr lang="ru-RU" sz="2000" dirty="0"/>
              <a:t>на уроках </a:t>
            </a:r>
            <a:r>
              <a:rPr lang="ru-RU" sz="2000" dirty="0" smtClean="0"/>
              <a:t>«подготовки младшего обслуживающего персонала", на </a:t>
            </a:r>
            <a:r>
              <a:rPr lang="ru-RU" sz="2000" dirty="0"/>
              <a:t>которых </a:t>
            </a:r>
            <a:r>
              <a:rPr lang="ru-RU" sz="2000" dirty="0" smtClean="0"/>
              <a:t>школьники </a:t>
            </a:r>
            <a:r>
              <a:rPr lang="ru-RU" sz="2000" dirty="0"/>
              <a:t>с </a:t>
            </a:r>
            <a:r>
              <a:rPr lang="ru-RU" sz="2000" dirty="0" smtClean="0"/>
              <a:t>нарушением </a:t>
            </a:r>
            <a:r>
              <a:rPr lang="ru-RU" sz="2000" dirty="0"/>
              <a:t>интеллекта приобретают практические </a:t>
            </a:r>
            <a:r>
              <a:rPr lang="ru-RU" sz="2000" dirty="0" smtClean="0"/>
              <a:t>навыки </a:t>
            </a:r>
            <a:r>
              <a:rPr lang="ru-RU" sz="2000" dirty="0"/>
              <a:t>по </a:t>
            </a:r>
            <a:r>
              <a:rPr lang="ru-RU" sz="2000" dirty="0" smtClean="0"/>
              <a:t>самообслуживанию</a:t>
            </a:r>
            <a:r>
              <a:rPr lang="ru-RU" sz="2000" dirty="0"/>
              <a:t>, уходу за жилыми </a:t>
            </a:r>
            <a:r>
              <a:rPr lang="ru-RU" sz="2000" dirty="0" smtClean="0"/>
              <a:t>и служебными помещениями</a:t>
            </a:r>
            <a:r>
              <a:rPr lang="ru-RU" sz="2000" dirty="0"/>
              <a:t>, </a:t>
            </a:r>
            <a:r>
              <a:rPr lang="ru-RU" sz="2000" dirty="0" smtClean="0"/>
              <a:t>комнатными растениями</a:t>
            </a:r>
            <a:r>
              <a:rPr lang="ru-RU" sz="2000" dirty="0"/>
              <a:t>, практические навыки по </a:t>
            </a:r>
            <a:r>
              <a:rPr lang="ru-RU" sz="2000" dirty="0" smtClean="0"/>
              <a:t>сервировке </a:t>
            </a:r>
            <a:r>
              <a:rPr lang="ru-RU" sz="2000" dirty="0"/>
              <a:t>стола, уборки и мытья посуды после </a:t>
            </a:r>
            <a:r>
              <a:rPr lang="ru-RU" sz="2000" dirty="0" smtClean="0"/>
              <a:t>еды, овладевают элементарными профессиональными навыками.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Учебно-познавательные и коммуникативные компетенции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56792"/>
            <a:ext cx="8532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Занятия хозяйственно-бытовым </a:t>
            </a:r>
            <a:r>
              <a:rPr lang="ru-RU" sz="2000" dirty="0" smtClean="0"/>
              <a:t>трудом имеют большое значение </a:t>
            </a:r>
            <a:r>
              <a:rPr lang="ru-RU" sz="2000" dirty="0"/>
              <a:t>в жизни умственно отсталого ребёнка. Этот </a:t>
            </a:r>
            <a:r>
              <a:rPr lang="ru-RU" sz="2000" dirty="0" smtClean="0"/>
              <a:t>вид </a:t>
            </a:r>
            <a:r>
              <a:rPr lang="ru-RU" sz="2000" dirty="0"/>
              <a:t>труда создаёт </a:t>
            </a:r>
            <a:r>
              <a:rPr lang="ru-RU" sz="2000" dirty="0" smtClean="0"/>
              <a:t>возможности </a:t>
            </a:r>
            <a:r>
              <a:rPr lang="ru-RU" sz="2000" dirty="0"/>
              <a:t>для воспитания у детей элементарных </a:t>
            </a:r>
            <a:r>
              <a:rPr lang="ru-RU" sz="2000" i="1" u="sng" dirty="0" smtClean="0"/>
              <a:t>навыков </a:t>
            </a:r>
            <a:r>
              <a:rPr lang="ru-RU" sz="2000" i="1" u="sng" dirty="0"/>
              <a:t>культуры </a:t>
            </a:r>
            <a:r>
              <a:rPr lang="ru-RU" sz="2000" i="1" u="sng" dirty="0" smtClean="0"/>
              <a:t>труда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-рациональной </a:t>
            </a:r>
            <a:r>
              <a:rPr lang="ru-RU" sz="2000" dirty="0"/>
              <a:t>организации индивидуальной и </a:t>
            </a:r>
            <a:r>
              <a:rPr lang="ru-RU" sz="2000" dirty="0" smtClean="0"/>
              <a:t>коллективной работы,</a:t>
            </a:r>
          </a:p>
          <a:p>
            <a:r>
              <a:rPr lang="ru-RU" sz="2000" dirty="0" smtClean="0"/>
              <a:t> -предварительного </a:t>
            </a:r>
            <a:r>
              <a:rPr lang="ru-RU" sz="2000" dirty="0"/>
              <a:t>планирования работы</a:t>
            </a:r>
            <a:r>
              <a:rPr lang="ru-RU" sz="2000" dirty="0" smtClean="0"/>
              <a:t>,</a:t>
            </a:r>
          </a:p>
          <a:p>
            <a:pPr>
              <a:buFontTx/>
              <a:buChar char="-"/>
            </a:pPr>
            <a:r>
              <a:rPr lang="ru-RU" sz="2000" dirty="0" smtClean="0"/>
              <a:t>умения отобрать необходимые </a:t>
            </a:r>
            <a:r>
              <a:rPr lang="ru-RU" sz="2000" dirty="0"/>
              <a:t>материалы для выполнения задания, </a:t>
            </a:r>
            <a:r>
              <a:rPr lang="ru-RU" sz="2000" dirty="0" smtClean="0"/>
              <a:t>бережного </a:t>
            </a:r>
            <a:r>
              <a:rPr lang="ru-RU" sz="2000" dirty="0"/>
              <a:t>отношения </a:t>
            </a:r>
            <a:r>
              <a:rPr lang="ru-RU" sz="2000" dirty="0" smtClean="0"/>
              <a:t>к ним,</a:t>
            </a:r>
          </a:p>
          <a:p>
            <a:pPr>
              <a:buFontTx/>
              <a:buChar char="-"/>
            </a:pPr>
            <a:r>
              <a:rPr lang="ru-RU" sz="2000" dirty="0" smtClean="0"/>
              <a:t>стремления </a:t>
            </a:r>
            <a:r>
              <a:rPr lang="ru-RU" sz="2000" dirty="0"/>
              <a:t>сделать работу хорошо и </a:t>
            </a:r>
            <a:r>
              <a:rPr lang="ru-RU" sz="2000" dirty="0" smtClean="0"/>
              <a:t>своевременно.</a:t>
            </a:r>
            <a:endParaRPr lang="ru-RU" sz="2000" dirty="0"/>
          </a:p>
          <a:p>
            <a:r>
              <a:rPr lang="ru-RU" sz="2000" dirty="0" smtClean="0"/>
              <a:t>В </a:t>
            </a:r>
            <a:r>
              <a:rPr lang="ru-RU" sz="2000" dirty="0"/>
              <a:t>процессе </a:t>
            </a:r>
            <a:r>
              <a:rPr lang="ru-RU" sz="2000" dirty="0" smtClean="0"/>
              <a:t>своей </a:t>
            </a:r>
            <a:r>
              <a:rPr lang="ru-RU" sz="2000" dirty="0"/>
              <a:t>хозяйственно-бытовой </a:t>
            </a:r>
            <a:r>
              <a:rPr lang="ru-RU" sz="2000" dirty="0" smtClean="0"/>
              <a:t>деятельности умственно </a:t>
            </a:r>
            <a:r>
              <a:rPr lang="ru-RU" sz="2000" dirty="0"/>
              <a:t>отсталые учащиеся не только </a:t>
            </a:r>
            <a:r>
              <a:rPr lang="ru-RU" sz="2000" i="1" u="sng" dirty="0"/>
              <a:t>повторяют </a:t>
            </a:r>
            <a:r>
              <a:rPr lang="ru-RU" sz="2000" i="1" u="sng" dirty="0" smtClean="0"/>
              <a:t>трудовые </a:t>
            </a:r>
            <a:r>
              <a:rPr lang="ru-RU" sz="2000" i="1" u="sng" dirty="0"/>
              <a:t>операции, </a:t>
            </a:r>
          </a:p>
          <a:p>
            <a:r>
              <a:rPr lang="ru-RU" sz="2000" i="1" u="sng" dirty="0"/>
              <a:t>но и модулируют жизненные ситуации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Ценностно-смысловые компетенции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820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Труд является тем средством обучения, которое, </a:t>
            </a:r>
            <a:r>
              <a:rPr lang="ru-RU" sz="2000" dirty="0" smtClean="0"/>
              <a:t>отвечая потребностям </a:t>
            </a:r>
            <a:r>
              <a:rPr lang="ru-RU" sz="2000" dirty="0"/>
              <a:t>и интересам ребёнка, находит </a:t>
            </a:r>
            <a:r>
              <a:rPr lang="ru-RU" sz="2000" i="1" dirty="0" smtClean="0"/>
              <a:t>эмоциональный </a:t>
            </a:r>
            <a:r>
              <a:rPr lang="ru-RU" sz="2000" i="1" dirty="0"/>
              <a:t>отклик в </a:t>
            </a:r>
            <a:r>
              <a:rPr lang="ru-RU" sz="2000" i="1" dirty="0" smtClean="0"/>
              <a:t>его </a:t>
            </a:r>
            <a:r>
              <a:rPr lang="ru-RU" sz="2000" i="1" dirty="0"/>
              <a:t>душе</a:t>
            </a:r>
            <a:r>
              <a:rPr lang="ru-RU" sz="2000" dirty="0"/>
              <a:t>, способствует развитию его личности в </a:t>
            </a:r>
            <a:r>
              <a:rPr lang="ru-RU" sz="2000" dirty="0" smtClean="0"/>
              <a:t>целом </a:t>
            </a:r>
            <a:r>
              <a:rPr lang="ru-RU" sz="2000" dirty="0"/>
              <a:t>и </a:t>
            </a:r>
            <a:r>
              <a:rPr lang="ru-RU" sz="2000" dirty="0" smtClean="0"/>
              <a:t>мотивационной </a:t>
            </a:r>
            <a:r>
              <a:rPr lang="ru-RU" sz="2000" dirty="0"/>
              <a:t>сферы в частности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Реализуя </a:t>
            </a:r>
            <a:r>
              <a:rPr lang="ru-RU" sz="2000" dirty="0" smtClean="0"/>
              <a:t>потребность </a:t>
            </a:r>
            <a:r>
              <a:rPr lang="ru-RU" sz="2000" dirty="0"/>
              <a:t>в </a:t>
            </a:r>
            <a:r>
              <a:rPr lang="ru-RU" sz="2000" dirty="0" smtClean="0"/>
              <a:t>трудовой деятельности</a:t>
            </a:r>
            <a:r>
              <a:rPr lang="ru-RU" sz="2000" dirty="0"/>
              <a:t>, </a:t>
            </a:r>
            <a:r>
              <a:rPr lang="ru-RU" sz="2000" dirty="0" smtClean="0"/>
              <a:t>учащиеся проявляют </a:t>
            </a:r>
            <a:r>
              <a:rPr lang="ru-RU" sz="2000" dirty="0"/>
              <a:t>старательность и </a:t>
            </a:r>
            <a:r>
              <a:rPr lang="ru-RU" sz="2000" dirty="0" smtClean="0"/>
              <a:t>усидчивость, учатся </a:t>
            </a:r>
            <a:r>
              <a:rPr lang="ru-RU" sz="2000" dirty="0"/>
              <a:t>планировать, контролировать собственные </a:t>
            </a:r>
            <a:r>
              <a:rPr lang="ru-RU" sz="2000" dirty="0" smtClean="0"/>
              <a:t>действия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результате </a:t>
            </a:r>
            <a:r>
              <a:rPr lang="ru-RU" sz="2000" dirty="0" smtClean="0"/>
              <a:t>целенаправленного </a:t>
            </a:r>
            <a:r>
              <a:rPr lang="ru-RU" sz="2000" dirty="0"/>
              <a:t>обучения у них </a:t>
            </a:r>
            <a:r>
              <a:rPr lang="ru-RU" sz="2000" dirty="0" smtClean="0"/>
              <a:t>возникает учебный </a:t>
            </a:r>
            <a:r>
              <a:rPr lang="ru-RU" sz="2000" dirty="0"/>
              <a:t>и социальный интерес не только к результатам, но и к </a:t>
            </a:r>
            <a:r>
              <a:rPr lang="ru-RU" sz="2000" dirty="0" smtClean="0"/>
              <a:t>самому процессу деятельности.</a:t>
            </a:r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para.by/media/para.by/base/article_text_1093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243408"/>
            <a:ext cx="209296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ru-RU" dirty="0" smtClean="0"/>
              <a:t>Кейс- технология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052736"/>
            <a:ext cx="9244136" cy="5027389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Как же перейти к работе "по-новому" учителям, работающим с детьми с особыми образовательными потребностями? </a:t>
            </a:r>
          </a:p>
          <a:p>
            <a:r>
              <a:rPr lang="ru-RU" sz="2400" b="1" dirty="0" smtClean="0"/>
              <a:t>Задачей </a:t>
            </a:r>
            <a:r>
              <a:rPr lang="ru-RU" sz="2400" dirty="0" smtClean="0"/>
              <a:t>практического кейса является разрешение какой- либо жизненной ситуации, а, как нам известно, первичной задачей специального (коррекционного) образовательного учреждения является подготовка ее воспитанников к </a:t>
            </a:r>
            <a:r>
              <a:rPr lang="ru-RU" sz="2400" u="sng" dirty="0" smtClean="0"/>
              <a:t>успешной социализации</a:t>
            </a:r>
            <a:r>
              <a:rPr lang="ru-RU" sz="2400" dirty="0" smtClean="0"/>
              <a:t>. При этом учебное значение такого кейса может сводиться к </a:t>
            </a:r>
            <a:r>
              <a:rPr lang="ru-RU" sz="2400" i="1" dirty="0" smtClean="0"/>
              <a:t>закреплению </a:t>
            </a:r>
            <a:r>
              <a:rPr lang="ru-RU" sz="2400" dirty="0" smtClean="0"/>
              <a:t>ранее усвоенных знаний, умений, навыков, либо к </a:t>
            </a:r>
            <a:r>
              <a:rPr lang="ru-RU" sz="2400" i="1" dirty="0" smtClean="0"/>
              <a:t>принятию решения </a:t>
            </a:r>
            <a:r>
              <a:rPr lang="ru-RU" sz="2400" dirty="0" smtClean="0"/>
              <a:t>в данной проблемной ситуации. </a:t>
            </a:r>
          </a:p>
          <a:p>
            <a:r>
              <a:rPr lang="ru-RU" sz="2400" b="1" dirty="0" smtClean="0"/>
              <a:t>Главный их смысл </a:t>
            </a:r>
            <a:r>
              <a:rPr lang="ru-RU" sz="2400" dirty="0" smtClean="0"/>
              <a:t>сводится к познанию жизни и обретению способности к оптимальной деятельности, что, как было сказано ранее, разрешает первичную задачу по </a:t>
            </a:r>
            <a:r>
              <a:rPr lang="ru-RU" sz="2400" u="sng" dirty="0" smtClean="0"/>
              <a:t>социальной адаптации лиц с ОВЗ в обществе.</a:t>
            </a:r>
            <a:endParaRPr lang="ru-R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361</TotalTime>
  <Words>819</Words>
  <Application>Microsoft Office PowerPoint</Application>
  <PresentationFormat>Экран (4:3)</PresentationFormat>
  <Paragraphs>61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Формирование жизненных компетенций у обучающихся с ОВЗ на уроках подготовки младшего обслуживающего персонала</vt:lpstr>
      <vt:lpstr>ВЫЗОВ ВРЕМЕНИ</vt:lpstr>
      <vt:lpstr>ИСТОРИЯ ВОПРОСА</vt:lpstr>
      <vt:lpstr>КОМПЕТЕНТНОСТНЫЙ ПОДХОД</vt:lpstr>
      <vt:lpstr>КОМПЕТЕНТНОСТЬ И КОМПЕТЕНЦИЯ</vt:lpstr>
      <vt:lpstr>социологический словарь: "Человек является социально-компетентным, если его индивидуальные способности и  навыки отвечают требованиям межличностной ситуации". </vt:lpstr>
      <vt:lpstr>Учебно-познавательные и коммуникативные компетенции</vt:lpstr>
      <vt:lpstr>Ценностно-смысловые компетенции</vt:lpstr>
      <vt:lpstr>Кейс- технология </vt:lpstr>
      <vt:lpstr>ТЕРМИНОЛОГИЯ</vt:lpstr>
      <vt:lpstr>Слайд 11</vt:lpstr>
      <vt:lpstr>Слайд 12</vt:lpstr>
      <vt:lpstr>Слайд 13</vt:lpstr>
      <vt:lpstr>Слайд 14</vt:lpstr>
      <vt:lpstr>итоги</vt:lpstr>
      <vt:lpstr>Продолжение следует…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жизненных компетенций у обучающихся с ОВЗ на уроках подготовки младшего обслуживающего персонала</dc:title>
  <dc:creator>Admin</dc:creator>
  <cp:lastModifiedBy>Admin</cp:lastModifiedBy>
  <cp:revision>38</cp:revision>
  <dcterms:created xsi:type="dcterms:W3CDTF">2015-05-02T11:06:10Z</dcterms:created>
  <dcterms:modified xsi:type="dcterms:W3CDTF">2015-05-03T10:13:22Z</dcterms:modified>
</cp:coreProperties>
</file>