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</p:sldIdLst>
  <p:sldSz cx="12801600" cy="9601200" type="A3"/>
  <p:notesSz cx="6858000" cy="9144000"/>
  <p:defaultTextStyle>
    <a:defPPr>
      <a:defRPr lang="ru-RU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506" y="-78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8C054-EDF4-43E4-B3E0-A3D5B7BE0DAF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81CD5-6331-402A-A04C-77A7637275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8C054-EDF4-43E4-B3E0-A3D5B7BE0DAF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81CD5-6331-402A-A04C-77A7637275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8C054-EDF4-43E4-B3E0-A3D5B7BE0DAF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81CD5-6331-402A-A04C-77A7637275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8C054-EDF4-43E4-B3E0-A3D5B7BE0DAF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81CD5-6331-402A-A04C-77A7637275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8C054-EDF4-43E4-B3E0-A3D5B7BE0DAF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81CD5-6331-402A-A04C-77A7637275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8C054-EDF4-43E4-B3E0-A3D5B7BE0DAF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81CD5-6331-402A-A04C-77A7637275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8C054-EDF4-43E4-B3E0-A3D5B7BE0DAF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81CD5-6331-402A-A04C-77A7637275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8C054-EDF4-43E4-B3E0-A3D5B7BE0DAF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81CD5-6331-402A-A04C-77A7637275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8C054-EDF4-43E4-B3E0-A3D5B7BE0DAF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81CD5-6331-402A-A04C-77A7637275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8C054-EDF4-43E4-B3E0-A3D5B7BE0DAF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81CD5-6331-402A-A04C-77A7637275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8C054-EDF4-43E4-B3E0-A3D5B7BE0DAF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81CD5-6331-402A-A04C-77A7637275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8C054-EDF4-43E4-B3E0-A3D5B7BE0DAF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81CD5-6331-402A-A04C-77A76372750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easyen.ru/_ld/256/s797169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9993"/>
            <a:ext cx="12801600" cy="911651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400404" y="1200125"/>
            <a:ext cx="6637630" cy="1680461"/>
          </a:xfrm>
          <a:prstGeom prst="rect">
            <a:avLst/>
          </a:prstGeom>
        </p:spPr>
        <p:txBody>
          <a:bodyPr wrap="square" lIns="128016" tIns="64008" rIns="128016" bIns="64008">
            <a:spAutoFit/>
          </a:bodyPr>
          <a:lstStyle/>
          <a:p>
            <a:pPr algn="ctr"/>
            <a:r>
              <a:rPr lang="en-US" sz="101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ru-RU" sz="101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февраля</a:t>
            </a:r>
            <a:endParaRPr lang="ru-RU" sz="10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00087" y="2900349"/>
            <a:ext cx="11101465" cy="3231654"/>
          </a:xfrm>
          <a:prstGeom prst="rect">
            <a:avLst/>
          </a:prstGeom>
        </p:spPr>
        <p:txBody>
          <a:bodyPr wrap="square" lIns="128016" tIns="64008" rIns="128016" bIns="64008">
            <a:spAutoFit/>
          </a:bodyPr>
          <a:lstStyle/>
          <a:p>
            <a:pPr algn="ctr"/>
            <a:r>
              <a:rPr lang="ru-RU" sz="10100" b="1" dirty="0">
                <a:latin typeface="Times New Roman" pitchFamily="18" charset="0"/>
                <a:cs typeface="Times New Roman" pitchFamily="18" charset="0"/>
              </a:rPr>
              <a:t>День юного героя-антифашиста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easyen.ru/_ld/256/s797169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9993"/>
            <a:ext cx="12801600" cy="911651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400404" y="1200125"/>
            <a:ext cx="6637630" cy="1680461"/>
          </a:xfrm>
          <a:prstGeom prst="rect">
            <a:avLst/>
          </a:prstGeom>
        </p:spPr>
        <p:txBody>
          <a:bodyPr wrap="square" lIns="128016" tIns="64008" rIns="128016" bIns="64008">
            <a:spAutoFit/>
          </a:bodyPr>
          <a:lstStyle/>
          <a:p>
            <a:pPr algn="ctr"/>
            <a:r>
              <a:rPr lang="en-US" sz="101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0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00087" y="2900350"/>
            <a:ext cx="11101465" cy="1680461"/>
          </a:xfrm>
          <a:prstGeom prst="rect">
            <a:avLst/>
          </a:prstGeom>
        </p:spPr>
        <p:txBody>
          <a:bodyPr wrap="square" lIns="128016" tIns="64008" rIns="128016" bIns="64008">
            <a:spAutoFit/>
          </a:bodyPr>
          <a:lstStyle/>
          <a:p>
            <a:pPr algn="ctr"/>
            <a:endParaRPr lang="ru-RU" sz="10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271489" y="61508"/>
            <a:ext cx="258623" cy="517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28016" tIns="64008" rIns="128016" bIns="64008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9982" y="700059"/>
            <a:ext cx="12601618" cy="6515630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r>
              <a:rPr lang="ru-RU" sz="3900" b="1" dirty="0">
                <a:latin typeface="Times New Roman" pitchFamily="18" charset="0"/>
                <a:cs typeface="Times New Roman" pitchFamily="18" charset="0"/>
              </a:rPr>
              <a:t>День юного героя-антифашиста отмечается в мире с 1964 года, который утвержден был очередной Ассамблеей ООН, в честь погибших участников антифашистских демонстраций - французского школьника Даниэля </a:t>
            </a:r>
            <a:r>
              <a:rPr lang="ru-RU" sz="3900" b="1" dirty="0" err="1">
                <a:latin typeface="Times New Roman" pitchFamily="18" charset="0"/>
                <a:cs typeface="Times New Roman" pitchFamily="18" charset="0"/>
              </a:rPr>
              <a:t>Фери</a:t>
            </a:r>
            <a:r>
              <a:rPr lang="ru-RU" sz="3900" b="1" dirty="0">
                <a:latin typeface="Times New Roman" pitchFamily="18" charset="0"/>
                <a:cs typeface="Times New Roman" pitchFamily="18" charset="0"/>
              </a:rPr>
              <a:t> и иракского мальчика </a:t>
            </a:r>
            <a:r>
              <a:rPr lang="ru-RU" sz="3900" b="1" dirty="0" err="1">
                <a:latin typeface="Times New Roman" pitchFamily="18" charset="0"/>
                <a:cs typeface="Times New Roman" pitchFamily="18" charset="0"/>
              </a:rPr>
              <a:t>Фадыла</a:t>
            </a:r>
            <a:r>
              <a:rPr lang="ru-RU" sz="3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900" b="1" dirty="0" err="1">
                <a:latin typeface="Times New Roman" pitchFamily="18" charset="0"/>
                <a:cs typeface="Times New Roman" pitchFamily="18" charset="0"/>
              </a:rPr>
              <a:t>Джамаля</a:t>
            </a:r>
            <a:r>
              <a:rPr lang="ru-RU" sz="3900" b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3900" b="1" dirty="0">
                <a:latin typeface="Times New Roman" pitchFamily="18" charset="0"/>
                <a:cs typeface="Times New Roman" pitchFamily="18" charset="0"/>
              </a:rPr>
              <a:t>В этот же день были расстреляны герои- </a:t>
            </a:r>
            <a:r>
              <a:rPr lang="ru-RU" sz="3900" b="1" dirty="0" err="1">
                <a:latin typeface="Times New Roman" pitchFamily="18" charset="0"/>
                <a:cs typeface="Times New Roman" pitchFamily="18" charset="0"/>
              </a:rPr>
              <a:t>молодогвар-дейцы</a:t>
            </a:r>
            <a:r>
              <a:rPr lang="ru-RU" sz="3900" b="1" dirty="0">
                <a:latin typeface="Times New Roman" pitchFamily="18" charset="0"/>
                <a:cs typeface="Times New Roman" pitchFamily="18" charset="0"/>
              </a:rPr>
              <a:t> Олег Кошевой, Любовь Шевцова, Дмитрий Огурцов, Виктор Субботин, Семен </a:t>
            </a:r>
            <a:r>
              <a:rPr lang="ru-RU" sz="3900" b="1" dirty="0" err="1">
                <a:latin typeface="Times New Roman" pitchFamily="18" charset="0"/>
                <a:cs typeface="Times New Roman" pitchFamily="18" charset="0"/>
              </a:rPr>
              <a:t>Остапенко</a:t>
            </a:r>
            <a:r>
              <a:rPr lang="ru-RU" sz="3900" b="1" dirty="0">
                <a:latin typeface="Times New Roman" pitchFamily="18" charset="0"/>
                <a:cs typeface="Times New Roman" pitchFamily="18" charset="0"/>
              </a:rPr>
              <a:t>, в захваченном фашистами Краснодоне.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easyen.ru/_ld/256/s797169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9993"/>
            <a:ext cx="12801600" cy="911651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400404" y="1200125"/>
            <a:ext cx="6637630" cy="1680461"/>
          </a:xfrm>
          <a:prstGeom prst="rect">
            <a:avLst/>
          </a:prstGeom>
        </p:spPr>
        <p:txBody>
          <a:bodyPr wrap="square" lIns="128016" tIns="64008" rIns="128016" bIns="64008">
            <a:spAutoFit/>
          </a:bodyPr>
          <a:lstStyle/>
          <a:p>
            <a:pPr algn="ctr"/>
            <a:r>
              <a:rPr lang="en-US" sz="101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0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00087" y="2900350"/>
            <a:ext cx="11101465" cy="1680461"/>
          </a:xfrm>
          <a:prstGeom prst="rect">
            <a:avLst/>
          </a:prstGeom>
        </p:spPr>
        <p:txBody>
          <a:bodyPr wrap="square" lIns="128016" tIns="64008" rIns="128016" bIns="64008">
            <a:spAutoFit/>
          </a:bodyPr>
          <a:lstStyle/>
          <a:p>
            <a:pPr algn="ctr"/>
            <a:endParaRPr lang="ru-RU" sz="10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271489" y="61508"/>
            <a:ext cx="258623" cy="517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28016" tIns="64008" rIns="128016" bIns="64008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2200257"/>
            <a:ext cx="12601618" cy="517065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endParaRPr lang="ru-RU" dirty="0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 rot="10800000" flipV="1">
            <a:off x="0" y="1100112"/>
            <a:ext cx="12801600" cy="573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8016" tIns="64008" rIns="128016" bIns="64008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>
                <a:solidFill>
                  <a:srgbClr val="0E2B5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этот день особое внимание безусловно заслуживают пионеры-герои Великой Отечественной. </a:t>
            </a:r>
            <a:endParaRPr lang="ru-RU" sz="28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>
                <a:solidFill>
                  <a:srgbClr val="0E2B5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войны это были самые обыкновенные мальчишки и девчонки. Учились, помогали старшим, играли, бегали-прыгали, разбивали носы и коленки. Их имена знали только родные, одноклассники да друзья.</a:t>
            </a:r>
            <a:endParaRPr lang="ru-RU" sz="28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>
                <a:solidFill>
                  <a:srgbClr val="0E2B5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Пришёл час - они показали, каким огромным может стать маленькое детское сердце, когда разгорается в нём священная любовь к Родине и ненависть к её врагам.</a:t>
            </a:r>
            <a:endParaRPr lang="ru-RU" sz="28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>
                <a:solidFill>
                  <a:srgbClr val="0E2B5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Мальчишки. Девчонки. На их хрупкие плечи легла тяжесть невзгод, бедствий, горя военных лет. И не согнулись они под этой тяжестью, стали сильнее духом, мужественнее, выносливее.</a:t>
            </a:r>
            <a:endParaRPr lang="ru-RU" sz="28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>
                <a:solidFill>
                  <a:srgbClr val="0E2B5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Маленькие герои большой войны. Они сражались рядом со старшими - отцами, братьями.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easyen.ru/_ld/256/s797169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0084" y="0"/>
            <a:ext cx="12801600" cy="911651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400404" y="1200125"/>
            <a:ext cx="6637630" cy="1680461"/>
          </a:xfrm>
          <a:prstGeom prst="rect">
            <a:avLst/>
          </a:prstGeom>
        </p:spPr>
        <p:txBody>
          <a:bodyPr wrap="square" lIns="128016" tIns="64008" rIns="128016" bIns="64008">
            <a:spAutoFit/>
          </a:bodyPr>
          <a:lstStyle/>
          <a:p>
            <a:pPr algn="ctr"/>
            <a:r>
              <a:rPr lang="en-US" sz="101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0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00087" y="2900350"/>
            <a:ext cx="11101465" cy="1680461"/>
          </a:xfrm>
          <a:prstGeom prst="rect">
            <a:avLst/>
          </a:prstGeom>
        </p:spPr>
        <p:txBody>
          <a:bodyPr wrap="square" lIns="128016" tIns="64008" rIns="128016" bIns="64008">
            <a:spAutoFit/>
          </a:bodyPr>
          <a:lstStyle/>
          <a:p>
            <a:pPr algn="ctr"/>
            <a:endParaRPr lang="ru-RU" sz="10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271489" y="61508"/>
            <a:ext cx="258623" cy="517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28016" tIns="64008" rIns="128016" bIns="64008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2200257"/>
            <a:ext cx="12601618" cy="517065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endParaRPr lang="ru-RU" dirty="0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 rot="10800000" flipV="1">
            <a:off x="0" y="3685434"/>
            <a:ext cx="12801600" cy="560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8016" tIns="64008" rIns="128016" bIns="64008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 descr="лида вашкевич Собеседник.ру"/>
          <p:cNvPicPr>
            <a:picLocks noChangeAspect="1" noChangeArrowheads="1"/>
          </p:cNvPicPr>
          <p:nvPr/>
        </p:nvPicPr>
        <p:blipFill>
          <a:blip r:embed="rId3" cstate="print"/>
          <a:srcRect t="5493" b="59718"/>
          <a:stretch>
            <a:fillRect/>
          </a:stretch>
        </p:blipFill>
        <p:spPr bwMode="auto">
          <a:xfrm>
            <a:off x="0" y="2900349"/>
            <a:ext cx="8756639" cy="2500330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2800325" y="500032"/>
            <a:ext cx="8601090" cy="2529923"/>
          </a:xfrm>
          <a:prstGeom prst="rect">
            <a:avLst/>
          </a:prstGeom>
        </p:spPr>
        <p:txBody>
          <a:bodyPr wrap="square" lIns="128016" tIns="64008" rIns="128016" bIns="64008">
            <a:spAutoFit/>
          </a:bodyPr>
          <a:lstStyle/>
          <a:p>
            <a:r>
              <a:rPr lang="ru-RU" sz="3900" b="1" i="1" dirty="0">
                <a:solidFill>
                  <a:srgbClr val="FF0000"/>
                </a:solidFill>
                <a:latin typeface="Arial" pitchFamily="34" charset="0"/>
              </a:rPr>
              <a:t>Вспомним всех поимённо</a:t>
            </a:r>
          </a:p>
          <a:p>
            <a:r>
              <a:rPr lang="ru-RU" sz="3900" b="1" i="1" dirty="0">
                <a:solidFill>
                  <a:srgbClr val="FF0000"/>
                </a:solidFill>
                <a:latin typeface="Arial" pitchFamily="34" charset="0"/>
              </a:rPr>
              <a:t>Горем вспомним своим.</a:t>
            </a:r>
          </a:p>
          <a:p>
            <a:r>
              <a:rPr lang="ru-RU" sz="3900" b="1" i="1" dirty="0">
                <a:solidFill>
                  <a:srgbClr val="FF0000"/>
                </a:solidFill>
                <a:latin typeface="Arial" pitchFamily="34" charset="0"/>
              </a:rPr>
              <a:t>Это нужно не мёртвым,</a:t>
            </a:r>
          </a:p>
          <a:p>
            <a:r>
              <a:rPr lang="ru-RU" sz="3900" b="1" i="1" dirty="0">
                <a:solidFill>
                  <a:srgbClr val="FF0000"/>
                </a:solidFill>
                <a:latin typeface="Arial" pitchFamily="34" charset="0"/>
              </a:rPr>
              <a:t>Это надо - живым</a:t>
            </a:r>
          </a:p>
        </p:txBody>
      </p:sp>
      <p:pic>
        <p:nvPicPr>
          <p:cNvPr id="18436" name="Picture 4" descr="лида вашкевич Собеседник.ру"/>
          <p:cNvPicPr>
            <a:picLocks noChangeAspect="1" noChangeArrowheads="1"/>
          </p:cNvPicPr>
          <p:nvPr/>
        </p:nvPicPr>
        <p:blipFill>
          <a:blip r:embed="rId3" cstate="print"/>
          <a:srcRect t="55556" b="8889"/>
          <a:stretch>
            <a:fillRect/>
          </a:stretch>
        </p:blipFill>
        <p:spPr bwMode="auto">
          <a:xfrm>
            <a:off x="3100365" y="5600706"/>
            <a:ext cx="9425328" cy="30003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easyen.ru/_ld/256/s797169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0084" y="0"/>
            <a:ext cx="12801600" cy="911651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400404" y="1200125"/>
            <a:ext cx="6637630" cy="1680461"/>
          </a:xfrm>
          <a:prstGeom prst="rect">
            <a:avLst/>
          </a:prstGeom>
        </p:spPr>
        <p:txBody>
          <a:bodyPr wrap="square" lIns="128016" tIns="64008" rIns="128016" bIns="64008">
            <a:spAutoFit/>
          </a:bodyPr>
          <a:lstStyle/>
          <a:p>
            <a:pPr algn="ctr"/>
            <a:r>
              <a:rPr lang="en-US" sz="101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0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00087" y="2900350"/>
            <a:ext cx="11101465" cy="1680461"/>
          </a:xfrm>
          <a:prstGeom prst="rect">
            <a:avLst/>
          </a:prstGeom>
        </p:spPr>
        <p:txBody>
          <a:bodyPr wrap="square" lIns="128016" tIns="64008" rIns="128016" bIns="64008">
            <a:spAutoFit/>
          </a:bodyPr>
          <a:lstStyle/>
          <a:p>
            <a:pPr algn="ctr"/>
            <a:endParaRPr lang="ru-RU" sz="10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271489" y="61508"/>
            <a:ext cx="258623" cy="517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28016" tIns="64008" rIns="128016" bIns="64008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2200257"/>
            <a:ext cx="12601618" cy="517065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endParaRPr lang="ru-RU" dirty="0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 rot="10800000" flipV="1">
            <a:off x="0" y="3685434"/>
            <a:ext cx="12801600" cy="560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8016" tIns="64008" rIns="128016" bIns="64008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8" name="Picture 2" descr="лида вашкевич Собеседник.ру"/>
          <p:cNvPicPr>
            <a:picLocks noChangeAspect="1" noChangeArrowheads="1"/>
          </p:cNvPicPr>
          <p:nvPr/>
        </p:nvPicPr>
        <p:blipFill>
          <a:blip r:embed="rId3" cstate="print"/>
          <a:srcRect t="6545" r="74219" b="58115"/>
          <a:stretch>
            <a:fillRect/>
          </a:stretch>
        </p:blipFill>
        <p:spPr bwMode="auto">
          <a:xfrm>
            <a:off x="0" y="1500164"/>
            <a:ext cx="3504166" cy="4300568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4200509" y="500033"/>
            <a:ext cx="5400713" cy="904863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r>
              <a:rPr lang="ru-RU" sz="5000" b="1" dirty="0">
                <a:latin typeface="Times New Roman" pitchFamily="18" charset="0"/>
                <a:cs typeface="Times New Roman" pitchFamily="18" charset="0"/>
              </a:rPr>
              <a:t>Лёня Голиков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600430" y="1400152"/>
            <a:ext cx="9001188" cy="7109638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r>
              <a:rPr lang="ru-RU" b="1" dirty="0" smtClean="0"/>
              <a:t>Рос в деревне </a:t>
            </a:r>
            <a:r>
              <a:rPr lang="ru-RU" b="1" dirty="0" err="1" smtClean="0"/>
              <a:t>Лукино</a:t>
            </a:r>
            <a:r>
              <a:rPr lang="ru-RU" b="1" dirty="0" smtClean="0"/>
              <a:t>. Когда его родное село захватил враг, мальчик ушёл к партизанам.</a:t>
            </a:r>
          </a:p>
          <a:p>
            <a:r>
              <a:rPr lang="ru-RU" b="1" dirty="0" smtClean="0"/>
              <a:t>Не раз ходил в разведку, приносил важные сведения в партизанский отряд.</a:t>
            </a:r>
          </a:p>
          <a:p>
            <a:r>
              <a:rPr lang="ru-RU" b="1" dirty="0" smtClean="0"/>
              <a:t>Был в его жизни бой, который Лёня вёл один на один с фашистским генералом. В этой схватке с врагом юный разведчик захватил портфель с важными документами и доставил в штаб бригады. </a:t>
            </a:r>
          </a:p>
          <a:p>
            <a:r>
              <a:rPr lang="ru-RU" b="1" dirty="0" smtClean="0"/>
              <a:t>Всего им уничтожено: 78 немцев, 12 мостов, 10 машин с боеприпасами. </a:t>
            </a:r>
          </a:p>
          <a:p>
            <a:r>
              <a:rPr lang="ru-RU" b="1" dirty="0" smtClean="0"/>
              <a:t>За доблесть и отвагу награждён орденом Ленина, орденом Отечественной войны, медалью «За отвагу». Награждён посмертно званием героя Советского Союза.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easyen.ru/_ld/256/s797169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00006"/>
            <a:ext cx="12801600" cy="911651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400404" y="1200125"/>
            <a:ext cx="6637630" cy="1680461"/>
          </a:xfrm>
          <a:prstGeom prst="rect">
            <a:avLst/>
          </a:prstGeom>
        </p:spPr>
        <p:txBody>
          <a:bodyPr wrap="square" lIns="128016" tIns="64008" rIns="128016" bIns="64008">
            <a:spAutoFit/>
          </a:bodyPr>
          <a:lstStyle/>
          <a:p>
            <a:pPr algn="ctr"/>
            <a:r>
              <a:rPr lang="en-US" sz="101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0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00087" y="2900350"/>
            <a:ext cx="11101465" cy="1680461"/>
          </a:xfrm>
          <a:prstGeom prst="rect">
            <a:avLst/>
          </a:prstGeom>
        </p:spPr>
        <p:txBody>
          <a:bodyPr wrap="square" lIns="128016" tIns="64008" rIns="128016" bIns="64008">
            <a:spAutoFit/>
          </a:bodyPr>
          <a:lstStyle/>
          <a:p>
            <a:pPr algn="ctr"/>
            <a:endParaRPr lang="ru-RU" sz="10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271489" y="61508"/>
            <a:ext cx="258623" cy="517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28016" tIns="64008" rIns="128016" bIns="64008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2200257"/>
            <a:ext cx="12601618" cy="517065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endParaRPr lang="ru-RU" dirty="0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 rot="10800000" flipV="1">
            <a:off x="0" y="3685434"/>
            <a:ext cx="12801600" cy="560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8016" tIns="64008" rIns="128016" bIns="64008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00549" y="600047"/>
            <a:ext cx="5400713" cy="904863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endParaRPr lang="ru-RU" sz="5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00496" y="2200257"/>
            <a:ext cx="8701104" cy="2068259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20484" name="Picture 4" descr="Котик Валентин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9996" y="1400151"/>
            <a:ext cx="3554475" cy="5100673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5000615" y="800073"/>
            <a:ext cx="4800634" cy="904863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r>
              <a:rPr lang="ru-RU" sz="5000" b="1" dirty="0">
                <a:latin typeface="Times New Roman" pitchFamily="18" charset="0"/>
                <a:cs typeface="Times New Roman" pitchFamily="18" charset="0"/>
              </a:rPr>
              <a:t>Валя Котик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000483" y="1600178"/>
            <a:ext cx="8401109" cy="2456056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r>
              <a:rPr lang="ru-RU" b="1" dirty="0" smtClean="0"/>
              <a:t>Когда в Шепетовку ворвались фашисты, Валя Котик вместе с друзьями решил бороться с врагом. Ребята собрали на месте боев оружие, которое потом партизаны на возу с сеном переправили в отряд.</a:t>
            </a:r>
          </a:p>
          <a:p>
            <a:endParaRPr lang="ru-RU" b="1" dirty="0" smtClean="0"/>
          </a:p>
          <a:p>
            <a:endParaRPr lang="ru-RU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000483" y="3200389"/>
            <a:ext cx="8501122" cy="3231654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r>
              <a:rPr lang="ru-RU" b="1" dirty="0" smtClean="0"/>
              <a:t>Пионер, которому только-только исполнилось </a:t>
            </a:r>
            <a:r>
              <a:rPr lang="ru-RU" b="1" dirty="0" err="1" smtClean="0"/>
              <a:t>четырнад-цать</a:t>
            </a:r>
            <a:r>
              <a:rPr lang="ru-RU" b="1" dirty="0" smtClean="0"/>
              <a:t> лет, сражался плечом к плечу со взрослыми, </a:t>
            </a:r>
            <a:r>
              <a:rPr lang="ru-RU" b="1" dirty="0" err="1" smtClean="0"/>
              <a:t>осво-бождая</a:t>
            </a:r>
            <a:r>
              <a:rPr lang="ru-RU" b="1" dirty="0" smtClean="0"/>
              <a:t> родную землю. На его счету - шесть вражеских эшелонов, взорванных на пути к фронту. Валя Котик был награжден орденом отечественной войны 1 степени, медалью "Партизану Отечественной войны" 2 степени. Валя Котик погиб как герой, и Родина посмертно удостоила его званием Героя Советского Союза.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easyen.ru/_ld/256/s797169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00006"/>
            <a:ext cx="12801600" cy="911651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400404" y="1200125"/>
            <a:ext cx="6637630" cy="1680461"/>
          </a:xfrm>
          <a:prstGeom prst="rect">
            <a:avLst/>
          </a:prstGeom>
        </p:spPr>
        <p:txBody>
          <a:bodyPr wrap="square" lIns="128016" tIns="64008" rIns="128016" bIns="64008">
            <a:spAutoFit/>
          </a:bodyPr>
          <a:lstStyle/>
          <a:p>
            <a:pPr algn="ctr"/>
            <a:r>
              <a:rPr lang="en-US" sz="101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0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00087" y="2900350"/>
            <a:ext cx="11101465" cy="1680461"/>
          </a:xfrm>
          <a:prstGeom prst="rect">
            <a:avLst/>
          </a:prstGeom>
        </p:spPr>
        <p:txBody>
          <a:bodyPr wrap="square" lIns="128016" tIns="64008" rIns="128016" bIns="64008">
            <a:spAutoFit/>
          </a:bodyPr>
          <a:lstStyle/>
          <a:p>
            <a:pPr algn="ctr"/>
            <a:endParaRPr lang="ru-RU" sz="10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271489" y="61508"/>
            <a:ext cx="258623" cy="517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28016" tIns="64008" rIns="128016" bIns="64008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2200257"/>
            <a:ext cx="12601618" cy="517065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endParaRPr lang="ru-RU" dirty="0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 rot="10800000" flipV="1">
            <a:off x="0" y="3685434"/>
            <a:ext cx="12801600" cy="560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8016" tIns="64008" rIns="128016" bIns="64008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00549" y="600047"/>
            <a:ext cx="5400713" cy="904863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endParaRPr lang="ru-RU" sz="5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00497" y="3400415"/>
            <a:ext cx="8201082" cy="2068259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22530" name="Picture 2" descr="Пионеры - герои войны - Герои войны - Картинки по истори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9994" y="1300138"/>
            <a:ext cx="3444021" cy="4300568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5000615" y="900086"/>
            <a:ext cx="4675216" cy="904863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ru-RU" sz="5000" b="1" dirty="0">
                <a:latin typeface="Times New Roman" pitchFamily="18" charset="0"/>
                <a:cs typeface="Times New Roman" pitchFamily="18" charset="0"/>
              </a:rPr>
              <a:t>Зина Портнова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900470" y="1700191"/>
            <a:ext cx="8701148" cy="1680461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r>
              <a:rPr lang="ru-RU" b="1" dirty="0" smtClean="0"/>
              <a:t>Юная </a:t>
            </a:r>
            <a:r>
              <a:rPr lang="ru-RU" b="1" dirty="0"/>
              <a:t>партизанка - член подпольной </a:t>
            </a:r>
            <a:r>
              <a:rPr lang="ru-RU" b="1" dirty="0" err="1"/>
              <a:t>комсомсомольско-молодёжной</a:t>
            </a:r>
            <a:r>
              <a:rPr lang="ru-RU" b="1" dirty="0"/>
              <a:t> организации "Юные мстители"; разведчица партизанского отряда имени К.Е. Ворошилова на временно оккупированной территории Белорусской ССР.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3900470" y="3400415"/>
            <a:ext cx="8401109" cy="2456056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r>
              <a:rPr lang="ru-RU" b="1" dirty="0"/>
              <a:t>За проявленный героизм в борьбе с немецко-фашистскими захватчиками Указом Президиума Верховного Совета СССР от 1 июля 1958 года Портновой Зинаиде </a:t>
            </a:r>
            <a:r>
              <a:rPr lang="ru-RU" b="1" dirty="0" err="1"/>
              <a:t>Мартыновне</a:t>
            </a:r>
            <a:r>
              <a:rPr lang="ru-RU" b="1" dirty="0"/>
              <a:t> посмертно присвоено звание Героя Советского Союза.</a:t>
            </a:r>
            <a:endParaRPr lang="ru-RU" b="1" dirty="0" smtClean="0"/>
          </a:p>
          <a:p>
            <a:r>
              <a:rPr lang="ru-RU" b="1" dirty="0" smtClean="0"/>
              <a:t> 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easyen.ru/_ld/256/s797169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00006"/>
            <a:ext cx="12801600" cy="911651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400404" y="1200125"/>
            <a:ext cx="6637630" cy="1680461"/>
          </a:xfrm>
          <a:prstGeom prst="rect">
            <a:avLst/>
          </a:prstGeom>
        </p:spPr>
        <p:txBody>
          <a:bodyPr wrap="square" lIns="128016" tIns="64008" rIns="128016" bIns="64008">
            <a:spAutoFit/>
          </a:bodyPr>
          <a:lstStyle/>
          <a:p>
            <a:pPr algn="ctr"/>
            <a:r>
              <a:rPr lang="en-US" sz="101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0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00087" y="2900350"/>
            <a:ext cx="11101465" cy="1680461"/>
          </a:xfrm>
          <a:prstGeom prst="rect">
            <a:avLst/>
          </a:prstGeom>
        </p:spPr>
        <p:txBody>
          <a:bodyPr wrap="square" lIns="128016" tIns="64008" rIns="128016" bIns="64008">
            <a:spAutoFit/>
          </a:bodyPr>
          <a:lstStyle/>
          <a:p>
            <a:pPr algn="ctr"/>
            <a:endParaRPr lang="ru-RU" sz="10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271489" y="61508"/>
            <a:ext cx="258623" cy="517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28016" tIns="64008" rIns="128016" bIns="64008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2200257"/>
            <a:ext cx="12601618" cy="517065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endParaRPr lang="ru-RU" dirty="0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 rot="10800000" flipV="1">
            <a:off x="0" y="3685434"/>
            <a:ext cx="12801600" cy="560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8016" tIns="64008" rIns="128016" bIns="64008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00549" y="600047"/>
            <a:ext cx="5400713" cy="904863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endParaRPr lang="ru-RU" sz="5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00312" y="-600112"/>
            <a:ext cx="8201082" cy="7109638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marL="373380" indent="-131128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      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Юные безусые герои,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73380" indent="-131128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        Юными остались вы навек.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73380" indent="-131128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        Перед вашим вдруг ожившим строем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73380" indent="-131128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        Мы стоим, не поднимая век.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73380" indent="-131128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        Боль и гнев сейчас тому причиной,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73380" indent="-131128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        Благодарность вечная вам всем,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73380" indent="-131128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        Маленькие стойкие мужчины,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73380" indent="-131128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        Девочки, достойные поэм.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7338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    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Сколько вас? Попробуй перечислить,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7338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      Не сочтёшь, а, впрочем, всё равно,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7338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      Вы сегодня с нами,  в наших мыслях,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37338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      В каждой песне, лёгком шуме листьев,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7338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  Тихо постучавшихся в окно.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6080776" y="63047"/>
            <a:ext cx="640047" cy="51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28016" tIns="64008" rIns="128016" bIns="64008" numCol="1" anchor="ctr" anchorCtr="0" compatLnSpc="1">
            <a:prstTxWarp prst="textNoShape">
              <a:avLst/>
            </a:prstTxWarp>
            <a:spAutoFit/>
          </a:bodyPr>
          <a:lstStyle/>
          <a:p>
            <a:pPr indent="377825" algn="just"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3556" name="Picture 4" descr="Торжественный митинг, посвященный 70-летию начала партизанского движения на Новгородской земле - Великий Новгород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9982" y="1100111"/>
            <a:ext cx="3070406" cy="4400581"/>
          </a:xfrm>
          <a:prstGeom prst="rect">
            <a:avLst/>
          </a:prstGeom>
          <a:noFill/>
        </p:spPr>
      </p:pic>
      <p:pic>
        <p:nvPicPr>
          <p:cNvPr id="23558" name="Picture 6" descr="29 октября родились.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62677" y="5600672"/>
            <a:ext cx="4938923" cy="4000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easyen.ru/_ld/256/s797169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00006"/>
            <a:ext cx="12801600" cy="911651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400404" y="1200125"/>
            <a:ext cx="6637630" cy="1680461"/>
          </a:xfrm>
          <a:prstGeom prst="rect">
            <a:avLst/>
          </a:prstGeom>
        </p:spPr>
        <p:txBody>
          <a:bodyPr wrap="square" lIns="128016" tIns="64008" rIns="128016" bIns="64008">
            <a:spAutoFit/>
          </a:bodyPr>
          <a:lstStyle/>
          <a:p>
            <a:pPr algn="ctr"/>
            <a:r>
              <a:rPr lang="en-US" sz="101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0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00087" y="2900350"/>
            <a:ext cx="11101465" cy="1680461"/>
          </a:xfrm>
          <a:prstGeom prst="rect">
            <a:avLst/>
          </a:prstGeom>
        </p:spPr>
        <p:txBody>
          <a:bodyPr wrap="square" lIns="128016" tIns="64008" rIns="128016" bIns="64008">
            <a:spAutoFit/>
          </a:bodyPr>
          <a:lstStyle/>
          <a:p>
            <a:pPr algn="ctr"/>
            <a:endParaRPr lang="ru-RU" sz="10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271489" y="61508"/>
            <a:ext cx="258623" cy="517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28016" tIns="64008" rIns="128016" bIns="64008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2200257"/>
            <a:ext cx="12601618" cy="517065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endParaRPr lang="ru-RU" dirty="0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 rot="10800000" flipV="1">
            <a:off x="0" y="3685434"/>
            <a:ext cx="12801600" cy="560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8016" tIns="64008" rIns="128016" bIns="64008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00549" y="600047"/>
            <a:ext cx="5400713" cy="904863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endParaRPr lang="ru-RU" sz="5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00233" y="-600113"/>
            <a:ext cx="8201082" cy="2068259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marL="373380" indent="-131128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         </a:t>
            </a:r>
            <a:endParaRPr lang="ru-RU" dirty="0"/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6080776" y="63047"/>
            <a:ext cx="640047" cy="51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28016" tIns="64008" rIns="128016" bIns="64008" numCol="1" anchor="ctr" anchorCtr="0" compatLnSpc="1">
            <a:prstTxWarp prst="textNoShape">
              <a:avLst/>
            </a:prstTxWarp>
            <a:spAutoFit/>
          </a:bodyPr>
          <a:lstStyle/>
          <a:p>
            <a:pPr indent="377825" algn="just"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500021" y="1200125"/>
            <a:ext cx="12101597" cy="4007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8016" tIns="64008" rIns="128016" bIns="64008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Горько и больно говорить, что и сейчас мир не спокоен, не стабилен. В разных точках земли возникают межнациональные конфликты и воины, совершаются акты терроризма. Жертвами становятся десятки тысяч мирных жителей, среди них дети. Ломаются судьбы, уничтожаются материальные, культурные, духовные ценности. 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каждый из нас понимает, что такого быть не должно. 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Каждое утро над Землёй должно вставать мирное солнце, каждый вечер заходить. Каждый день на Земле должны рождаться тысячи детей. Они появляются на свет, чтобы жить и видеть прекрасное Если мы будем жить в мире со всеми людьми, то на Земле не будет войн, террористических актов.</a:t>
            </a:r>
            <a:endParaRPr kumimoji="0" lang="ru-RU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579" name="Picture 3" descr="Дети - это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00391" y="5200653"/>
            <a:ext cx="6300832" cy="41005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598</Words>
  <Application>Microsoft Office PowerPoint</Application>
  <PresentationFormat>A3 (297x420 мм)</PresentationFormat>
  <Paragraphs>68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Асёнок</dc:creator>
  <cp:lastModifiedBy>Асёнок</cp:lastModifiedBy>
  <cp:revision>2</cp:revision>
  <dcterms:created xsi:type="dcterms:W3CDTF">2015-02-02T13:20:02Z</dcterms:created>
  <dcterms:modified xsi:type="dcterms:W3CDTF">2015-02-02T16:32:12Z</dcterms:modified>
</cp:coreProperties>
</file>