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1" r:id="rId29"/>
    <p:sldId id="285" r:id="rId30"/>
    <p:sldId id="292" r:id="rId31"/>
    <p:sldId id="293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1D1D"/>
    <a:srgbClr val="009999"/>
    <a:srgbClr val="FFFF99"/>
    <a:srgbClr val="CC00FF"/>
    <a:srgbClr val="00FFFF"/>
    <a:srgbClr val="FF00FF"/>
    <a:srgbClr val="FF3300"/>
    <a:srgbClr val="00FF00"/>
    <a:srgbClr val="FAFAF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42" d="100"/>
          <a:sy n="42" d="100"/>
        </p:scale>
        <p:origin x="66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623D9C6-6C72-428F-934D-7F9CB1AECB0F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FA5A707-B44E-49E8-A204-CDA24C8D49B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95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D9C6-6C72-428F-934D-7F9CB1AECB0F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A707-B44E-49E8-A204-CDA24C8D4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D9C6-6C72-428F-934D-7F9CB1AECB0F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A707-B44E-49E8-A204-CDA24C8D49B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34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D9C6-6C72-428F-934D-7F9CB1AECB0F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A707-B44E-49E8-A204-CDA24C8D49B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73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D9C6-6C72-428F-934D-7F9CB1AECB0F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A707-B44E-49E8-A204-CDA24C8D4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59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D9C6-6C72-428F-934D-7F9CB1AECB0F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A707-B44E-49E8-A204-CDA24C8D49B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30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D9C6-6C72-428F-934D-7F9CB1AECB0F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A707-B44E-49E8-A204-CDA24C8D49B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22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D9C6-6C72-428F-934D-7F9CB1AECB0F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A707-B44E-49E8-A204-CDA24C8D49B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71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D9C6-6C72-428F-934D-7F9CB1AECB0F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A707-B44E-49E8-A204-CDA24C8D49B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43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D9C6-6C72-428F-934D-7F9CB1AECB0F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A707-B44E-49E8-A204-CDA24C8D4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16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D9C6-6C72-428F-934D-7F9CB1AECB0F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A707-B44E-49E8-A204-CDA24C8D49B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63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D9C6-6C72-428F-934D-7F9CB1AECB0F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A707-B44E-49E8-A204-CDA24C8D49B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93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D9C6-6C72-428F-934D-7F9CB1AECB0F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A707-B44E-49E8-A204-CDA24C8D49B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94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D9C6-6C72-428F-934D-7F9CB1AECB0F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A707-B44E-49E8-A204-CDA24C8D49B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22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D9C6-6C72-428F-934D-7F9CB1AECB0F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A707-B44E-49E8-A204-CDA24C8D4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13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D9C6-6C72-428F-934D-7F9CB1AECB0F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A707-B44E-49E8-A204-CDA24C8D49B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96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D9C6-6C72-428F-934D-7F9CB1AECB0F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A707-B44E-49E8-A204-CDA24C8D4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45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23D9C6-6C72-428F-934D-7F9CB1AECB0F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A5A707-B44E-49E8-A204-CDA24C8D4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49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27.xml"/><Relationship Id="rId18" Type="http://schemas.openxmlformats.org/officeDocument/2006/relationships/slide" Target="slide21.xml"/><Relationship Id="rId3" Type="http://schemas.microsoft.com/office/2007/relationships/media" Target="../media/media3.mp3"/><Relationship Id="rId21" Type="http://schemas.openxmlformats.org/officeDocument/2006/relationships/slide" Target="slide25.xml"/><Relationship Id="rId7" Type="http://schemas.openxmlformats.org/officeDocument/2006/relationships/image" Target="../media/image10.PNG"/><Relationship Id="rId12" Type="http://schemas.openxmlformats.org/officeDocument/2006/relationships/slide" Target="slide11.xml"/><Relationship Id="rId17" Type="http://schemas.openxmlformats.org/officeDocument/2006/relationships/slide" Target="slide19.xml"/><Relationship Id="rId2" Type="http://schemas.openxmlformats.org/officeDocument/2006/relationships/audio" Target="../media/media2.mp3"/><Relationship Id="rId16" Type="http://schemas.openxmlformats.org/officeDocument/2006/relationships/slide" Target="slide17.xml"/><Relationship Id="rId20" Type="http://schemas.openxmlformats.org/officeDocument/2006/relationships/slide" Target="slide23.xml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11" Type="http://schemas.openxmlformats.org/officeDocument/2006/relationships/slide" Target="slide9.xml"/><Relationship Id="rId5" Type="http://schemas.openxmlformats.org/officeDocument/2006/relationships/slideLayout" Target="../slideLayouts/slideLayout1.xml"/><Relationship Id="rId15" Type="http://schemas.openxmlformats.org/officeDocument/2006/relationships/slide" Target="slide15.xml"/><Relationship Id="rId10" Type="http://schemas.openxmlformats.org/officeDocument/2006/relationships/slide" Target="slide7.xml"/><Relationship Id="rId19" Type="http://schemas.openxmlformats.org/officeDocument/2006/relationships/slide" Target="slide29.xml"/><Relationship Id="rId4" Type="http://schemas.openxmlformats.org/officeDocument/2006/relationships/audio" Target="../media/media3.mp3"/><Relationship Id="rId9" Type="http://schemas.openxmlformats.org/officeDocument/2006/relationships/slide" Target="slide5.xml"/><Relationship Id="rId14" Type="http://schemas.openxmlformats.org/officeDocument/2006/relationships/slide" Target="slide13.xml"/><Relationship Id="rId2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3" y="-1143000"/>
            <a:ext cx="12208043" cy="9156032"/>
          </a:xfrm>
          <a:prstGeom prst="rect">
            <a:avLst/>
          </a:prstGeom>
        </p:spPr>
      </p:pic>
      <p:pic>
        <p:nvPicPr>
          <p:cNvPr id="5" name="zaratust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FF0000"/>
                </a:solidFill>
              </a:rPr>
              <a:t>Павел Петрович, Александр Павлович, Николай Павлович, Александр Николаевич, Александр Александрович, </a:t>
            </a:r>
            <a:r>
              <a:rPr lang="en-US" sz="3600" dirty="0" smtClean="0">
                <a:solidFill>
                  <a:srgbClr val="FF0000"/>
                </a:solidFill>
              </a:rPr>
              <a:t>                    </a:t>
            </a:r>
            <a:r>
              <a:rPr lang="ru-RU" sz="3600" dirty="0" smtClean="0">
                <a:solidFill>
                  <a:srgbClr val="FF0000"/>
                </a:solidFill>
              </a:rPr>
              <a:t>Николай </a:t>
            </a:r>
            <a:r>
              <a:rPr lang="ru-RU" sz="3600" dirty="0">
                <a:solidFill>
                  <a:srgbClr val="FF0000"/>
                </a:solidFill>
              </a:rPr>
              <a:t>Александрович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142" y="5986196"/>
            <a:ext cx="1127858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03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Sing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ru-RU" dirty="0" smtClean="0"/>
              <a:t>Вопрос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3"/>
            <a:ext cx="9601196" cy="932226"/>
          </a:xfrm>
        </p:spPr>
        <p:txBody>
          <a:bodyPr>
            <a:noAutofit/>
          </a:bodyPr>
          <a:lstStyle/>
          <a:p>
            <a:r>
              <a:rPr lang="ru-RU" sz="3200" dirty="0"/>
              <a:t>Нарисуйте на плоскости пять различных прямых так, чтобы они пересекались ровно в семи различных точках.</a:t>
            </a:r>
          </a:p>
        </p:txBody>
      </p:sp>
      <p:sp>
        <p:nvSpPr>
          <p:cNvPr id="9" name="32-конечная звезда 8">
            <a:hlinkClick r:id="" action="ppaction://hlinkshowjump?jump=nextslide"/>
          </p:cNvPr>
          <p:cNvSpPr/>
          <p:nvPr/>
        </p:nvSpPr>
        <p:spPr>
          <a:xfrm>
            <a:off x="5223162" y="4267200"/>
            <a:ext cx="1745673" cy="1745673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76370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Ответ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например:</a:t>
            </a:r>
            <a:endParaRPr lang="ru-RU" dirty="0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142" y="5986196"/>
            <a:ext cx="1127858" cy="871804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55" y="2494224"/>
            <a:ext cx="4472247" cy="3500748"/>
          </a:xfrm>
        </p:spPr>
      </p:pic>
    </p:spTree>
    <p:extLst>
      <p:ext uri="{BB962C8B-B14F-4D97-AF65-F5344CB8AC3E}">
        <p14:creationId xmlns:p14="http://schemas.microsoft.com/office/powerpoint/2010/main" val="1545828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Sing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Вопрос 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3"/>
            <a:ext cx="9601196" cy="932226"/>
          </a:xfrm>
        </p:spPr>
        <p:txBody>
          <a:bodyPr>
            <a:noAutofit/>
          </a:bodyPr>
          <a:lstStyle/>
          <a:p>
            <a:r>
              <a:rPr lang="ru-RU" dirty="0"/>
              <a:t>Че­ло­век, рост ко­то­ро­го равен 1,8 м, стоит на рас­сто­я­нии 16 м от </a:t>
            </a:r>
            <a:r>
              <a:rPr lang="ru-RU" dirty="0" smtClean="0"/>
              <a:t>    улич­но­го </a:t>
            </a:r>
            <a:r>
              <a:rPr lang="ru-RU" dirty="0"/>
              <a:t>фо­на­ря. При этом длина тени че­ло­ве­ка равна 9 м</a:t>
            </a:r>
            <a:r>
              <a:rPr lang="ru-RU" dirty="0" smtClean="0"/>
              <a:t>.           Опре­де­ли­те вы­со­ту </a:t>
            </a:r>
            <a:r>
              <a:rPr lang="ru-RU" dirty="0"/>
              <a:t>фо­на­ря (в мет­рах).</a:t>
            </a:r>
          </a:p>
        </p:txBody>
      </p:sp>
      <p:sp>
        <p:nvSpPr>
          <p:cNvPr id="9" name="32-конечная звезда 8">
            <a:hlinkClick r:id="" action="ppaction://hlinkshowjump?jump=nextslide"/>
          </p:cNvPr>
          <p:cNvSpPr/>
          <p:nvPr/>
        </p:nvSpPr>
        <p:spPr>
          <a:xfrm>
            <a:off x="9406542" y="4152900"/>
            <a:ext cx="1745673" cy="1745673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4" y="3760094"/>
            <a:ext cx="8523587" cy="213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4647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9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4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062" y="3886556"/>
            <a:ext cx="7842364" cy="20996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Рас­смот­рим </a:t>
                </a:r>
                <a:r>
                  <a:rPr lang="ru-RU" dirty="0"/>
                  <a:t>пря­мо­уголь­ные тре­уголь­ни­ки </a:t>
                </a:r>
                <a:r>
                  <a:rPr lang="en-US" dirty="0" smtClean="0"/>
                  <a:t>AEB </a:t>
                </a:r>
                <a:r>
                  <a:rPr lang="ru-RU" dirty="0" smtClean="0"/>
                  <a:t>и </a:t>
                </a:r>
                <a:r>
                  <a:rPr lang="en-US" dirty="0" smtClean="0"/>
                  <a:t>CDE, </a:t>
                </a:r>
                <a:r>
                  <a:rPr lang="ru-RU" dirty="0"/>
                  <a:t>они имеют общий </a:t>
                </a:r>
                <a:r>
                  <a:rPr lang="ru-RU" dirty="0" smtClean="0"/>
                  <a:t>угол</a:t>
                </a:r>
                <a:r>
                  <a:rPr lang="en-US" dirty="0" smtClean="0"/>
                  <a:t> E </a:t>
                </a:r>
                <a:r>
                  <a:rPr lang="ru-RU" dirty="0"/>
                  <a:t>и, сле­до­ва­тель­но, по­доб­ны по двум углам. Зна­чит</a:t>
                </a:r>
                <a:r>
                  <a:rPr lang="ru-RU" dirty="0" smtClean="0"/>
                  <a:t>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𝐵𝐸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𝐷𝐸</m:t>
                        </m:r>
                      </m:den>
                    </m:f>
                  </m:oMath>
                </a14:m>
                <a:r>
                  <a:rPr lang="en-US" dirty="0" smtClean="0"/>
                  <a:t>, </a:t>
                </a:r>
                <a:r>
                  <a:rPr lang="ru-RU" dirty="0"/>
                  <a:t>от­ку­да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AB = 5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 м</a:t>
                </a:r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4142" y="5986196"/>
            <a:ext cx="1127858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01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Sing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FF"/>
          </a:solidFill>
        </p:spPr>
        <p:txBody>
          <a:bodyPr/>
          <a:lstStyle/>
          <a:p>
            <a:r>
              <a:rPr lang="ru-RU" dirty="0" smtClean="0"/>
              <a:t>Вопрос 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3"/>
            <a:ext cx="9601196" cy="932226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Хоббит</a:t>
            </a:r>
            <a:r>
              <a:rPr lang="ru-RU" sz="2800" dirty="0" smtClean="0"/>
              <a:t> про­шел </a:t>
            </a:r>
            <a:r>
              <a:rPr lang="ru-RU" sz="2800" dirty="0"/>
              <a:t>от дома по на­прав­ле­нию на запад 500 м. Затем </a:t>
            </a:r>
            <a:r>
              <a:rPr lang="ru-RU" sz="2800" dirty="0" smtClean="0"/>
              <a:t>по­вер­ну­л </a:t>
            </a:r>
            <a:r>
              <a:rPr lang="ru-RU" sz="2800" dirty="0"/>
              <a:t>на север и </a:t>
            </a:r>
            <a:r>
              <a:rPr lang="ru-RU" sz="2800" dirty="0" smtClean="0"/>
              <a:t>про­шел </a:t>
            </a:r>
            <a:r>
              <a:rPr lang="ru-RU" sz="2800" dirty="0"/>
              <a:t>300 м. После этого </a:t>
            </a:r>
            <a:r>
              <a:rPr lang="ru-RU" sz="2800" dirty="0" smtClean="0"/>
              <a:t>он   по­вер­ну­л </a:t>
            </a:r>
            <a:r>
              <a:rPr lang="ru-RU" sz="2800" dirty="0"/>
              <a:t>на </a:t>
            </a:r>
            <a:r>
              <a:rPr lang="ru-RU" sz="2800" dirty="0" smtClean="0"/>
              <a:t>во­сток, про­шел еще 100 м и встретил </a:t>
            </a:r>
            <a:r>
              <a:rPr lang="ru-RU" sz="2800" dirty="0" err="1" smtClean="0"/>
              <a:t>Гендальфа</a:t>
            </a:r>
            <a:r>
              <a:rPr lang="ru-RU" sz="2800" dirty="0" smtClean="0"/>
              <a:t>. </a:t>
            </a:r>
            <a:r>
              <a:rPr lang="ru-RU" sz="2800" dirty="0"/>
              <a:t>На каком рас­сто­я­нии (в мет­рах) от дома </a:t>
            </a:r>
            <a:r>
              <a:rPr lang="ru-RU" sz="2800" dirty="0" err="1" smtClean="0"/>
              <a:t>хоббита</a:t>
            </a:r>
            <a:r>
              <a:rPr lang="ru-RU" sz="2800" dirty="0" smtClean="0"/>
              <a:t> произошла их встреча?</a:t>
            </a:r>
            <a:endParaRPr lang="ru-RU" sz="2800" dirty="0"/>
          </a:p>
        </p:txBody>
      </p:sp>
      <p:sp>
        <p:nvSpPr>
          <p:cNvPr id="9" name="32-конечная звезда 8">
            <a:hlinkClick r:id="" action="ppaction://hlinkshowjump?jump=nextslide"/>
          </p:cNvPr>
          <p:cNvSpPr/>
          <p:nvPr/>
        </p:nvSpPr>
        <p:spPr>
          <a:xfrm>
            <a:off x="9566562" y="4335780"/>
            <a:ext cx="1745673" cy="1745673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26069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8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626" y="3938247"/>
            <a:ext cx="3158836" cy="2091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FF"/>
          </a:solidFill>
        </p:spPr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Хоббит шел </a:t>
                </a:r>
                <a:r>
                  <a:rPr lang="ru-RU" dirty="0"/>
                  <a:t>вдоль пря­мо­уголь­ной тра­пе­ции, в ко­то­рой длина бо­ко­вой сто­ро­ны, не пер­пен­ди­ку­ляр­ной ос­но­ва­ни­ям, есть ис­ко­мое рас­сто­я­ние, ко­то­рое можно найти по тео­ре­ме Пи­фа­го­ра</a:t>
                </a:r>
                <a:r>
                  <a:rPr lang="ru-RU" dirty="0" smtClean="0"/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500−100</m:t>
                                </m:r>
                              </m:e>
                            </m:d>
                          </m:e>
                          <m:sup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300</m:t>
                            </m:r>
                          </m:e>
                          <m:sup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500 м.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44" t="-2936" r="-2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4142" y="5986196"/>
            <a:ext cx="1127858" cy="8718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7530" y="5768222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500 м.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70868" y="4799411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  <a:r>
              <a:rPr lang="ru-RU" dirty="0" smtClean="0"/>
              <a:t>00 м.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34650" y="3847068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100 м.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731683" y="4752296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500 м.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346196" y="4163742"/>
            <a:ext cx="64133" cy="16522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95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Sing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2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2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95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65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FFFF"/>
          </a:solidFill>
        </p:spPr>
        <p:txBody>
          <a:bodyPr/>
          <a:lstStyle/>
          <a:p>
            <a:r>
              <a:rPr lang="ru-RU" dirty="0" smtClean="0"/>
              <a:t>Вопрос 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3"/>
            <a:ext cx="9601196" cy="932226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</a:t>
            </a:r>
            <a:r>
              <a:rPr lang="ru-RU" sz="3200" dirty="0"/>
              <a:t>треугольнике </a:t>
            </a:r>
            <a:r>
              <a:rPr lang="ru-RU" sz="3200" i="1" dirty="0"/>
              <a:t>DEF</a:t>
            </a:r>
            <a:r>
              <a:rPr lang="ru-RU" sz="3200" dirty="0"/>
              <a:t> проведена медиана </a:t>
            </a:r>
            <a:r>
              <a:rPr lang="ru-RU" sz="3200" i="1" dirty="0"/>
              <a:t>DK</a:t>
            </a:r>
            <a:r>
              <a:rPr lang="ru-RU" sz="3200" dirty="0"/>
              <a:t>. Найдите углы треугольника, если ∠</a:t>
            </a:r>
            <a:r>
              <a:rPr lang="ru-RU" sz="3200" i="1" dirty="0"/>
              <a:t>KDE</a:t>
            </a:r>
            <a:r>
              <a:rPr lang="ru-RU" sz="3200" dirty="0"/>
              <a:t> = 70°, ∠ </a:t>
            </a:r>
            <a:r>
              <a:rPr lang="ru-RU" sz="3200" i="1" dirty="0"/>
              <a:t>DKF</a:t>
            </a:r>
            <a:r>
              <a:rPr lang="ru-RU" sz="3200" dirty="0"/>
              <a:t> = 140°.</a:t>
            </a:r>
          </a:p>
        </p:txBody>
      </p:sp>
      <p:sp>
        <p:nvSpPr>
          <p:cNvPr id="9" name="32-конечная звезда 8">
            <a:hlinkClick r:id="" action="ppaction://hlinkshowjump?jump=nextslide"/>
          </p:cNvPr>
          <p:cNvSpPr/>
          <p:nvPr/>
        </p:nvSpPr>
        <p:spPr>
          <a:xfrm>
            <a:off x="5223162" y="4267200"/>
            <a:ext cx="1745673" cy="1745673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05447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3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FFFF"/>
          </a:solidFill>
        </p:spPr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1D1D"/>
                </a:solidFill>
              </a:rPr>
              <a:t>70</a:t>
            </a:r>
            <a:r>
              <a:rPr lang="ru-RU" dirty="0">
                <a:solidFill>
                  <a:srgbClr val="FF1D1D"/>
                </a:solidFill>
              </a:rPr>
              <a:t>°, 90° и 20°.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142" y="5986196"/>
            <a:ext cx="1127858" cy="871804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 flipV="1">
            <a:off x="4671753" y="3707476"/>
            <a:ext cx="781396" cy="10806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>
            <a:off x="5453149" y="3707476"/>
            <a:ext cx="1845425" cy="10141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cxnSpLocks/>
          </p:cNvCxnSpPr>
          <p:nvPr/>
        </p:nvCxnSpPr>
        <p:spPr>
          <a:xfrm>
            <a:off x="4671753" y="4754881"/>
            <a:ext cx="266007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/>
        </p:nvCxnSpPr>
        <p:spPr>
          <a:xfrm>
            <a:off x="5453149" y="3690851"/>
            <a:ext cx="532015" cy="10640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cxnSpLocks/>
          </p:cNvCxnSpPr>
          <p:nvPr/>
        </p:nvCxnSpPr>
        <p:spPr>
          <a:xfrm>
            <a:off x="5324475" y="4657725"/>
            <a:ext cx="0" cy="1756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cxnSpLocks/>
          </p:cNvCxnSpPr>
          <p:nvPr/>
        </p:nvCxnSpPr>
        <p:spPr>
          <a:xfrm flipV="1">
            <a:off x="5667375" y="4229100"/>
            <a:ext cx="161925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>
            <a:off x="6638925" y="4667077"/>
            <a:ext cx="0" cy="1756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Прямоугольник 26"/>
          <p:cNvSpPr>
            <a:spLocks/>
          </p:cNvSpPr>
          <p:nvPr/>
        </p:nvSpPr>
        <p:spPr>
          <a:xfrm>
            <a:off x="5255939" y="3843635"/>
            <a:ext cx="4251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70°</a:t>
            </a:r>
          </a:p>
        </p:txBody>
      </p:sp>
      <p:sp>
        <p:nvSpPr>
          <p:cNvPr id="28" name="Прямоугольник 27"/>
          <p:cNvSpPr>
            <a:spLocks/>
          </p:cNvSpPr>
          <p:nvPr/>
        </p:nvSpPr>
        <p:spPr>
          <a:xfrm>
            <a:off x="4789908" y="4499577"/>
            <a:ext cx="4251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70°</a:t>
            </a:r>
          </a:p>
        </p:txBody>
      </p:sp>
      <p:sp>
        <p:nvSpPr>
          <p:cNvPr id="29" name="Прямоугольник 28"/>
          <p:cNvSpPr>
            <a:spLocks/>
          </p:cNvSpPr>
          <p:nvPr/>
        </p:nvSpPr>
        <p:spPr>
          <a:xfrm>
            <a:off x="5960334" y="4480354"/>
            <a:ext cx="5100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140</a:t>
            </a:r>
            <a:r>
              <a:rPr lang="ru-RU" sz="1400" dirty="0" smtClean="0"/>
              <a:t>°</a:t>
            </a:r>
            <a:endParaRPr lang="ru-RU" sz="1400" dirty="0"/>
          </a:p>
        </p:txBody>
      </p:sp>
      <p:sp>
        <p:nvSpPr>
          <p:cNvPr id="30" name="Прямоугольник 29"/>
          <p:cNvSpPr>
            <a:spLocks/>
          </p:cNvSpPr>
          <p:nvPr/>
        </p:nvSpPr>
        <p:spPr>
          <a:xfrm>
            <a:off x="5540318" y="4480354"/>
            <a:ext cx="4251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40</a:t>
            </a:r>
            <a:r>
              <a:rPr lang="ru-RU" sz="1400" dirty="0" smtClean="0"/>
              <a:t>°</a:t>
            </a:r>
            <a:endParaRPr lang="ru-RU" sz="1400" dirty="0"/>
          </a:p>
        </p:txBody>
      </p:sp>
      <p:sp>
        <p:nvSpPr>
          <p:cNvPr id="31" name="Прямоугольник 30"/>
          <p:cNvSpPr>
            <a:spLocks/>
          </p:cNvSpPr>
          <p:nvPr/>
        </p:nvSpPr>
        <p:spPr>
          <a:xfrm>
            <a:off x="6663764" y="4473341"/>
            <a:ext cx="4251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20</a:t>
            </a:r>
            <a:r>
              <a:rPr lang="ru-RU" sz="1400" dirty="0" smtClean="0">
                <a:solidFill>
                  <a:srgbClr val="FF0000"/>
                </a:solidFill>
              </a:rPr>
              <a:t>°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>
            <a:spLocks/>
          </p:cNvSpPr>
          <p:nvPr/>
        </p:nvSpPr>
        <p:spPr>
          <a:xfrm>
            <a:off x="5616742" y="3887535"/>
            <a:ext cx="4251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20</a:t>
            </a:r>
            <a:r>
              <a:rPr lang="ru-RU" sz="1400" dirty="0" smtClean="0"/>
              <a:t>°</a:t>
            </a:r>
            <a:endParaRPr lang="ru-RU" sz="1400" dirty="0"/>
          </a:p>
        </p:txBody>
      </p:sp>
      <p:cxnSp>
        <p:nvCxnSpPr>
          <p:cNvPr id="34" name="Прямая соединительная линия 33"/>
          <p:cNvCxnSpPr>
            <a:cxnSpLocks/>
          </p:cNvCxnSpPr>
          <p:nvPr/>
        </p:nvCxnSpPr>
        <p:spPr>
          <a:xfrm>
            <a:off x="5380639" y="3824412"/>
            <a:ext cx="179409" cy="10067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cxnSpLocks/>
          </p:cNvCxnSpPr>
          <p:nvPr/>
        </p:nvCxnSpPr>
        <p:spPr>
          <a:xfrm flipV="1">
            <a:off x="5581822" y="3810383"/>
            <a:ext cx="47630" cy="9593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41059" y="3245161"/>
            <a:ext cx="598517" cy="36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191391" y="4560579"/>
            <a:ext cx="598517" cy="36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385743" y="4536680"/>
            <a:ext cx="598517" cy="36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788567" y="4818785"/>
            <a:ext cx="598517" cy="36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549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Sing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4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900"/>
                            </p:stCondLst>
                            <p:childTnLst>
                              <p:par>
                                <p:cTn id="8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1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600"/>
                            </p:stCondLst>
                            <p:childTnLst>
                              <p:par>
                                <p:cTn id="10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200"/>
                            </p:stCondLst>
                            <p:childTnLst>
                              <p:par>
                                <p:cTn id="1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700"/>
                            </p:stCondLst>
                            <p:childTnLst>
                              <p:par>
                                <p:cTn id="1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27" grpId="0"/>
      <p:bldP spid="28" grpId="0"/>
      <p:bldP spid="29" grpId="0"/>
      <p:bldP spid="30" grpId="0"/>
      <p:bldP spid="31" grpId="0"/>
      <p:bldP spid="32" grpId="0"/>
      <p:bldP spid="20" grpId="0"/>
      <p:bldP spid="21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Вопрос 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3"/>
            <a:ext cx="9601196" cy="932226"/>
          </a:xfrm>
        </p:spPr>
        <p:txBody>
          <a:bodyPr>
            <a:noAutofit/>
          </a:bodyPr>
          <a:lstStyle/>
          <a:p>
            <a:r>
              <a:rPr lang="ru-RU" sz="3200" dirty="0"/>
              <a:t>Найдите наибольшее четырёхзначное число, которое делится на 7 и записывается четырьмя различными цифрами.</a:t>
            </a:r>
          </a:p>
        </p:txBody>
      </p:sp>
      <p:sp>
        <p:nvSpPr>
          <p:cNvPr id="9" name="32-конечная звезда 8">
            <a:hlinkClick r:id="" action="ppaction://hlinkshowjump?jump=nextslide"/>
          </p:cNvPr>
          <p:cNvSpPr/>
          <p:nvPr/>
        </p:nvSpPr>
        <p:spPr>
          <a:xfrm>
            <a:off x="5223162" y="4267200"/>
            <a:ext cx="1745673" cy="1745673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17016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714" y="0"/>
            <a:ext cx="6866572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995" y="1507995"/>
            <a:ext cx="3842010" cy="3842010"/>
          </a:xfrm>
          <a:prstGeom prst="rect">
            <a:avLst/>
          </a:prstGeom>
        </p:spPr>
      </p:pic>
      <p:sp>
        <p:nvSpPr>
          <p:cNvPr id="11" name="Прямоугольник 10">
            <a:hlinkClick r:id="rId8" action="ppaction://hlinksldjump"/>
          </p:cNvPr>
          <p:cNvSpPr/>
          <p:nvPr/>
        </p:nvSpPr>
        <p:spPr>
          <a:xfrm rot="20875711">
            <a:off x="6151465" y="6071352"/>
            <a:ext cx="986833" cy="577516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Прямоугольник 11">
            <a:hlinkClick r:id="rId9" action="ppaction://hlinksldjump"/>
          </p:cNvPr>
          <p:cNvSpPr/>
          <p:nvPr/>
        </p:nvSpPr>
        <p:spPr>
          <a:xfrm rot="19329600">
            <a:off x="7298310" y="5591977"/>
            <a:ext cx="986833" cy="577516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2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hlinkClick r:id="rId10" action="ppaction://hlinksldjump"/>
          </p:cNvPr>
          <p:cNvSpPr/>
          <p:nvPr/>
        </p:nvSpPr>
        <p:spPr>
          <a:xfrm rot="17916840">
            <a:off x="8133977" y="4770408"/>
            <a:ext cx="986833" cy="577516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3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>
            <a:hlinkClick r:id="rId11" action="ppaction://hlinksldjump"/>
          </p:cNvPr>
          <p:cNvSpPr/>
          <p:nvPr/>
        </p:nvSpPr>
        <p:spPr>
          <a:xfrm rot="16754863">
            <a:off x="8546573" y="3673649"/>
            <a:ext cx="986833" cy="577516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4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hlinkClick r:id="rId12" action="ppaction://hlinksldjump"/>
          </p:cNvPr>
          <p:cNvSpPr/>
          <p:nvPr/>
        </p:nvSpPr>
        <p:spPr>
          <a:xfrm rot="15608080">
            <a:off x="8548150" y="2488042"/>
            <a:ext cx="986833" cy="577516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5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hlinkClick r:id="rId13" action="ppaction://hlinksldjump"/>
          </p:cNvPr>
          <p:cNvSpPr/>
          <p:nvPr/>
        </p:nvSpPr>
        <p:spPr>
          <a:xfrm rot="14137205">
            <a:off x="8063087" y="1419508"/>
            <a:ext cx="986833" cy="577516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ln w="3175">
                  <a:solidFill>
                    <a:srgbClr val="00B050"/>
                  </a:solidFill>
                </a:ln>
                <a:solidFill>
                  <a:srgbClr val="0070C0"/>
                </a:solidFill>
              </a:rPr>
              <a:t>БЛИЦ</a:t>
            </a:r>
          </a:p>
        </p:txBody>
      </p:sp>
      <p:sp>
        <p:nvSpPr>
          <p:cNvPr id="17" name="Прямоугольник 16">
            <a:hlinkClick r:id="rId14" action="ppaction://hlinksldjump"/>
          </p:cNvPr>
          <p:cNvSpPr/>
          <p:nvPr/>
        </p:nvSpPr>
        <p:spPr>
          <a:xfrm rot="12808206">
            <a:off x="7244546" y="578069"/>
            <a:ext cx="986833" cy="577516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6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hlinkClick r:id="rId15" action="ppaction://hlinksldjump"/>
          </p:cNvPr>
          <p:cNvSpPr/>
          <p:nvPr/>
        </p:nvSpPr>
        <p:spPr>
          <a:xfrm rot="11433073">
            <a:off x="6140139" y="166368"/>
            <a:ext cx="986833" cy="577516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7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9989541">
            <a:off x="4999817" y="168041"/>
            <a:ext cx="986833" cy="577516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♪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>
            <a:hlinkClick r:id="rId16" action="ppaction://hlinksldjump"/>
          </p:cNvPr>
          <p:cNvSpPr/>
          <p:nvPr/>
        </p:nvSpPr>
        <p:spPr>
          <a:xfrm rot="8888720">
            <a:off x="3968869" y="578069"/>
            <a:ext cx="986833" cy="577516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8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hlinkClick r:id="rId17" action="ppaction://hlinksldjump"/>
          </p:cNvPr>
          <p:cNvSpPr/>
          <p:nvPr/>
        </p:nvSpPr>
        <p:spPr>
          <a:xfrm rot="7543763">
            <a:off x="3146902" y="1407221"/>
            <a:ext cx="986833" cy="577516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9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>
            <a:hlinkClick r:id="rId18" action="ppaction://hlinksldjump"/>
          </p:cNvPr>
          <p:cNvSpPr/>
          <p:nvPr/>
        </p:nvSpPr>
        <p:spPr>
          <a:xfrm rot="6188023">
            <a:off x="2670135" y="2504992"/>
            <a:ext cx="986833" cy="577516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10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>
            <a:hlinkClick r:id="rId19" action="ppaction://hlinksldjump"/>
          </p:cNvPr>
          <p:cNvSpPr/>
          <p:nvPr/>
        </p:nvSpPr>
        <p:spPr>
          <a:xfrm rot="4783221">
            <a:off x="2665975" y="3669739"/>
            <a:ext cx="986833" cy="577516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3175">
                  <a:solidFill>
                    <a:srgbClr val="00B050"/>
                  </a:solidFill>
                </a:ln>
                <a:solidFill>
                  <a:srgbClr val="0070C0"/>
                </a:solidFill>
              </a:rPr>
              <a:t>БЛИЦ</a:t>
            </a:r>
            <a:endParaRPr lang="ru-RU" sz="2000" dirty="0">
              <a:ln w="3175">
                <a:solidFill>
                  <a:srgbClr val="00B05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4" name="Прямоугольник 23">
            <a:hlinkClick r:id="rId20" action="ppaction://hlinksldjump"/>
          </p:cNvPr>
          <p:cNvSpPr/>
          <p:nvPr/>
        </p:nvSpPr>
        <p:spPr>
          <a:xfrm rot="3116496">
            <a:off x="3063457" y="4770408"/>
            <a:ext cx="986833" cy="577516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11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>
            <a:hlinkClick r:id="rId21" action="ppaction://hlinksldjump"/>
          </p:cNvPr>
          <p:cNvSpPr/>
          <p:nvPr/>
        </p:nvSpPr>
        <p:spPr>
          <a:xfrm rot="2033118">
            <a:off x="3909387" y="5611138"/>
            <a:ext cx="986833" cy="577516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12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821525">
            <a:off x="4976429" y="6070153"/>
            <a:ext cx="986833" cy="577516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♪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0303502" y="175982"/>
            <a:ext cx="1687199" cy="1744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Chto-Gde-Kogda_-_G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0858038" y="794236"/>
            <a:ext cx="609600" cy="609600"/>
          </a:xfrm>
          <a:prstGeom prst="rect">
            <a:avLst/>
          </a:prstGeom>
        </p:spPr>
      </p:pic>
      <p:pic>
        <p:nvPicPr>
          <p:cNvPr id="5" name="волчо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97914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32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 showWhenStopped="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60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Выберем последовательно наибольшие возможные значения в разрядах тысяч, сотен и десятков, то есть будем искать число вида </a:t>
            </a:r>
            <a:r>
              <a:rPr lang="en-US" dirty="0" smtClean="0"/>
              <a:t>987*</a:t>
            </a:r>
            <a:r>
              <a:rPr lang="ru-RU" dirty="0" smtClean="0"/>
              <a:t>. </a:t>
            </a:r>
            <a:r>
              <a:rPr lang="ru-RU" dirty="0"/>
              <a:t>Число 987 делится на 7, значит, </a:t>
            </a:r>
            <a:r>
              <a:rPr lang="ru-RU" dirty="0" smtClean="0"/>
              <a:t>цифра </a:t>
            </a:r>
            <a:r>
              <a:rPr lang="en-US" dirty="0" smtClean="0"/>
              <a:t>*</a:t>
            </a:r>
            <a:r>
              <a:rPr lang="ru-RU" dirty="0" smtClean="0"/>
              <a:t> должна делиться </a:t>
            </a:r>
            <a:r>
              <a:rPr lang="ru-RU" dirty="0"/>
              <a:t>на 7. Так как значение а = 7 выбрать нельзя, то а = 0. Число </a:t>
            </a:r>
            <a:r>
              <a:rPr lang="ru-RU" dirty="0">
                <a:solidFill>
                  <a:srgbClr val="FF0000"/>
                </a:solidFill>
              </a:rPr>
              <a:t>9870</a:t>
            </a:r>
            <a:r>
              <a:rPr lang="ru-RU" dirty="0"/>
              <a:t> – искомое.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142" y="5986196"/>
            <a:ext cx="1127858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51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Sing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9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C00FF"/>
          </a:solidFill>
        </p:spPr>
        <p:txBody>
          <a:bodyPr/>
          <a:lstStyle/>
          <a:p>
            <a:r>
              <a:rPr lang="ru-RU" dirty="0" smtClean="0"/>
              <a:t>Вопрос 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3"/>
            <a:ext cx="9601196" cy="932226"/>
          </a:xfrm>
        </p:spPr>
        <p:txBody>
          <a:bodyPr>
            <a:noAutofit/>
          </a:bodyPr>
          <a:lstStyle/>
          <a:p>
            <a:r>
              <a:rPr lang="ru-RU" sz="3200" dirty="0"/>
              <a:t>Шахматист сыграл в турнире 20 партий и набрал 12,5 очков. На сколько партий больше он выиграл, чем проиграл? (Победа – 1 очко, ничья – 0,5 очка, поражение – 0.)</a:t>
            </a:r>
          </a:p>
        </p:txBody>
      </p:sp>
      <p:sp>
        <p:nvSpPr>
          <p:cNvPr id="9" name="32-конечная звезда 8">
            <a:hlinkClick r:id="" action="ppaction://hlinkshowjump?jump=nextslide"/>
          </p:cNvPr>
          <p:cNvSpPr/>
          <p:nvPr/>
        </p:nvSpPr>
        <p:spPr>
          <a:xfrm>
            <a:off x="5223162" y="4267200"/>
            <a:ext cx="1745673" cy="1745673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21342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9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C00FF"/>
          </a:solidFill>
        </p:spPr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 </a:t>
            </a:r>
            <a:r>
              <a:rPr lang="ru-RU" dirty="0">
                <a:solidFill>
                  <a:srgbClr val="FF0000"/>
                </a:solidFill>
              </a:rPr>
              <a:t>5 </a:t>
            </a:r>
            <a:r>
              <a:rPr lang="ru-RU" dirty="0" smtClean="0">
                <a:solidFill>
                  <a:srgbClr val="FF0000"/>
                </a:solidFill>
              </a:rPr>
              <a:t>партий</a:t>
            </a:r>
            <a:r>
              <a:rPr lang="ru-RU" dirty="0" smtClean="0"/>
              <a:t>.</a:t>
            </a:r>
          </a:p>
          <a:p>
            <a:r>
              <a:rPr lang="ru-RU" dirty="0"/>
              <a:t>Например, </a:t>
            </a:r>
            <a:r>
              <a:rPr lang="ru-RU" dirty="0" smtClean="0"/>
              <a:t>12 </a:t>
            </a:r>
            <a:r>
              <a:rPr lang="ru-RU" dirty="0"/>
              <a:t>партий выиграл, </a:t>
            </a:r>
            <a:r>
              <a:rPr lang="ru-RU" dirty="0" smtClean="0"/>
              <a:t>1 партию </a:t>
            </a:r>
            <a:r>
              <a:rPr lang="ru-RU" dirty="0"/>
              <a:t>сыграл вничью, а </a:t>
            </a:r>
            <a:r>
              <a:rPr lang="ru-RU" dirty="0" smtClean="0"/>
              <a:t>7 </a:t>
            </a:r>
            <a:r>
              <a:rPr lang="ru-RU" dirty="0"/>
              <a:t>партий проиграл.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142" y="5986196"/>
            <a:ext cx="1127858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77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Sing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r>
              <a:rPr lang="ru-RU" dirty="0" smtClean="0"/>
              <a:t>Вопрос 11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3"/>
            <a:ext cx="9601196" cy="932226"/>
          </a:xfrm>
        </p:spPr>
        <p:txBody>
          <a:bodyPr/>
          <a:lstStyle/>
          <a:p>
            <a:r>
              <a:rPr lang="ru-RU" dirty="0" smtClean="0"/>
              <a:t>Найти периметр прямоугольного треугольника с гипотенузой 13 и радиусом вписанной окружности 5:</a:t>
            </a:r>
            <a:endParaRPr lang="ru-RU" dirty="0"/>
          </a:p>
        </p:txBody>
      </p:sp>
      <p:sp>
        <p:nvSpPr>
          <p:cNvPr id="9" name="32-конечная звезда 8">
            <a:hlinkClick r:id="" action="ppaction://hlinkshowjump?jump=nextslide"/>
          </p:cNvPr>
          <p:cNvSpPr/>
          <p:nvPr/>
        </p:nvSpPr>
        <p:spPr>
          <a:xfrm>
            <a:off x="9462653" y="4287982"/>
            <a:ext cx="1745673" cy="1745673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2763982" y="3350613"/>
            <a:ext cx="2036618" cy="2376055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763982" y="4458976"/>
            <a:ext cx="1267691" cy="12676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108560" y="4534265"/>
            <a:ext cx="636025" cy="373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796787" y="4164933"/>
            <a:ext cx="63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</a:t>
            </a:r>
          </a:p>
        </p:txBody>
      </p:sp>
      <p:cxnSp>
        <p:nvCxnSpPr>
          <p:cNvPr id="18" name="Прямая соединительная линия 17"/>
          <p:cNvCxnSpPr>
            <a:endCxn id="7" idx="1"/>
          </p:cNvCxnSpPr>
          <p:nvPr/>
        </p:nvCxnSpPr>
        <p:spPr>
          <a:xfrm flipH="1" flipV="1">
            <a:off x="2949631" y="4644625"/>
            <a:ext cx="448197" cy="4481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73322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95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9" grpId="0" animBg="1"/>
      <p:bldP spid="4" grpId="0" animBg="1"/>
      <p:bldP spid="7" grpId="0" animBg="1"/>
      <p:bldP spid="10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Периметр треугольника: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13+13+5+5=</a:t>
            </a:r>
            <a:r>
              <a:rPr lang="ru-RU" dirty="0" smtClean="0">
                <a:solidFill>
                  <a:srgbClr val="FF0000"/>
                </a:solidFill>
              </a:rPr>
              <a:t>36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142" y="5986196"/>
            <a:ext cx="1127858" cy="871804"/>
          </a:xfrm>
          <a:prstGeom prst="rect">
            <a:avLst/>
          </a:prstGeom>
        </p:spPr>
      </p:pic>
      <p:sp>
        <p:nvSpPr>
          <p:cNvPr id="6" name="Прямоугольный треугольник 5"/>
          <p:cNvSpPr/>
          <p:nvPr/>
        </p:nvSpPr>
        <p:spPr>
          <a:xfrm>
            <a:off x="2218072" y="2872941"/>
            <a:ext cx="2036618" cy="2376055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218072" y="3981304"/>
            <a:ext cx="1267691" cy="12676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416463" y="4252737"/>
            <a:ext cx="636025" cy="373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50877" y="3687261"/>
            <a:ext cx="63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</a:t>
            </a:r>
          </a:p>
        </p:txBody>
      </p:sp>
      <p:cxnSp>
        <p:nvCxnSpPr>
          <p:cNvPr id="10" name="Прямая соединительная линия 9"/>
          <p:cNvCxnSpPr>
            <a:endCxn id="7" idx="2"/>
          </p:cNvCxnSpPr>
          <p:nvPr/>
        </p:nvCxnSpPr>
        <p:spPr>
          <a:xfrm flipH="1" flipV="1">
            <a:off x="2218072" y="4615150"/>
            <a:ext cx="633847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7" idx="4"/>
          </p:cNvCxnSpPr>
          <p:nvPr/>
        </p:nvCxnSpPr>
        <p:spPr>
          <a:xfrm flipH="1">
            <a:off x="2851918" y="4615151"/>
            <a:ext cx="2" cy="6338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7" idx="7"/>
          </p:cNvCxnSpPr>
          <p:nvPr/>
        </p:nvCxnSpPr>
        <p:spPr>
          <a:xfrm flipV="1">
            <a:off x="2851919" y="4166953"/>
            <a:ext cx="448195" cy="4481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05971" y="5236348"/>
            <a:ext cx="636025" cy="373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976281" y="4722340"/>
            <a:ext cx="636025" cy="373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096711" y="3738728"/>
            <a:ext cx="31692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099540" y="3871927"/>
            <a:ext cx="31692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096711" y="3571677"/>
            <a:ext cx="31692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2040000">
            <a:off x="2687309" y="3427016"/>
            <a:ext cx="329213" cy="329213"/>
          </a:xfrm>
          <a:prstGeom prst="rect">
            <a:avLst/>
          </a:prstGeom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3485763" y="5096047"/>
            <a:ext cx="0" cy="3009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568889" y="5096047"/>
            <a:ext cx="0" cy="3009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60000">
            <a:off x="3815357" y="4615054"/>
            <a:ext cx="109738" cy="317019"/>
          </a:xfrm>
          <a:prstGeom prst="rect">
            <a:avLst/>
          </a:prstGeom>
        </p:spPr>
      </p:pic>
      <p:cxnSp>
        <p:nvCxnSpPr>
          <p:cNvPr id="33" name="Прямая соединительная линия 32"/>
          <p:cNvCxnSpPr>
            <a:endCxn id="17" idx="2"/>
          </p:cNvCxnSpPr>
          <p:nvPr/>
        </p:nvCxnSpPr>
        <p:spPr>
          <a:xfrm>
            <a:off x="2096711" y="5096047"/>
            <a:ext cx="1975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413634" y="5177936"/>
            <a:ext cx="0" cy="2190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446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Sing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75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25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75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250"/>
                            </p:stCondLst>
                            <p:childTnLst>
                              <p:par>
                                <p:cTn id="9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750"/>
                            </p:stCondLst>
                            <p:childTnLst>
                              <p:par>
                                <p:cTn id="10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800"/>
                            </p:stCondLst>
                            <p:childTnLst>
                              <p:par>
                                <p:cTn id="1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6" grpId="0" animBg="1"/>
      <p:bldP spid="7" grpId="0" animBg="1"/>
      <p:bldP spid="8" grpId="0"/>
      <p:bldP spid="9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9999"/>
          </a:solidFill>
        </p:spPr>
        <p:txBody>
          <a:bodyPr/>
          <a:lstStyle/>
          <a:p>
            <a:r>
              <a:rPr lang="ru-RU" dirty="0" smtClean="0"/>
              <a:t>Вопрос 12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3"/>
            <a:ext cx="9601196" cy="932226"/>
          </a:xfrm>
        </p:spPr>
        <p:txBody>
          <a:bodyPr>
            <a:noAutofit/>
          </a:bodyPr>
          <a:lstStyle/>
          <a:p>
            <a:r>
              <a:rPr lang="ru-RU" sz="3200" dirty="0"/>
              <a:t>В доме двое механических часов: одни отстают на 15 минут в сутки, а другие на 10 минут в сутки спешат. Сегодня в полдень и те, и другие часы показывали правильное время. Когда в следующий раз они одновременно покажут правильное время?</a:t>
            </a:r>
          </a:p>
        </p:txBody>
      </p:sp>
      <p:sp>
        <p:nvSpPr>
          <p:cNvPr id="9" name="32-конечная звезда 8">
            <a:hlinkClick r:id="" action="ppaction://hlinkshowjump?jump=nextslide"/>
          </p:cNvPr>
          <p:cNvSpPr/>
          <p:nvPr/>
        </p:nvSpPr>
        <p:spPr>
          <a:xfrm>
            <a:off x="9682867" y="4427621"/>
            <a:ext cx="1745673" cy="1745673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63379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9999"/>
          </a:solidFill>
        </p:spPr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Первые часы отстают на 15 минут в сутки. Следовательно, через четверо суток они будут отставать на час, а через 48 суток отстанут на 12 часов, то есть впервые покажут правильное время. Вторые часы будут спешить на час через 6 суток, а правильное время впервые покажут, когда будут спешить на 12 часов, то есть по прошествии 72 суток. </a:t>
            </a:r>
          </a:p>
          <a:p>
            <a:r>
              <a:rPr lang="ru-RU" dirty="0"/>
              <a:t>Так как НОК(48; 72) = 144, то и те, и другие часы впервые покажут правильное время через </a:t>
            </a:r>
            <a:r>
              <a:rPr lang="ru-RU" dirty="0">
                <a:solidFill>
                  <a:srgbClr val="FF0000"/>
                </a:solidFill>
              </a:rPr>
              <a:t>144 суток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142" y="5986196"/>
            <a:ext cx="1127858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85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Sing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/>
          <a:lstStyle/>
          <a:p>
            <a:r>
              <a:rPr lang="ru-RU" dirty="0" smtClean="0"/>
              <a:t>Блиц-опрос алгебра-арифметика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3"/>
            <a:ext cx="9601196" cy="93222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Найдите произведение всех последовательных натуральных чисел от  -679 до 680.</a:t>
            </a:r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295402" y="3504584"/>
            <a:ext cx="9601196" cy="932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ru-RU" dirty="0" smtClean="0"/>
              <a:t>Найдите сумму всех последовательных натуральных чисел от -679 до 680.</a:t>
            </a:r>
          </a:p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304608" y="2953758"/>
            <a:ext cx="1364672" cy="5354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Ответ: </a:t>
            </a:r>
            <a:r>
              <a:rPr lang="ru-RU" dirty="0" smtClean="0">
                <a:solidFill>
                  <a:srgbClr val="FF0000"/>
                </a:solidFill>
              </a:rPr>
              <a:t>0</a:t>
            </a:r>
          </a:p>
          <a:p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304607" y="3885984"/>
            <a:ext cx="1647305" cy="5354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Ответ: </a:t>
            </a:r>
            <a:r>
              <a:rPr lang="ru-RU" dirty="0" smtClean="0">
                <a:solidFill>
                  <a:srgbClr val="FF0000"/>
                </a:solidFill>
              </a:rPr>
              <a:t>680</a:t>
            </a:r>
          </a:p>
          <a:p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295401" y="4453650"/>
            <a:ext cx="9601196" cy="932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3"/>
            </a:pPr>
            <a:r>
              <a:rPr lang="ru-RU" dirty="0" smtClean="0"/>
              <a:t>Разделить </a:t>
            </a:r>
            <a:r>
              <a:rPr lang="en-US" dirty="0"/>
              <a:t>I</a:t>
            </a:r>
            <a:r>
              <a:rPr lang="en-US" dirty="0" smtClean="0"/>
              <a:t>888 </a:t>
            </a:r>
            <a:r>
              <a:rPr lang="ru-RU" dirty="0" smtClean="0"/>
              <a:t>на две равные части так, чтобы в каждой части была </a:t>
            </a:r>
            <a:r>
              <a:rPr lang="en-US" dirty="0"/>
              <a:t>I</a:t>
            </a:r>
            <a:r>
              <a:rPr lang="ru-RU" dirty="0" smtClean="0"/>
              <a:t>000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304608" y="4807972"/>
            <a:ext cx="1647305" cy="5354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Ответ: </a:t>
            </a:r>
            <a:r>
              <a:rPr lang="en-US" dirty="0" smtClean="0"/>
              <a:t>I888</a:t>
            </a:r>
            <a:endParaRPr lang="ru-RU" dirty="0" smtClean="0"/>
          </a:p>
          <a:p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238750" y="5029200"/>
            <a:ext cx="713162" cy="95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286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build="p"/>
      <p:bldP spid="7" grpId="0" build="p"/>
      <p:bldP spid="8" grpId="0" build="p"/>
      <p:bldP spid="10" grpId="0" build="p"/>
      <p:bldP spid="1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/>
          <a:lstStyle/>
          <a:p>
            <a:r>
              <a:rPr lang="ru-RU" dirty="0" smtClean="0"/>
              <a:t>Блиц-опрос алгебра-арифметика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3"/>
                <a:ext cx="9601196" cy="932226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ru-RU" dirty="0" smtClean="0"/>
                  <a:t>Решите уравнение: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ru-RU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3"/>
                <a:ext cx="9601196" cy="932226"/>
              </a:xfrm>
              <a:blipFill rotWithShape="0">
                <a:blip r:embed="rId2"/>
                <a:stretch>
                  <a:fillRect l="-1144" t="-32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бъект 2"/>
          <p:cNvSpPr txBox="1">
            <a:spLocks/>
          </p:cNvSpPr>
          <p:nvPr/>
        </p:nvSpPr>
        <p:spPr>
          <a:xfrm>
            <a:off x="1295402" y="3071450"/>
            <a:ext cx="9601196" cy="932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ru-RU" dirty="0" smtClean="0"/>
              <a:t>Составьте приведенное квадратное уравнение с корнями -3 и 8</a:t>
            </a:r>
          </a:p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095999" y="2600637"/>
            <a:ext cx="1807434" cy="5354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Ответ: </a:t>
            </a:r>
            <a:r>
              <a:rPr lang="en-US" dirty="0" smtClean="0">
                <a:solidFill>
                  <a:srgbClr val="FF0000"/>
                </a:solidFill>
              </a:rPr>
              <a:t>x ≤ 0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2"/>
              <p:cNvSpPr txBox="1">
                <a:spLocks/>
              </p:cNvSpPr>
              <p:nvPr/>
            </p:nvSpPr>
            <p:spPr>
              <a:xfrm>
                <a:off x="6095999" y="3424571"/>
                <a:ext cx="3347477" cy="53540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sup>
                    </m:sSup>
                    <m:r>
                      <a:rPr lang="ru-RU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−24=0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8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3424571"/>
                <a:ext cx="3347477" cy="535401"/>
              </a:xfrm>
              <a:prstGeom prst="rect">
                <a:avLst/>
              </a:prstGeom>
              <a:blipFill rotWithShape="0">
                <a:blip r:embed="rId3"/>
                <a:stretch>
                  <a:fillRect l="-2368" t="-6818" b="-34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Объект 2"/>
          <p:cNvSpPr txBox="1">
            <a:spLocks/>
          </p:cNvSpPr>
          <p:nvPr/>
        </p:nvSpPr>
        <p:spPr>
          <a:xfrm>
            <a:off x="1295401" y="3734766"/>
            <a:ext cx="9601196" cy="932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3"/>
            </a:pPr>
            <a:r>
              <a:rPr lang="ru-RU" dirty="0" smtClean="0"/>
              <a:t>Задайте формулой функцию по её графику:</a:t>
            </a:r>
          </a:p>
          <a:p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360259" y="5528705"/>
            <a:ext cx="2536338" cy="5354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Ответ: </a:t>
            </a:r>
            <a:r>
              <a:rPr lang="en-US" dirty="0" smtClean="0">
                <a:solidFill>
                  <a:srgbClr val="FF0000"/>
                </a:solidFill>
              </a:rPr>
              <a:t>y = 2x - 4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3" name="Рисунок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4142" y="5986196"/>
            <a:ext cx="1127858" cy="8718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755" y="4233440"/>
            <a:ext cx="3754377" cy="191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82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5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build="p"/>
      <p:bldP spid="7" grpId="0" build="p"/>
      <p:bldP spid="8" grpId="0" build="p"/>
      <p:bldP spid="10" grpId="0" build="p"/>
      <p:bldP spid="1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/>
              <a:t>Блиц-опрос </a:t>
            </a:r>
            <a:r>
              <a:rPr lang="ru-RU" dirty="0" smtClean="0"/>
              <a:t>геометрия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295401" y="2556933"/>
            <a:ext cx="9601196" cy="932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Площадь треугольника равна 15 см². Все стороны треугольника увеличили в три раза. Найдите площадь нового треугольника.</a:t>
            </a:r>
          </a:p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295402" y="4066054"/>
            <a:ext cx="9601196" cy="932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ru-RU" dirty="0"/>
              <a:t>Най­ди­те пло­щадь тра­пе­ции, изоб­ражённой на </a:t>
            </a:r>
            <a:r>
              <a:rPr lang="ru-RU" dirty="0" smtClean="0"/>
              <a:t>ри­сун­ке: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2"/>
              <p:cNvSpPr txBox="1">
                <a:spLocks/>
              </p:cNvSpPr>
              <p:nvPr/>
            </p:nvSpPr>
            <p:spPr>
              <a:xfrm>
                <a:off x="1753913" y="3425498"/>
                <a:ext cx="3484837" cy="53540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135 </m:t>
                    </m:r>
                    <m:sSup>
                      <m:sSupPr>
                        <m:ctrlPr>
                          <a:rPr lang="ru-R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см</m:t>
                        </m:r>
                      </m:e>
                      <m:sup>
                        <m:r>
                          <a:rPr lang="ru-R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dirty="0" smtClean="0">
                  <a:solidFill>
                    <a:srgbClr val="FF0000"/>
                  </a:solidFill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8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913" y="3425498"/>
                <a:ext cx="3484837" cy="535401"/>
              </a:xfrm>
              <a:prstGeom prst="rect">
                <a:avLst/>
              </a:prstGeom>
              <a:blipFill rotWithShape="0">
                <a:blip r:embed="rId2"/>
                <a:stretch>
                  <a:fillRect l="-2802" t="-7955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2"/>
              <p:cNvSpPr txBox="1">
                <a:spLocks/>
              </p:cNvSpPr>
              <p:nvPr/>
            </p:nvSpPr>
            <p:spPr>
              <a:xfrm>
                <a:off x="4874098" y="5001513"/>
                <a:ext cx="6481011" cy="53540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 lnSpcReduction="10000"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dirty="0" smtClean="0"/>
                  <a:t>Ответ: </a:t>
                </a:r>
                <a:r>
                  <a:rPr lang="ru-RU" dirty="0">
                    <a:solidFill>
                      <a:schemeClr val="tx2"/>
                    </a:solidFill>
                  </a:rPr>
                  <a:t>Пло­щадь тра­пе­ции </a:t>
                </a:r>
                <a:r>
                  <a:rPr lang="ru-RU" dirty="0" smtClean="0">
                    <a:solidFill>
                      <a:schemeClr val="tx2"/>
                    </a:solidFill>
                  </a:rPr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7+9+12</m:t>
                        </m:r>
                      </m:num>
                      <m:den>
                        <m:r>
                          <a:rPr lang="ru-RU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ru-RU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12=</m:t>
                    </m:r>
                    <m:r>
                      <a:rPr lang="ru-R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168</m:t>
                    </m:r>
                  </m:oMath>
                </a14:m>
                <a:r>
                  <a:rPr lang="ru-RU" dirty="0" smtClean="0">
                    <a:solidFill>
                      <a:schemeClr val="tx2"/>
                    </a:solidFill>
                  </a:rPr>
                  <a:t> </a:t>
                </a:r>
                <a:endParaRPr lang="ru-RU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0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098" y="5001513"/>
                <a:ext cx="6481011" cy="535401"/>
              </a:xfrm>
              <a:prstGeom prst="rect">
                <a:avLst/>
              </a:prstGeom>
              <a:blipFill rotWithShape="0">
                <a:blip r:embed="rId3"/>
                <a:stretch>
                  <a:fillRect l="-1223" b="-11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13" y="4431984"/>
            <a:ext cx="2449119" cy="175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46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5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5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/>
      <p:bldP spid="7" grpId="0" build="p"/>
      <p:bldP spid="8" grpId="0" build="p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3300"/>
          </a:solidFill>
        </p:spPr>
        <p:txBody>
          <a:bodyPr/>
          <a:lstStyle/>
          <a:p>
            <a:r>
              <a:rPr lang="ru-RU" dirty="0" smtClean="0"/>
              <a:t>Вопрос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3"/>
            <a:ext cx="9601196" cy="932226"/>
          </a:xfrm>
        </p:spPr>
        <p:txBody>
          <a:bodyPr>
            <a:noAutofit/>
          </a:bodyPr>
          <a:lstStyle/>
          <a:p>
            <a:r>
              <a:rPr lang="ru-RU" sz="3200" dirty="0"/>
              <a:t>График линейной функции отсекает от второй координатной четверти равнобедренный прямоугольный треугольник с длинами катетов, равными 3. Найдите эту функцию.</a:t>
            </a:r>
          </a:p>
        </p:txBody>
      </p:sp>
      <p:sp>
        <p:nvSpPr>
          <p:cNvPr id="9" name="32-конечная звезда 8">
            <a:hlinkClick r:id="" action="ppaction://hlinkshowjump?jump=nextslide"/>
          </p:cNvPr>
          <p:cNvSpPr/>
          <p:nvPr/>
        </p:nvSpPr>
        <p:spPr>
          <a:xfrm>
            <a:off x="9406542" y="4244340"/>
            <a:ext cx="1745673" cy="1745673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1248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1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/>
              <a:t>Блиц-опрос </a:t>
            </a:r>
            <a:r>
              <a:rPr lang="ru-RU" dirty="0" smtClean="0"/>
              <a:t>геометрия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295401" y="2556933"/>
            <a:ext cx="9601196" cy="932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Найдите сторону квадрата с диагональю 10 см.</a:t>
            </a:r>
          </a:p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295401" y="3597075"/>
            <a:ext cx="9601196" cy="932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ru-RU" dirty="0" smtClean="0"/>
              <a:t>Дано: </a:t>
            </a:r>
            <a:r>
              <a:rPr lang="en-US" dirty="0" smtClean="0"/>
              <a:t>AB = 6, AC = 9, BK = 4. </a:t>
            </a:r>
            <a:r>
              <a:rPr lang="ru-RU" dirty="0" smtClean="0"/>
              <a:t>Найти</a:t>
            </a:r>
            <a:r>
              <a:rPr lang="en-US" dirty="0"/>
              <a:t>:</a:t>
            </a:r>
            <a:r>
              <a:rPr lang="ru-RU" dirty="0" smtClean="0"/>
              <a:t> </a:t>
            </a:r>
            <a:r>
              <a:rPr lang="en-US" dirty="0" smtClean="0"/>
              <a:t>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2"/>
              <p:cNvSpPr txBox="1">
                <a:spLocks/>
              </p:cNvSpPr>
              <p:nvPr/>
            </p:nvSpPr>
            <p:spPr>
              <a:xfrm>
                <a:off x="1753913" y="2915308"/>
                <a:ext cx="3154971" cy="82896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см</m:t>
                        </m:r>
                      </m:e>
                      <m:sup>
                        <m:r>
                          <a:rPr lang="ru-R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dirty="0" smtClean="0">
                  <a:solidFill>
                    <a:srgbClr val="FF0000"/>
                  </a:solidFill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8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913" y="2915308"/>
                <a:ext cx="3154971" cy="828960"/>
              </a:xfrm>
              <a:prstGeom prst="rect">
                <a:avLst/>
              </a:prstGeom>
              <a:blipFill rotWithShape="0">
                <a:blip r:embed="rId2"/>
                <a:stretch>
                  <a:fillRect l="-30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2"/>
              <p:cNvSpPr txBox="1">
                <a:spLocks/>
              </p:cNvSpPr>
              <p:nvPr/>
            </p:nvSpPr>
            <p:spPr>
              <a:xfrm>
                <a:off x="5508779" y="4713142"/>
                <a:ext cx="6481011" cy="53540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 lnSpcReduction="10000"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dirty="0" smtClean="0"/>
                  <a:t>Ответ: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CH =</a:t>
                </a:r>
                <a:r>
                  <a:rPr lang="ru-RU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∙4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1D1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ru-RU" dirty="0" smtClean="0">
                    <a:solidFill>
                      <a:schemeClr val="tx2"/>
                    </a:solidFill>
                  </a:rPr>
                  <a:t> </a:t>
                </a:r>
                <a:endParaRPr lang="ru-RU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0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779" y="4713142"/>
                <a:ext cx="6481011" cy="535401"/>
              </a:xfrm>
              <a:prstGeom prst="rect">
                <a:avLst/>
              </a:prstGeom>
              <a:blipFill rotWithShape="0">
                <a:blip r:embed="rId3"/>
                <a:stretch>
                  <a:fillRect l="-1223" b="-11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40" y="4135500"/>
            <a:ext cx="2177381" cy="1646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06898" y="5730215"/>
            <a:ext cx="598517" cy="36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447198" y="4873436"/>
            <a:ext cx="598517" cy="36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331398" y="4610945"/>
            <a:ext cx="598517" cy="36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08381" y="5510621"/>
            <a:ext cx="598517" cy="36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496330" y="4025657"/>
            <a:ext cx="598517" cy="36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530849" y="5546003"/>
            <a:ext cx="598517" cy="36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546368" y="4473828"/>
            <a:ext cx="598517" cy="36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273611" y="5731896"/>
            <a:ext cx="598517" cy="36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603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5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5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650"/>
                            </p:stCondLst>
                            <p:childTnLst>
                              <p:par>
                                <p:cTn id="7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/>
      <p:bldP spid="7" grpId="0" build="p"/>
      <p:bldP spid="8" grpId="0" build="p"/>
      <p:bldP spid="10" grpId="0" build="p"/>
      <p:bldP spid="4" grpId="0"/>
      <p:bldP spid="9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809" y="4321263"/>
            <a:ext cx="1850827" cy="18315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/>
              <a:t>Блиц-опрос </a:t>
            </a:r>
            <a:r>
              <a:rPr lang="ru-RU" dirty="0" smtClean="0"/>
              <a:t>геометрия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295401" y="2556933"/>
            <a:ext cx="9601196" cy="932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От квадратного стола отпилили три угла. Сколько стало углов у стола?</a:t>
            </a:r>
          </a:p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295402" y="3500787"/>
            <a:ext cx="9601196" cy="932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ru-RU" dirty="0" smtClean="0"/>
              <a:t>Грани правильного тетраэдра – равносторонние треугольники. Что является гранями правильного гексаэдра?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2"/>
              <p:cNvSpPr txBox="1">
                <a:spLocks/>
              </p:cNvSpPr>
              <p:nvPr/>
            </p:nvSpPr>
            <p:spPr>
              <a:xfrm>
                <a:off x="1753913" y="2929157"/>
                <a:ext cx="3484837" cy="53540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ru-R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endParaRPr lang="ru-RU" dirty="0" smtClean="0">
                  <a:solidFill>
                    <a:srgbClr val="FF0000"/>
                  </a:solidFill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8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913" y="2929157"/>
                <a:ext cx="3484837" cy="535401"/>
              </a:xfrm>
              <a:prstGeom prst="rect">
                <a:avLst/>
              </a:prstGeom>
              <a:blipFill rotWithShape="0">
                <a:blip r:embed="rId3"/>
                <a:stretch>
                  <a:fillRect l="-2802" t="-9195" b="-126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Объект 2"/>
          <p:cNvSpPr txBox="1">
            <a:spLocks/>
          </p:cNvSpPr>
          <p:nvPr/>
        </p:nvSpPr>
        <p:spPr>
          <a:xfrm>
            <a:off x="3934067" y="4593679"/>
            <a:ext cx="4323863" cy="12573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Ответ: </a:t>
            </a:r>
            <a:r>
              <a:rPr lang="ru-RU" dirty="0" smtClean="0">
                <a:solidFill>
                  <a:srgbClr val="FF0000"/>
                </a:solidFill>
              </a:rPr>
              <a:t>К</a:t>
            </a:r>
            <a:r>
              <a:rPr lang="ru-RU" dirty="0" smtClean="0">
                <a:solidFill>
                  <a:srgbClr val="FF1D1D"/>
                </a:solidFill>
              </a:rPr>
              <a:t>вадраты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928552" y="4339242"/>
            <a:ext cx="648393" cy="13300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76945" y="4322617"/>
            <a:ext cx="1579418" cy="13134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928552" y="5669278"/>
            <a:ext cx="1014153" cy="4821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959330" y="5636027"/>
            <a:ext cx="1197033" cy="5153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76945" y="4322617"/>
            <a:ext cx="365760" cy="1828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28552" y="5636027"/>
            <a:ext cx="2327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344189" y="5636027"/>
            <a:ext cx="2327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709949" y="5636027"/>
            <a:ext cx="2327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125585" y="5636027"/>
            <a:ext cx="2327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491345" y="5636027"/>
            <a:ext cx="2327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923607" y="5619401"/>
            <a:ext cx="2327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Рисунок 2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4142" y="5986196"/>
            <a:ext cx="1127858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94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85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/>
      <p:bldP spid="7" grpId="0" build="p"/>
      <p:bldP spid="8" grpId="0" build="p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60" y="2829219"/>
            <a:ext cx="6301737" cy="32736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1D1D"/>
          </a:solidFill>
        </p:spPr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 </a:t>
            </a:r>
            <a:r>
              <a:rPr lang="ru-RU" sz="5400" dirty="0" smtClean="0">
                <a:solidFill>
                  <a:srgbClr val="FF0000"/>
                </a:solidFill>
              </a:rPr>
              <a:t>y </a:t>
            </a:r>
            <a:r>
              <a:rPr lang="ru-RU" sz="5400" dirty="0">
                <a:solidFill>
                  <a:srgbClr val="FF0000"/>
                </a:solidFill>
              </a:rPr>
              <a:t>= x + 3</a:t>
            </a:r>
            <a:r>
              <a:rPr lang="ru-RU" sz="5400" dirty="0"/>
              <a:t>. </a:t>
            </a:r>
          </a:p>
        </p:txBody>
      </p:sp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4142" y="5986196"/>
            <a:ext cx="1127858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55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Sing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ru-RU" dirty="0" smtClean="0"/>
              <a:t>Вопрос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3"/>
            <a:ext cx="9601196" cy="932226"/>
          </a:xfrm>
        </p:spPr>
        <p:txBody>
          <a:bodyPr>
            <a:noAutofit/>
          </a:bodyPr>
          <a:lstStyle/>
          <a:p>
            <a:r>
              <a:rPr lang="ru-RU" sz="3200" dirty="0"/>
              <a:t>Из чисел A, B и C одно положительно, одно отрицательно и одно равно 0. Известно, что </a:t>
            </a:r>
            <a:r>
              <a:rPr lang="en-US" sz="3200" dirty="0" smtClean="0"/>
              <a:t>             </a:t>
            </a:r>
            <a:r>
              <a:rPr lang="ru-RU" sz="3200" dirty="0" smtClean="0"/>
              <a:t>A </a:t>
            </a:r>
            <a:r>
              <a:rPr lang="ru-RU" sz="3200" dirty="0"/>
              <a:t>= B (B – C). Какое из чисел </a:t>
            </a:r>
            <a:r>
              <a:rPr lang="ru-RU" sz="3200" dirty="0" smtClean="0"/>
              <a:t>положительно,</a:t>
            </a:r>
            <a:r>
              <a:rPr lang="en-US" sz="3200" dirty="0" smtClean="0"/>
              <a:t>       </a:t>
            </a:r>
            <a:r>
              <a:rPr lang="ru-RU" sz="3200" dirty="0" smtClean="0"/>
              <a:t>какое </a:t>
            </a:r>
            <a:r>
              <a:rPr lang="ru-RU" sz="3200" dirty="0"/>
              <a:t>отрицательно и какое равно 0? Почему?</a:t>
            </a:r>
          </a:p>
        </p:txBody>
      </p:sp>
      <p:sp>
        <p:nvSpPr>
          <p:cNvPr id="9" name="32-конечная звезда 8">
            <a:hlinkClick r:id="" action="ppaction://hlinkshowjump?jump=nextslide"/>
          </p:cNvPr>
          <p:cNvSpPr/>
          <p:nvPr/>
        </p:nvSpPr>
        <p:spPr>
          <a:xfrm>
            <a:off x="9402384" y="4335780"/>
            <a:ext cx="1745673" cy="1745673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5574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Если A = 0, то либо B = 0, либо B – C = 0. Ни то, ни другое невозможно. Поэтому A не 0. Если B = 0, то и A = 0. Это тоже невозможно. Поэтому B не 0. Следовательно, </a:t>
            </a:r>
            <a:r>
              <a:rPr lang="ru-RU" sz="2800" dirty="0">
                <a:solidFill>
                  <a:srgbClr val="FF0000"/>
                </a:solidFill>
              </a:rPr>
              <a:t>C = 0</a:t>
            </a:r>
            <a:r>
              <a:rPr lang="ru-RU" sz="2800" dirty="0"/>
              <a:t>, и равенство из условия задачи можно переписать в виде A = </a:t>
            </a:r>
            <a:r>
              <a:rPr lang="ru-RU" sz="2800" dirty="0" smtClean="0"/>
              <a:t>B</a:t>
            </a:r>
            <a:r>
              <a:rPr lang="en-US" sz="2800" dirty="0" smtClean="0"/>
              <a:t>²</a:t>
            </a:r>
            <a:r>
              <a:rPr lang="ru-RU" sz="2800" dirty="0" smtClean="0"/>
              <a:t>. </a:t>
            </a:r>
            <a:r>
              <a:rPr lang="ru-RU" sz="2800" dirty="0"/>
              <a:t>Отсюда следует, что 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&gt; 0</a:t>
            </a:r>
            <a:r>
              <a:rPr lang="ru-RU" sz="2800" dirty="0"/>
              <a:t>. </a:t>
            </a:r>
            <a:r>
              <a:rPr lang="ru-RU" sz="2800" dirty="0" smtClean="0"/>
              <a:t>Значит, </a:t>
            </a:r>
            <a:r>
              <a:rPr lang="en-US" sz="2800" dirty="0" smtClean="0">
                <a:solidFill>
                  <a:srgbClr val="FF0000"/>
                </a:solidFill>
              </a:rPr>
              <a:t>B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&lt; 0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142" y="5986196"/>
            <a:ext cx="1127858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18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Sing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6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ru-RU" dirty="0" smtClean="0"/>
              <a:t>Вопрос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3"/>
            <a:ext cx="9601196" cy="932226"/>
          </a:xfrm>
        </p:spPr>
        <p:txBody>
          <a:bodyPr>
            <a:noAutofit/>
          </a:bodyPr>
          <a:lstStyle/>
          <a:p>
            <a:r>
              <a:rPr lang="ru-RU" sz="3200" dirty="0"/>
              <a:t>Автомобиль из A в B ехал со средней </a:t>
            </a:r>
            <a:r>
              <a:rPr lang="ru-RU" sz="3200" dirty="0" smtClean="0"/>
              <a:t>скоростью</a:t>
            </a:r>
            <a:r>
              <a:rPr lang="en-US" sz="3200" dirty="0" smtClean="0"/>
              <a:t>     </a:t>
            </a:r>
            <a:r>
              <a:rPr lang="ru-RU" sz="3200" dirty="0" smtClean="0"/>
              <a:t> </a:t>
            </a:r>
            <a:r>
              <a:rPr lang="ru-RU" sz="3200" dirty="0"/>
              <a:t>50 км/ч., а обратно возвращался со </a:t>
            </a:r>
            <a:r>
              <a:rPr lang="ru-RU" sz="3200" dirty="0" smtClean="0"/>
              <a:t>скоростью</a:t>
            </a:r>
            <a:r>
              <a:rPr lang="en-US" sz="3200" dirty="0" smtClean="0"/>
              <a:t>         </a:t>
            </a:r>
            <a:r>
              <a:rPr lang="ru-RU" sz="3200" dirty="0" smtClean="0"/>
              <a:t> </a:t>
            </a:r>
            <a:r>
              <a:rPr lang="ru-RU" sz="3200" dirty="0"/>
              <a:t>30 км/ч.. Какова его средняя скорость?</a:t>
            </a:r>
          </a:p>
        </p:txBody>
      </p:sp>
      <p:sp>
        <p:nvSpPr>
          <p:cNvPr id="9" name="32-конечная звезда 8">
            <a:hlinkClick r:id="" action="ppaction://hlinkshowjump?jump=nextslide"/>
          </p:cNvPr>
          <p:cNvSpPr/>
          <p:nvPr/>
        </p:nvSpPr>
        <p:spPr>
          <a:xfrm>
            <a:off x="5223162" y="4267200"/>
            <a:ext cx="1745673" cy="1745673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03512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6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>
                <a:solidFill>
                  <a:srgbClr val="FF0000"/>
                </a:solidFill>
              </a:rPr>
              <a:t>37, 5 км/ч.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142" y="5986196"/>
            <a:ext cx="1127858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90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Sing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dirty="0" smtClean="0"/>
              <a:t>Вопрос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3"/>
            <a:ext cx="9601196" cy="932226"/>
          </a:xfrm>
        </p:spPr>
        <p:txBody>
          <a:bodyPr>
            <a:noAutofit/>
          </a:bodyPr>
          <a:lstStyle/>
          <a:p>
            <a:r>
              <a:rPr lang="ru-RU" dirty="0"/>
              <a:t>В XIX-XX веках Россией правили 6 царей династии Романовых. Вот их имена и отчества по алфавиту: Александр Александрович</a:t>
            </a:r>
            <a:r>
              <a:rPr lang="ru-RU" dirty="0" smtClean="0"/>
              <a:t>, Александр Николаевич, Александр Павлович, Николай Александрович, Николай Павлович, Павел Петрович. Один раз после брата правил брат, во всех остальных случаях после отца - сын. Как известно, </a:t>
            </a:r>
            <a:r>
              <a:rPr lang="ru-RU" dirty="0"/>
              <a:t>последнего русского царя, погибшего в Екатеринбурге в 1918 году, звали Николаем. Найдите порядок правления этих царей. </a:t>
            </a:r>
          </a:p>
        </p:txBody>
      </p:sp>
      <p:sp>
        <p:nvSpPr>
          <p:cNvPr id="9" name="32-конечная звезда 8">
            <a:hlinkClick r:id="" action="ppaction://hlinkshowjump?jump=nextslide"/>
          </p:cNvPr>
          <p:cNvSpPr/>
          <p:nvPr/>
        </p:nvSpPr>
        <p:spPr>
          <a:xfrm>
            <a:off x="10044545" y="4871258"/>
            <a:ext cx="1327267" cy="1257993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85394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8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2491</TotalTime>
  <Words>1005</Words>
  <Application>Microsoft Office PowerPoint</Application>
  <PresentationFormat>Широкоэкранный</PresentationFormat>
  <Paragraphs>125</Paragraphs>
  <Slides>31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Cambria Math</vt:lpstr>
      <vt:lpstr>Garamond</vt:lpstr>
      <vt:lpstr>Натуральные материалы</vt:lpstr>
      <vt:lpstr>Презентация PowerPoint</vt:lpstr>
      <vt:lpstr>Презентация PowerPoint</vt:lpstr>
      <vt:lpstr>Вопрос 1</vt:lpstr>
      <vt:lpstr>Ответ</vt:lpstr>
      <vt:lpstr>Вопрос 2</vt:lpstr>
      <vt:lpstr>Ответ</vt:lpstr>
      <vt:lpstr>Вопрос 3</vt:lpstr>
      <vt:lpstr>Ответ</vt:lpstr>
      <vt:lpstr>Вопрос 4</vt:lpstr>
      <vt:lpstr>Ответ</vt:lpstr>
      <vt:lpstr>Вопрос 5</vt:lpstr>
      <vt:lpstr>Ответ например:</vt:lpstr>
      <vt:lpstr>Вопрос 6</vt:lpstr>
      <vt:lpstr>Ответ</vt:lpstr>
      <vt:lpstr>Вопрос 7</vt:lpstr>
      <vt:lpstr>Ответ</vt:lpstr>
      <vt:lpstr>Вопрос 8</vt:lpstr>
      <vt:lpstr>Ответ</vt:lpstr>
      <vt:lpstr>Вопрос 9</vt:lpstr>
      <vt:lpstr>Ответ</vt:lpstr>
      <vt:lpstr>Вопрос 10</vt:lpstr>
      <vt:lpstr>Ответ</vt:lpstr>
      <vt:lpstr>Вопрос 11</vt:lpstr>
      <vt:lpstr>Ответ</vt:lpstr>
      <vt:lpstr>Вопрос 12</vt:lpstr>
      <vt:lpstr>Ответ</vt:lpstr>
      <vt:lpstr>Блиц-опрос алгебра-арифметика</vt:lpstr>
      <vt:lpstr>Блиц-опрос алгебра-арифметика</vt:lpstr>
      <vt:lpstr>Блиц-опрос геометрия</vt:lpstr>
      <vt:lpstr>Блиц-опрос геометрия</vt:lpstr>
      <vt:lpstr>Блиц-опрос геометрия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Офесы</dc:creator>
  <cp:lastModifiedBy>Офесы</cp:lastModifiedBy>
  <cp:revision>102</cp:revision>
  <dcterms:created xsi:type="dcterms:W3CDTF">2015-03-25T16:44:47Z</dcterms:created>
  <dcterms:modified xsi:type="dcterms:W3CDTF">2015-04-19T13:01:25Z</dcterms:modified>
</cp:coreProperties>
</file>