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2"/>
  </p:notesMasterIdLst>
  <p:sldIdLst>
    <p:sldId id="256" r:id="rId2"/>
    <p:sldId id="258" r:id="rId3"/>
    <p:sldId id="267" r:id="rId4"/>
    <p:sldId id="268" r:id="rId5"/>
    <p:sldId id="259" r:id="rId6"/>
    <p:sldId id="261" r:id="rId7"/>
    <p:sldId id="262" r:id="rId8"/>
    <p:sldId id="269" r:id="rId9"/>
    <p:sldId id="270" r:id="rId10"/>
    <p:sldId id="271" r:id="rId11"/>
    <p:sldId id="263" r:id="rId12"/>
    <p:sldId id="272" r:id="rId13"/>
    <p:sldId id="273" r:id="rId14"/>
    <p:sldId id="274" r:id="rId15"/>
    <p:sldId id="275" r:id="rId16"/>
    <p:sldId id="264" r:id="rId17"/>
    <p:sldId id="276" r:id="rId18"/>
    <p:sldId id="265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79" autoAdjust="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B114463-109B-4270-ACDB-41891598E5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9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176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8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88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89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873911-AF25-47DA-864D-9E04091D7B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8C28-E0E5-4510-B6F1-6E5202483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AD69D-9B6A-43E2-A939-83E662805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FC95-0D29-4273-AF24-F8408DA4E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35F9-0275-41E0-ABA0-D43F7A75B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F793B-11FA-4DFB-88BF-4157B29F06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FA0D-7D0B-4278-BD55-52655E599B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2A447-F7BB-4683-8841-31132012C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442-38D9-4FFC-B5B7-BFB732A8B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16D83-F26A-4363-B95B-AADD8C1A3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44713-2083-49B8-BB08-259D0569F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6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6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F6890-A4E6-4F5F-9A15-92E962E4763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5%D1%85%D0%BD%D0%B8%D1%87%D0%B5%D1%81%D0%BA%D0%B8%D0%B5_%D0%B4%D0%B8%D1%81%D1%86%D0%B8%D0%BF%D0%BB%D0%B8%D0%BD%D1%8B_%D0%BB%D1%91%D0%B3%D0%BA%D0%BE%D0%B9_%D0%B0%D1%82%D0%BB%D0%B5%D1%82%D0%B8%D0%BA%D0%B8" TargetMode="External"/><Relationship Id="rId2" Type="http://schemas.openxmlformats.org/officeDocument/2006/relationships/hyperlink" Target="http://ru.wikipedia.org/wiki/%D0%9B%D1%91%D0%B3%D0%BA%D0%B0%D1%8F_%D0%B0%D1%82%D0%BB%D0%B5%D1%82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5%D1%85%D0%BD%D0%B8%D1%87%D0%B5%D1%81%D0%BA%D0%B8%D0%B5_%D0%B4%D0%B8%D1%81%D1%86%D0%B8%D0%BF%D0%BB%D0%B8%D0%BD%D1%8B_%D0%BB%D1%91%D0%B3%D0%BA%D0%BE%D0%B9_%D0%B0%D1%82%D0%BB%D0%B5%D1%82%D0%B8%D0%BA%D0%B8" TargetMode="External"/><Relationship Id="rId2" Type="http://schemas.openxmlformats.org/officeDocument/2006/relationships/hyperlink" Target="http://ru.wikipedia.org/wiki/%D0%9B%D1%91%D0%B3%D0%BA%D0%B0%D1%8F_%D0%B0%D1%82%D0%BB%D0%B5%D1%82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91%D0%B3%D0%BA%D0%B0%D1%8F_%D0%B0%D1%82%D0%BB%D0%B5%D1%82%D0%B8%D0%BA%D0%B0" TargetMode="External"/><Relationship Id="rId2" Type="http://schemas.openxmlformats.org/officeDocument/2006/relationships/hyperlink" Target="http://ru.wikipedia.org/wiki/%D0%9C%D0%BD%D0%BE%D0%B3%D0%BE%D0%B1%D0%BE%D1%80%D1%8C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ru.wikipedia.org/wiki/%D0%A1%D0%B5%D0%BC%D0%B8%D0%B1%D0%BE%D1%80%D1%8C%D0%B5" TargetMode="External"/><Relationship Id="rId4" Type="http://schemas.openxmlformats.org/officeDocument/2006/relationships/hyperlink" Target="http://ru.wikipedia.org/wiki/%D0%94%D0%B5%D1%81%D1%8F%D1%82%D0%B8%D0%B1%D0%BE%D1%80%D1%8C%D0%B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9B%D1%91%D0%B3%D0%BA%D0%B0%D1%8F_%D0%B0%D1%82%D0%BB%D0%B5%D1%82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91%D0%B3%D0%BA%D0%B0%D1%8F_%D0%B0%D1%82%D0%BB%D0%B5%D1%82%D0%B8%D0%BA%D0%B0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258888"/>
          </a:xfrm>
        </p:spPr>
        <p:txBody>
          <a:bodyPr/>
          <a:lstStyle/>
          <a:p>
            <a:r>
              <a:rPr lang="ru-RU" b="1" dirty="0" smtClean="0"/>
              <a:t>ЛЕГКАЯ АТЛЕТИКА – КОРОЛЕВА СПОРТА!</a:t>
            </a:r>
            <a:endParaRPr lang="ru-RU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429000" y="5257800"/>
            <a:ext cx="5181600" cy="1143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1 И 4 ЧЕТВЕРТЬ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1-4 КЛАСС</a:t>
            </a:r>
            <a:endParaRPr lang="ru-RU" dirty="0"/>
          </a:p>
        </p:txBody>
      </p:sp>
      <p:pic>
        <p:nvPicPr>
          <p:cNvPr id="1027" name="Picture 3" descr="E:\Ирина РАБОТА\презентации\1 апреля\ДЛЯ ПРЕЗЕНТАЦИИ\atle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делятся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Прыжок в высоту</a:t>
            </a:r>
          </a:p>
          <a:p>
            <a:r>
              <a:rPr lang="ru-RU" dirty="0" smtClean="0"/>
              <a:t>Прыжок в длину</a:t>
            </a:r>
          </a:p>
          <a:p>
            <a:r>
              <a:rPr lang="ru-RU" dirty="0" smtClean="0"/>
              <a:t>Тройной прыжок</a:t>
            </a:r>
          </a:p>
          <a:p>
            <a:r>
              <a:rPr lang="ru-RU" dirty="0" smtClean="0"/>
              <a:t>Прыжок с шестом</a:t>
            </a:r>
            <a:endParaRPr lang="ru-RU" dirty="0"/>
          </a:p>
        </p:txBody>
      </p:sp>
      <p:pic>
        <p:nvPicPr>
          <p:cNvPr id="10242" name="Picture 2" descr="E:\Ирина РАБОТА\презентации\1 апреля\ДЛЯ ПРЕЗЕНТАЦИИ\b_5823p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2879805" cy="1857375"/>
          </a:xfrm>
          <a:prstGeom prst="rect">
            <a:avLst/>
          </a:prstGeom>
          <a:noFill/>
        </p:spPr>
      </p:pic>
      <p:pic>
        <p:nvPicPr>
          <p:cNvPr id="10243" name="Picture 3" descr="E:\Ирина РАБОТА\презентации\1 апреля\ДЛЯ ПРЕЗЕНТАЦИИ\IMG_6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38600"/>
            <a:ext cx="2574925" cy="1716617"/>
          </a:xfrm>
          <a:prstGeom prst="rect">
            <a:avLst/>
          </a:prstGeom>
          <a:noFill/>
        </p:spPr>
      </p:pic>
      <p:pic>
        <p:nvPicPr>
          <p:cNvPr id="10244" name="Picture 4" descr="E:\Ирина РАБОТА\презентации\1 апреля\ДЛЯ ПРЕЗЕНТАЦИИ\23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876800"/>
            <a:ext cx="2805112" cy="174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Прыжок </a:t>
            </a:r>
            <a:r>
              <a:rPr lang="ru-RU" b="1" dirty="0"/>
              <a:t>в высоту с разбега.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    Прыжок в высоту с разбега</a:t>
            </a:r>
            <a:r>
              <a:rPr lang="ru-RU" sz="2000" dirty="0" smtClean="0"/>
              <a:t> — дисциплина </a:t>
            </a:r>
            <a:r>
              <a:rPr lang="ru-RU" sz="2000" dirty="0" smtClean="0">
                <a:hlinkClick r:id="rId2" tooltip="Лёгкая атлетика"/>
              </a:rPr>
              <a:t>лёгкой атлетики</a:t>
            </a:r>
            <a:r>
              <a:rPr lang="ru-RU" sz="2000" dirty="0" smtClean="0"/>
              <a:t>, относящаяся к вертикальным прыжкам </a:t>
            </a:r>
            <a:r>
              <a:rPr lang="ru-RU" sz="2000" dirty="0" smtClean="0">
                <a:hlinkClick r:id="rId3" tooltip="Технические дисциплины лёгкой атлетики"/>
              </a:rPr>
              <a:t>технических</a:t>
            </a:r>
            <a:r>
              <a:rPr lang="ru-RU" sz="2000" dirty="0" smtClean="0"/>
              <a:t> видов. Составляющие прыжка — разбег, подготовка к отталкиванию, отталкивание, переход через планку и приземление.</a:t>
            </a:r>
          </a:p>
          <a:p>
            <a:pPr>
              <a:buNone/>
            </a:pPr>
            <a:r>
              <a:rPr lang="ru-RU" sz="2000" dirty="0" smtClean="0"/>
              <a:t>    Требует от спортсменов прыгучести и координации движений. Проводится в летнем и зимнем сезоне.</a:t>
            </a:r>
          </a:p>
          <a:p>
            <a:pPr>
              <a:lnSpc>
                <a:spcPct val="80000"/>
              </a:lnSpc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  <a:buNone/>
            </a:pPr>
            <a:endParaRPr lang="ru-RU" sz="2000" b="1" dirty="0"/>
          </a:p>
        </p:txBody>
      </p:sp>
      <p:pic>
        <p:nvPicPr>
          <p:cNvPr id="11266" name="Picture 2" descr="E:\Ирина РАБОТА\презентации\1 апреля\ДЛЯ ПРЕЗЕНТАЦИИ\ae773f9f3220a3eee11e6dc90fee1e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038600"/>
            <a:ext cx="3646487" cy="243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соревнований по прыжкам в высоту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ru-RU" sz="2000" dirty="0" smtClean="0"/>
              <a:t>Соревнования по прыжкам в высоту происходят в секторе для прыжков, оборудованном планкой на держателях и местом для приземления. </a:t>
            </a:r>
          </a:p>
          <a:p>
            <a:r>
              <a:rPr lang="ru-RU" sz="2000" dirty="0" smtClean="0"/>
              <a:t>Спортсмену на предварительном этапе и в финале даётся по три попытки на каждой высоте. </a:t>
            </a:r>
          </a:p>
          <a:p>
            <a:r>
              <a:rPr lang="ru-RU" sz="2000" dirty="0" smtClean="0"/>
              <a:t>Спортсмен может начать прыгать с любой высоты, предварительно оповестив об этом судей.</a:t>
            </a:r>
          </a:p>
          <a:p>
            <a:r>
              <a:rPr lang="ru-RU" sz="2000" dirty="0" smtClean="0"/>
              <a:t>При попытке спортсмен должен отталкиваться одной ногой. </a:t>
            </a:r>
          </a:p>
          <a:p>
            <a:r>
              <a:rPr lang="ru-RU" sz="2000" dirty="0" smtClean="0"/>
              <a:t>Удачную попытку судья отмечает поднятием белого флага. Если планка упала со стоек после поднятия белого флага, попытка считается засчитанной. Неудачная попытка отмечается красным флагом.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прыжков в высоту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Перешагивание (ножницы)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наиболее простым и доступным из всех способов прыжка в высоту. Он не требует дорогого инвентаря, специальных поролоновых матов, так как прыгун осуществляет приземление на ноги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Ирина РАБОТА\презентации\1 апреля\ДЛЯ ПРЕЗЕНТАЦИИ\High_jump_cissor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988" y="3124201"/>
            <a:ext cx="5203012" cy="2590800"/>
          </a:xfrm>
          <a:prstGeom prst="rect">
            <a:avLst/>
          </a:prstGeom>
          <a:noFill/>
        </p:spPr>
      </p:pic>
      <p:pic>
        <p:nvPicPr>
          <p:cNvPr id="12291" name="Picture 3" descr="E:\Ирина РАБОТА\презентации\1 апреля\ДЛЯ ПРЕЗЕНТАЦИИ\1327840086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00650"/>
            <a:ext cx="4057651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прыжков в высоту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Перекидной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способ, чем-то похожий на запрыгивание на лошадь, впервые позволил обеспечить положение центра масс прыгуна ниже планки. При прыжке этим способом спортсмен разбегается и отталкивается ближней к планке ногой и приземляется на маховую ногу. При переходе через планку последовательно маховой, а затем толчковой ногой, при согнутом положении тела и глубоком «нырке» головой вниз за планку центр масс тела проходит ниже планки, что дает преимущество по сравнению с перешагиванием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Ирина РАБОТА\презентации\1 апреля\ДЛЯ ПРЕЗЕНТАЦИИ\130734171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648200"/>
            <a:ext cx="5343525" cy="192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прыжков в высоту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Фосбери-флоп</a:t>
            </a:r>
            <a:endParaRPr lang="ru-RU" b="1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прыжке этим способом спортсмен разбегается наискосок по широкой дуге со стороны маховой ноги . Во время отталкивания дальней от планки, толчковой ногой, таз разворачивается, и, взлетая вверх, спортсмен поворачивается спиной к планке, последовательно перенося через планку части тела, что является неоспоримым биомеханическим преимуществом. При выполнении правильного перехода планки плечи опускаются за планку с одной стороны, а ноги удерживаются с другой, чем достигается положение центра масс тела ниже планки. Когда таз также пройдет над планкой, тазобедренные суставы быстро сгибаются и ноги выпрямляются. Прыгун падает на спину, ноги прямые.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Ирина РАБОТА\презентации\1 апреля\ДЛЯ ПРЕЗЕНТАЦИИ\477918_html_m5f7b5a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763096"/>
            <a:ext cx="2300287" cy="2094904"/>
          </a:xfrm>
          <a:prstGeom prst="rect">
            <a:avLst/>
          </a:prstGeom>
          <a:noFill/>
        </p:spPr>
      </p:pic>
      <p:pic>
        <p:nvPicPr>
          <p:cNvPr id="14339" name="Picture 3" descr="E:\Ирина РАБОТА\презентации\1 апреля\ДЛЯ ПРЕЗЕНТАЦИИ\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0"/>
            <a:ext cx="5126401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Прыжки в длину с разбега.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       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Прыжки делятся на четыре фазы: разбег, отталкивание, полёт, приземление. Длина разбега выбирается в зависимости от индивидуальных особенностей каждого учащегося ( 20-25 м –мальчики , 15-20 м- девочки ). Разбег нужен для того, чтобы набрать скорость. До начала прыжков следует провести разминку, тщательно разровнять песок в яме, убрать из неё грабли, лопату.</a:t>
            </a:r>
          </a:p>
        </p:txBody>
      </p:sp>
      <p:pic>
        <p:nvPicPr>
          <p:cNvPr id="15362" name="Picture 2" descr="E:\Ирина РАБОТА\презентации\1 апреля\ДЛЯ ПРЕЗЕНТАЦИИ\prizok_sognuv_no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5075"/>
            <a:ext cx="4401752" cy="1812925"/>
          </a:xfrm>
          <a:prstGeom prst="rect">
            <a:avLst/>
          </a:prstGeom>
          <a:noFill/>
        </p:spPr>
      </p:pic>
      <p:pic>
        <p:nvPicPr>
          <p:cNvPr id="15363" name="Picture 3" descr="E:\Ирина РАБОТА\презентации\1 апреля\ДЛЯ ПРЕЗЕНТАЦИИ\Техника прыжка в длину с разбе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91000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Тройной прыжок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Тройной прыжок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дисциплина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Лёгкая атлетика"/>
              </a:rPr>
              <a:t>лёгкой атлетики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относящаяся к горизонтальным прыжкам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Технические дисциплины лёгкой атлетики"/>
              </a:rPr>
              <a:t>технических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Лёгкая атлетика"/>
              </a:rPr>
              <a:t>легкоатлетической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Ирина РАБОТА\презентации\1 апреля\ДЛЯ ПРЕЗЕНТАЦИИ\860px-Triple_Jump,Idowu_Phillips,_Bejing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343400"/>
            <a:ext cx="8191501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Метание.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      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Метание мяча на дальность характеризуется кратковременным, но концентрированным усилием мышц рук, плечевого пояса и ног при их координированном воздействии. Мяч удерживается фалангами пальцев метающей руки. Три пальца размещены сзади мяча, а большой палец и мизинец поддерживают его с боков. Техника метания делится на три фазы: разбег, бросок, торможение после броска.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2" descr="E:\Ирина РАБОТА\презентации\1 апреля\ДЛЯ ПРЕЗЕНТАЦИИ\5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572000"/>
            <a:ext cx="38100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легкой атлетике метают: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Копье</a:t>
            </a:r>
          </a:p>
          <a:p>
            <a:r>
              <a:rPr lang="ru-RU" dirty="0" smtClean="0"/>
              <a:t>Молот</a:t>
            </a:r>
          </a:p>
          <a:p>
            <a:r>
              <a:rPr lang="ru-RU" dirty="0" smtClean="0"/>
              <a:t>Диск</a:t>
            </a:r>
          </a:p>
          <a:p>
            <a:r>
              <a:rPr lang="ru-RU" dirty="0" smtClean="0"/>
              <a:t> Толкают ядро</a:t>
            </a:r>
            <a:endParaRPr lang="ru-RU" dirty="0"/>
          </a:p>
        </p:txBody>
      </p:sp>
      <p:pic>
        <p:nvPicPr>
          <p:cNvPr id="18434" name="Picture 2" descr="E:\Ирина РАБОТА\презентации\1 апреля\ДЛЯ ПРЕЗЕНТАЦИИ\000_DV53059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76400"/>
            <a:ext cx="2370532" cy="1325563"/>
          </a:xfrm>
          <a:prstGeom prst="rect">
            <a:avLst/>
          </a:prstGeom>
          <a:noFill/>
        </p:spPr>
      </p:pic>
      <p:pic>
        <p:nvPicPr>
          <p:cNvPr id="18435" name="Picture 3" descr="E:\Ирина РАБОТА\презентации\1 апреля\ДЛЯ ПРЕЗЕНТАЦИИ\53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24000"/>
            <a:ext cx="2844001" cy="2200275"/>
          </a:xfrm>
          <a:prstGeom prst="rect">
            <a:avLst/>
          </a:prstGeom>
          <a:noFill/>
        </p:spPr>
      </p:pic>
      <p:pic>
        <p:nvPicPr>
          <p:cNvPr id="18436" name="Picture 4" descr="E:\Ирина РАБОТА\презентации\1 апреля\ДЛЯ ПРЕЗЕНТАЦИИ\img.lrytas.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191000"/>
            <a:ext cx="2768600" cy="1877457"/>
          </a:xfrm>
          <a:prstGeom prst="rect">
            <a:avLst/>
          </a:prstGeom>
          <a:noFill/>
        </p:spPr>
      </p:pic>
      <p:pic>
        <p:nvPicPr>
          <p:cNvPr id="18437" name="Picture 5" descr="E:\Ирина РАБОТА\презентации\1 апреля\ДЛЯ ПРЕЗЕНТАЦИИ\1418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267200"/>
            <a:ext cx="2789237" cy="2094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ru-RU" b="1" dirty="0"/>
              <a:t>Техника безопасности.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332037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На урок по легкой атлетике допускаются учащиеся в спортивной форме. При занятиях на улице форма должна соответствовать погодным условиям.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Для занятиях в зале обувь должна иметь белую нескользящую подошву (желательно кроссовки)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Перед занятием необходимо сделать разминку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Во время разминочного бега необходимо соблюдать дистанцию, не перегонять впереди бегущего, чтобы исключить столкновения.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Во время бега на короткие дистанции необходимо бежать по своей дорожке. После финиша резко не тормозить!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После бега на длинные дистанции ЗАПРЕЩАЕТСЯ садится на скамейки или ложиться на пол (траву). Нужно обязательно походить и восстановить дыхание.</a:t>
            </a:r>
          </a:p>
        </p:txBody>
      </p:sp>
      <p:pic>
        <p:nvPicPr>
          <p:cNvPr id="3075" name="Picture 3" descr="E:\Ирина РАБОТА\презентации\1 апреля\ДЛЯ ПРЕЗЕНТАЦИИ\1786469-b5e0a37eeaccc32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762000"/>
            <a:ext cx="1579563" cy="16923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Многоборья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Легкоатлетические </a:t>
            </a:r>
            <a:r>
              <a:rPr lang="ru-RU" sz="2400" b="1" dirty="0" smtClean="0">
                <a:hlinkClick r:id="rId2" tooltip="Многоборья"/>
              </a:rPr>
              <a:t>многоборья</a:t>
            </a:r>
            <a:r>
              <a:rPr lang="ru-RU" sz="2400" dirty="0" smtClean="0"/>
              <a:t> — совокупность </a:t>
            </a:r>
            <a:r>
              <a:rPr lang="ru-RU" sz="2400" dirty="0" smtClean="0">
                <a:hlinkClick r:id="rId3" tooltip="Лёгкая атлетика"/>
              </a:rPr>
              <a:t>легкоатлетических</a:t>
            </a:r>
            <a:r>
              <a:rPr lang="ru-RU" sz="2400" dirty="0" smtClean="0"/>
              <a:t> дисциплин, где спортсмены соревнуются в различных видах, которые позволяют выявить самого разностороннего атлета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Десятиборье"/>
              </a:rPr>
              <a:t>Десятиборье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мужчины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(летний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сезон)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tooltip="Семиборье"/>
              </a:rPr>
              <a:t>Семиборье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женщины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(летний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сезон)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Семиборье мужчины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(зимний сезон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Пятиборье женщины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(зимний сезон)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E:\Ирина РАБОТА\презентации\1 апреля\ДЛЯ ПРЕЗЕНТАЦИИ\1349346096_713250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343400"/>
            <a:ext cx="3098800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258888"/>
          </a:xfrm>
        </p:spPr>
        <p:txBody>
          <a:bodyPr/>
          <a:lstStyle/>
          <a:p>
            <a:r>
              <a:rPr lang="ru-RU" dirty="0" err="1" smtClean="0"/>
              <a:t>Техика</a:t>
            </a:r>
            <a:r>
              <a:rPr lang="ru-RU" dirty="0" smtClean="0"/>
              <a:t>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3463925"/>
          </a:xfrm>
        </p:spPr>
        <p:txBody>
          <a:bodyPr/>
          <a:lstStyle/>
          <a:p>
            <a:r>
              <a:rPr lang="ru-RU" sz="1800" dirty="0" smtClean="0"/>
              <a:t>Не выполнять прыжки на неровном, рыхлом и скользком грунте. Не приземляться на руки</a:t>
            </a:r>
          </a:p>
          <a:p>
            <a:r>
              <a:rPr lang="ru-RU" sz="1800" dirty="0" smtClean="0"/>
              <a:t>Без разрешения учителя не брать спортивный инвентарь и не залезать на спортивные снаряды. По окончанию урока убрать на свои места спортивный инвентарь.</a:t>
            </a:r>
          </a:p>
          <a:p>
            <a:r>
              <a:rPr lang="ru-RU" sz="1800" dirty="0" smtClean="0"/>
              <a:t>Перед выполнением метания, посмотреть нет ли в секторе посторонних людей </a:t>
            </a:r>
          </a:p>
          <a:p>
            <a:r>
              <a:rPr lang="ru-RU" sz="1800" dirty="0" smtClean="0"/>
              <a:t>Не производить метания без разрешения учителя, не оставлять без присмотра спортивный инвентарь</a:t>
            </a:r>
          </a:p>
          <a:p>
            <a:r>
              <a:rPr lang="ru-RU" sz="1800" dirty="0" smtClean="0"/>
              <a:t>Не стоять справа от метающего, не находиться в зоне броска</a:t>
            </a:r>
            <a:endParaRPr lang="ru-RU" sz="1800" dirty="0"/>
          </a:p>
        </p:txBody>
      </p:sp>
      <p:pic>
        <p:nvPicPr>
          <p:cNvPr id="4098" name="Picture 2" descr="E:\Ирина РАБОТА\презентации\1 апреля\ДЛЯ ПРЕЗЕНТАЦИИ\33621987-f_4cfe6271d1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343400"/>
            <a:ext cx="1708150" cy="22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Легкая атлетика включает в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Бег              Прыжки           Метания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Спортивная</a:t>
            </a:r>
          </a:p>
          <a:p>
            <a:pPr>
              <a:buNone/>
            </a:pPr>
            <a:r>
              <a:rPr lang="ru-RU" dirty="0" smtClean="0"/>
              <a:t>      ходьба</a:t>
            </a:r>
          </a:p>
          <a:p>
            <a:pPr>
              <a:buNone/>
            </a:pPr>
            <a:r>
              <a:rPr lang="ru-RU" dirty="0" smtClean="0"/>
              <a:t>                                Многоборья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066800" y="1447800"/>
            <a:ext cx="2057400" cy="12954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1200" y="1524000"/>
            <a:ext cx="1600200" cy="12192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505994" y="2056606"/>
            <a:ext cx="1371600" cy="158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676400" y="1676400"/>
            <a:ext cx="2438400" cy="19812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038600" y="2438400"/>
            <a:ext cx="3581400" cy="16002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3" name="Picture 3" descr="E:\Ирина РАБОТА\презентации\1 апреля\ДЛЯ ПРЕЗЕНТАЦИИ\x_2182af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105400"/>
            <a:ext cx="2375379" cy="157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4114800" cy="609600"/>
          </a:xfrm>
        </p:spPr>
        <p:txBody>
          <a:bodyPr/>
          <a:lstStyle/>
          <a:p>
            <a:r>
              <a:rPr lang="ru-RU" sz="4000" b="1"/>
              <a:t>Бег.</a:t>
            </a:r>
            <a:r>
              <a:rPr lang="ru-RU" sz="400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/>
              <a:t>    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Бег - естественный способ передвижения входящий во многие виды спорта. В лёгкой атлетике бег делится на гладкий, с препятствиями, эстафетный и по пересечённой местности. Бег выполняется широким шагом на передней части стопы, с полным выпрямлением ноги в момент отталкивания от земли и выносом бедра другой ноги вперёд-вверх, туловище слегка наклонено вперёд, руки согнуты в локтях, дыхание свободное.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679450"/>
          </a:xfrm>
        </p:spPr>
        <p:txBody>
          <a:bodyPr/>
          <a:lstStyle/>
          <a:p>
            <a:r>
              <a:rPr lang="ru-RU" sz="4000" b="1" dirty="0" smtClean="0"/>
              <a:t>Гладкий бег делится на:</a:t>
            </a:r>
            <a:endParaRPr lang="ru-RU" sz="4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029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/>
              <a:t>Бег на короткие дистанции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Для учащихся 1-4 классов - 30, 60 метров – условно разделяется на четыре фазы: старт, стартовый разбег, бег по дистанции, финиширование. Для наиболее эффективного начала бега используют низкий старт.  </a:t>
            </a: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/>
              <a:t>Бег на средние дистанции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Для учащихся 1-4 классов – 600 метров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cs typeface="Times New Roman" pitchFamily="18" charset="0"/>
              </a:rPr>
              <a:t>Бег на длинные дистанции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Для 1- 4 классов – 1000, 1500 метров, 6 минутный бег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57200" indent="-457200">
              <a:lnSpc>
                <a:spcPct val="9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/>
              <a:t>  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         </a:t>
            </a:r>
            <a:endParaRPr lang="ru-RU" sz="2400" dirty="0"/>
          </a:p>
        </p:txBody>
      </p:sp>
      <p:pic>
        <p:nvPicPr>
          <p:cNvPr id="6146" name="Picture 2" descr="E:\Ирина РАБОТА\презентации\1 апреля\ДЛЯ ПРЕЗЕНТАЦИИ\dd78cef6c3ffbaec0175cfb96d45582e.d4fe1c5206c50f6.7078508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876800"/>
            <a:ext cx="2514600" cy="1673781"/>
          </a:xfrm>
          <a:prstGeom prst="rect">
            <a:avLst/>
          </a:prstGeom>
          <a:noFill/>
        </p:spPr>
      </p:pic>
      <p:pic>
        <p:nvPicPr>
          <p:cNvPr id="6147" name="Picture 3" descr="E:\Ирина РАБОТА\презентации\1 апреля\ДЛЯ ПРЕЗЕНТАЦИИ\3-popup-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495800"/>
            <a:ext cx="1524000" cy="2286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Эстафетный бег.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        </a:t>
            </a:r>
            <a:r>
              <a:rPr lang="ru-RU" sz="2000" b="1" dirty="0"/>
              <a:t> Цель - быстрее пронести эстафетную палочку от старта до финиша, передавая её друг другу. Вся дистанция делится на этапы одинаковой или разной протяженности. Передача эстафетной палочки осуществляется в 20-метровой зоне. Бегущий на последнем этапе должен пересечь финиш с эстафетной палочкой. Успех передачи зависит от согласованности действий бегунов.          </a:t>
            </a:r>
          </a:p>
        </p:txBody>
      </p:sp>
      <p:pic>
        <p:nvPicPr>
          <p:cNvPr id="7170" name="Picture 2" descr="E:\Ирина РАБОТА\презентации\1 апреля\ДЛЯ ПРЕЗЕНТАЦИИ\gallery_181_32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76600"/>
            <a:ext cx="2944813" cy="1960141"/>
          </a:xfrm>
          <a:prstGeom prst="rect">
            <a:avLst/>
          </a:prstGeom>
          <a:noFill/>
        </p:spPr>
      </p:pic>
      <p:pic>
        <p:nvPicPr>
          <p:cNvPr id="7171" name="Picture 3" descr="E:\Ирина РАБОТА\презентации\1 апреля\ДЛЯ ПРЕЗЕНТАЦИИ\3.-Delegating-tas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05400"/>
            <a:ext cx="2235200" cy="1547446"/>
          </a:xfrm>
          <a:prstGeom prst="rect">
            <a:avLst/>
          </a:prstGeom>
          <a:noFill/>
        </p:spPr>
      </p:pic>
      <p:pic>
        <p:nvPicPr>
          <p:cNvPr id="7172" name="Picture 4" descr="E:\Ирина РАБОТА\презентации\1 апреля\ДЛЯ ПРЕЗЕНТАЦИИ\4326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419600"/>
            <a:ext cx="2339975" cy="1559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258888"/>
          </a:xfrm>
        </p:spPr>
        <p:txBody>
          <a:bodyPr/>
          <a:lstStyle/>
          <a:p>
            <a:r>
              <a:rPr lang="ru-RU" dirty="0" smtClean="0"/>
              <a:t>Барьерный бег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8229600" cy="35814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Барьерный бег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совокупность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Лёгкая атлетика"/>
              </a:rPr>
              <a:t>легкоатлетических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дисциплин, где спортсмены соревнуются в спринтерских видах бега, по ходу которого спортсменам необходимо преодолевать барьеры.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Атлеты на дистанции барьерного бега бегут каждый по своей дорожке. Барьеры расположены через равные интервалы так, чтобы ножки барьера смотрели в направлении старта (чтобы барьер, задетый бегуном, падал вперёд, а не травмировал бегуна).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Ирина РАБОТА\презентации\1 апреля\ДЛЯ ПРЕЗЕНТАЦИИ\hurdling_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724400"/>
            <a:ext cx="2857500" cy="1905000"/>
          </a:xfrm>
          <a:prstGeom prst="rect">
            <a:avLst/>
          </a:prstGeom>
          <a:noFill/>
        </p:spPr>
      </p:pic>
      <p:pic>
        <p:nvPicPr>
          <p:cNvPr id="8195" name="Picture 3" descr="E:\Ирина РАБОТА\презентации\1 апреля\ДЛЯ ПРЕЗЕНТАЦИИ\l_5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724400"/>
            <a:ext cx="2743200" cy="1831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58888"/>
          </a:xfrm>
        </p:spPr>
        <p:txBody>
          <a:bodyPr/>
          <a:lstStyle/>
          <a:p>
            <a:r>
              <a:rPr lang="ru-RU" dirty="0" smtClean="0"/>
              <a:t>Бег с препятствиями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32766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Бег на 3000 метров с препятствиями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стипль-чез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steeplechase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скачки с препятствиями), — дисциплина, относящаяся к средним дистанциям беговой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Лёгкая атлетика"/>
              </a:rPr>
              <a:t>легкоатлетической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Включает следующие элементы: бег между препятствиями, преодоление препятствий и преодоление ямы с водой. Требует от спортсменов выносливости, владения техникой преодоления препятствий и тактического мышления.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Ирина РАБОТА\презентации\1 апреля\ДЛЯ ПРЕЗЕНТАЦИИ\lrg_05ea77365c38c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114800"/>
            <a:ext cx="2860675" cy="1904137"/>
          </a:xfrm>
          <a:prstGeom prst="rect">
            <a:avLst/>
          </a:prstGeom>
          <a:noFill/>
        </p:spPr>
      </p:pic>
      <p:pic>
        <p:nvPicPr>
          <p:cNvPr id="9219" name="Picture 3" descr="E:\Ирина РАБОТА\презентации\1 апреля\ДЛЯ ПРЕЗЕНТАЦИИ\1350bfe5c82f1d45a4a3a1b4579e36e212322709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267200"/>
            <a:ext cx="3365500" cy="229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198</TotalTime>
  <Words>650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Соревнование</vt:lpstr>
      <vt:lpstr>ЛЕГКАЯ АТЛЕТИКА – КОРОЛЕВА СПОРТА!</vt:lpstr>
      <vt:lpstr>Техника безопасности.</vt:lpstr>
      <vt:lpstr>Техика безопасности</vt:lpstr>
      <vt:lpstr>Легкая атлетика включает в себя:</vt:lpstr>
      <vt:lpstr>Бег. </vt:lpstr>
      <vt:lpstr>Гладкий бег делится на:</vt:lpstr>
      <vt:lpstr>Эстафетный бег. </vt:lpstr>
      <vt:lpstr>Барьерный бег</vt:lpstr>
      <vt:lpstr>Бег с препятствиями </vt:lpstr>
      <vt:lpstr>Прыжки делятся на:</vt:lpstr>
      <vt:lpstr>Прыжок в высоту с разбега.</vt:lpstr>
      <vt:lpstr>Правила соревнований по прыжкам в высоту</vt:lpstr>
      <vt:lpstr>Способы прыжков в высоту</vt:lpstr>
      <vt:lpstr>Способы прыжков в высоту</vt:lpstr>
      <vt:lpstr>Способы прыжков в высоту</vt:lpstr>
      <vt:lpstr>Прыжки в длину с разбега. </vt:lpstr>
      <vt:lpstr>Тройной прыжок </vt:lpstr>
      <vt:lpstr>Метание. </vt:lpstr>
      <vt:lpstr>В легкой атлетике метают:</vt:lpstr>
      <vt:lpstr>Многоборья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Ждановы</dc:creator>
  <cp:lastModifiedBy>Ждановы</cp:lastModifiedBy>
  <cp:revision>22</cp:revision>
  <cp:lastPrinted>1601-01-01T00:00:00Z</cp:lastPrinted>
  <dcterms:created xsi:type="dcterms:W3CDTF">1601-01-01T00:00:00Z</dcterms:created>
  <dcterms:modified xsi:type="dcterms:W3CDTF">2013-03-31T17:40:06Z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