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</p:sldMasterIdLst>
  <p:notesMasterIdLst>
    <p:notesMasterId r:id="rId26"/>
  </p:notesMasterIdLst>
  <p:sldIdLst>
    <p:sldId id="256" r:id="rId5"/>
    <p:sldId id="257" r:id="rId6"/>
    <p:sldId id="258" r:id="rId7"/>
    <p:sldId id="260" r:id="rId8"/>
    <p:sldId id="264" r:id="rId9"/>
    <p:sldId id="271" r:id="rId10"/>
    <p:sldId id="314" r:id="rId11"/>
    <p:sldId id="287" r:id="rId12"/>
    <p:sldId id="288" r:id="rId13"/>
    <p:sldId id="289" r:id="rId14"/>
    <p:sldId id="290" r:id="rId15"/>
    <p:sldId id="292" r:id="rId16"/>
    <p:sldId id="293" r:id="rId17"/>
    <p:sldId id="297" r:id="rId18"/>
    <p:sldId id="300" r:id="rId19"/>
    <p:sldId id="302" r:id="rId20"/>
    <p:sldId id="303" r:id="rId21"/>
    <p:sldId id="304" r:id="rId22"/>
    <p:sldId id="310" r:id="rId23"/>
    <p:sldId id="312" r:id="rId24"/>
    <p:sldId id="313" r:id="rId2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284" autoAdjust="0"/>
  </p:normalViewPr>
  <p:slideViewPr>
    <p:cSldViewPr>
      <p:cViewPr>
        <p:scale>
          <a:sx n="120" d="100"/>
          <a:sy n="120" d="100"/>
        </p:scale>
        <p:origin x="-1290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7F96-8ED7-40DF-97D5-1508314CD041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75255-B1D9-4803-B428-A24FA1ED6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362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75255-B1D9-4803-B428-A24FA1ED62F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786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074-9FB6-4C4C-A2BA-28BB145E1BBB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AAFC-F3FA-4029-90B7-0155F22FA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24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074-9FB6-4C4C-A2BA-28BB145E1BBB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AAFC-F3FA-4029-90B7-0155F22FA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919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074-9FB6-4C4C-A2BA-28BB145E1BBB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AAFC-F3FA-4029-90B7-0155F22FA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338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77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62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48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6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120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23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0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441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074-9FB6-4C4C-A2BA-28BB145E1BBB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AAFC-F3FA-4029-90B7-0155F22FA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514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19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488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9851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08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8101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28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5416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26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91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074-9FB6-4C4C-A2BA-28BB145E1BBB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AAFC-F3FA-4029-90B7-0155F22FA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284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9953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830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7809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051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опубликовано на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www.logolife.ru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51305-F35E-4A0B-A477-FCAF47F9B3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545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опубликовано на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www.logolife.ru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5DFB6-532D-48A0-9E5F-727DF5799C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1222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опубликовано на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www.logolife.ru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C1D32-2E61-4C65-9818-369BD85246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857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опубликовано на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www.logolife.ru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C982F-F590-45F1-8DF9-CDCBAFCE6E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03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опубликовано на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www.logolife.ru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EDFEE-BED7-4D93-BB26-4B71765B27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5503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опубликовано на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www.logolife.ru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94721-1D13-4259-AC27-F47080A423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26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074-9FB6-4C4C-A2BA-28BB145E1BBB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AAFC-F3FA-4029-90B7-0155F22FA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8186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опубликовано на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www.logolife.ru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E3FAE-DBB5-4859-B9AA-51B5128F1C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52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опубликовано на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www.logolife.ru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EE1B-7D86-4DC2-A7A4-2D7AE27328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668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опубликовано на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www.logolife.ru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1DE2F-CB4D-44E9-8973-979DF4C2A5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366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опубликовано на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www.logolife.ru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BCBF0-A843-48F3-8292-2BEB40EC5D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9489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опубликовано на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www.logolife.ru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CBA88-3E6A-4A46-8733-F988C26A5D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08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074-9FB6-4C4C-A2BA-28BB145E1BBB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AAFC-F3FA-4029-90B7-0155F22FA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06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074-9FB6-4C4C-A2BA-28BB145E1BBB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AAFC-F3FA-4029-90B7-0155F22FA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050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074-9FB6-4C4C-A2BA-28BB145E1BBB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AAFC-F3FA-4029-90B7-0155F22FA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9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074-9FB6-4C4C-A2BA-28BB145E1BBB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AAFC-F3FA-4029-90B7-0155F22FA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74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074-9FB6-4C4C-A2BA-28BB145E1BBB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AAFC-F3FA-4029-90B7-0155F22FA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50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90074-9FB6-4C4C-A2BA-28BB145E1BBB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8AAFC-F3FA-4029-90B7-0155F22FA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81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2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7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опубликовано на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www.logolife.ru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E5D23F-17B0-4B8A-A2FA-A8B6DB1CC4E0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0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540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Консультация для родителей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i="1" dirty="0" smtClean="0">
                <a:solidFill>
                  <a:schemeClr val="tx2"/>
                </a:solidFill>
              </a:rPr>
              <a:t>«Речевая готовность </a:t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>ребёнка к школе»</a:t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/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b="1" i="1" smtClean="0">
                <a:solidFill>
                  <a:schemeClr val="tx2"/>
                </a:solidFill>
              </a:rPr>
              <a:t>                 </a:t>
            </a:r>
            <a:r>
              <a:rPr lang="ru-RU" sz="22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ru-RU" sz="2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 логопед ГБДОУ № 115</a:t>
            </a:r>
            <a:br>
              <a:rPr lang="ru-RU" sz="2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Андронова С. Г.</a:t>
            </a:r>
            <a:b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u="sng" dirty="0" smtClean="0">
                <a:solidFill>
                  <a:srgbClr val="FF0000"/>
                </a:solidFill>
              </a:rPr>
              <a:t>Игра «Разложи».</a:t>
            </a:r>
          </a:p>
          <a:p>
            <a:pPr marL="0" indent="0" algn="ctr">
              <a:buNone/>
            </a:pPr>
            <a:r>
              <a:rPr lang="ru-RU" sz="2600" b="1" dirty="0" smtClean="0">
                <a:solidFill>
                  <a:schemeClr val="tx2"/>
                </a:solidFill>
              </a:rPr>
              <a:t>Предлагается разложить картинки: </a:t>
            </a:r>
          </a:p>
          <a:p>
            <a:pPr marL="0" indent="0" algn="just">
              <a:buNone/>
            </a:pPr>
            <a:r>
              <a:rPr lang="ru-RU" sz="2600" b="1" dirty="0">
                <a:solidFill>
                  <a:schemeClr val="tx2"/>
                </a:solidFill>
              </a:rPr>
              <a:t>с</a:t>
            </a:r>
            <a:r>
              <a:rPr lang="ru-RU" sz="2600" b="1" dirty="0" smtClean="0">
                <a:solidFill>
                  <a:schemeClr val="tx2"/>
                </a:solidFill>
              </a:rPr>
              <a:t>анки, самолёт, шуба, сумка, шапка, собака, машина, кошка, посуда, шары…</a:t>
            </a:r>
          </a:p>
          <a:p>
            <a:pPr marL="0" indent="0" algn="ctr">
              <a:buNone/>
            </a:pPr>
            <a:r>
              <a:rPr lang="ru-RU" sz="2600" b="1" u="sng" dirty="0" smtClean="0">
                <a:solidFill>
                  <a:schemeClr val="tx2"/>
                </a:solidFill>
              </a:rPr>
              <a:t>На две группы:</a:t>
            </a:r>
          </a:p>
          <a:p>
            <a:pPr marL="0" indent="0" algn="just">
              <a:buNone/>
            </a:pPr>
            <a:r>
              <a:rPr lang="ru-RU" sz="2600" b="1" dirty="0">
                <a:solidFill>
                  <a:schemeClr val="tx2"/>
                </a:solidFill>
              </a:rPr>
              <a:t> </a:t>
            </a:r>
            <a:r>
              <a:rPr lang="ru-RU" sz="2600" b="1" dirty="0" smtClean="0">
                <a:solidFill>
                  <a:schemeClr val="tx2"/>
                </a:solidFill>
              </a:rPr>
              <a:t>       </a:t>
            </a:r>
            <a:r>
              <a:rPr lang="ru-RU" sz="2600" b="1" u="sng" dirty="0" smtClean="0">
                <a:solidFill>
                  <a:schemeClr val="tx2"/>
                </a:solidFill>
              </a:rPr>
              <a:t>со звуком С</a:t>
            </a:r>
            <a:r>
              <a:rPr lang="ru-RU" sz="2600" b="1" dirty="0" smtClean="0">
                <a:solidFill>
                  <a:schemeClr val="tx2"/>
                </a:solidFill>
              </a:rPr>
              <a:t>                                  </a:t>
            </a:r>
            <a:r>
              <a:rPr lang="ru-RU" sz="2600" b="1" u="sng" dirty="0" smtClean="0">
                <a:solidFill>
                  <a:schemeClr val="tx2"/>
                </a:solidFill>
              </a:rPr>
              <a:t>со звуком Ш</a:t>
            </a:r>
          </a:p>
          <a:p>
            <a:pPr marL="0" indent="0" algn="just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            санки                                                 шуба</a:t>
            </a:r>
          </a:p>
          <a:p>
            <a:pPr marL="0" indent="0" algn="just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          самолёт                                              шапка</a:t>
            </a:r>
          </a:p>
          <a:p>
            <a:pPr marL="0" indent="0" algn="just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            сумка                                               машина</a:t>
            </a:r>
          </a:p>
          <a:p>
            <a:pPr marL="0" indent="0" algn="just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           собака                                                кошка</a:t>
            </a:r>
          </a:p>
          <a:p>
            <a:pPr marL="0" indent="0" algn="just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           посуда                                                 шары</a:t>
            </a:r>
          </a:p>
        </p:txBody>
      </p:sp>
    </p:spTree>
    <p:extLst>
      <p:ext uri="{BB962C8B-B14F-4D97-AF65-F5344CB8AC3E}">
        <p14:creationId xmlns:p14="http://schemas.microsoft.com/office/powerpoint/2010/main" val="408990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u="sng" dirty="0" smtClean="0">
                <a:solidFill>
                  <a:srgbClr val="FF0000"/>
                </a:solidFill>
              </a:rPr>
              <a:t>Игра «Повтори».</a:t>
            </a:r>
          </a:p>
          <a:p>
            <a:pPr marL="514350" indent="-514350" algn="just">
              <a:buAutoNum type="arabicPeriod"/>
            </a:pPr>
            <a:r>
              <a:rPr lang="ru-RU" sz="2600" b="1" u="sng" dirty="0" smtClean="0">
                <a:solidFill>
                  <a:schemeClr val="tx2"/>
                </a:solidFill>
              </a:rPr>
              <a:t>Воспроизведение (повторение) слогов:</a:t>
            </a:r>
          </a:p>
          <a:p>
            <a:pPr marL="0" indent="0" algn="just">
              <a:buNone/>
            </a:pPr>
            <a:r>
              <a:rPr lang="ru-RU" sz="2600" b="1" dirty="0" smtClean="0">
                <a:solidFill>
                  <a:schemeClr val="tx2"/>
                </a:solidFill>
              </a:rPr>
              <a:t>па-ба,  па–ба-па,  ба-па-па,  </a:t>
            </a:r>
            <a:r>
              <a:rPr lang="ru-RU" sz="2600" b="1" dirty="0" err="1" smtClean="0">
                <a:solidFill>
                  <a:schemeClr val="tx2"/>
                </a:solidFill>
              </a:rPr>
              <a:t>са-ша</a:t>
            </a:r>
            <a:r>
              <a:rPr lang="ru-RU" sz="2600" b="1" dirty="0" smtClean="0">
                <a:solidFill>
                  <a:schemeClr val="tx2"/>
                </a:solidFill>
              </a:rPr>
              <a:t>,  </a:t>
            </a:r>
            <a:r>
              <a:rPr lang="ru-RU" sz="2600" b="1" dirty="0" err="1" smtClean="0">
                <a:solidFill>
                  <a:schemeClr val="tx2"/>
                </a:solidFill>
              </a:rPr>
              <a:t>ша-са-са</a:t>
            </a:r>
            <a:r>
              <a:rPr lang="ru-RU" sz="2600" b="1" dirty="0" smtClean="0">
                <a:solidFill>
                  <a:schemeClr val="tx2"/>
                </a:solidFill>
              </a:rPr>
              <a:t>…</a:t>
            </a:r>
          </a:p>
          <a:p>
            <a:pPr marL="0" indent="0" algn="just">
              <a:buNone/>
            </a:pPr>
            <a:endParaRPr lang="ru-RU" sz="2600" b="1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sz="2600" b="1" dirty="0" smtClean="0">
                <a:solidFill>
                  <a:schemeClr val="tx2"/>
                </a:solidFill>
              </a:rPr>
              <a:t>2. </a:t>
            </a:r>
            <a:r>
              <a:rPr lang="ru-RU" sz="2600" b="1" u="sng" dirty="0" smtClean="0">
                <a:solidFill>
                  <a:schemeClr val="tx2"/>
                </a:solidFill>
              </a:rPr>
              <a:t>Воспроизведение (повторение) слов:</a:t>
            </a:r>
          </a:p>
          <a:p>
            <a:pPr marL="0" indent="0" algn="just">
              <a:buNone/>
            </a:pPr>
            <a:r>
              <a:rPr lang="ru-RU" sz="2600" b="1" dirty="0">
                <a:solidFill>
                  <a:schemeClr val="tx2"/>
                </a:solidFill>
              </a:rPr>
              <a:t>п</a:t>
            </a:r>
            <a:r>
              <a:rPr lang="ru-RU" sz="2600" b="1" dirty="0" smtClean="0">
                <a:solidFill>
                  <a:schemeClr val="tx2"/>
                </a:solidFill>
              </a:rPr>
              <a:t>олено-колено,  мак-бак-так,  будка-утка-дудка…</a:t>
            </a:r>
            <a:endParaRPr lang="ru-RU" sz="2600" b="1" dirty="0">
              <a:solidFill>
                <a:schemeClr val="tx2"/>
              </a:solidFill>
            </a:endParaRPr>
          </a:p>
        </p:txBody>
      </p:sp>
      <p:pic>
        <p:nvPicPr>
          <p:cNvPr id="4" name="Picture 2" descr="C:\Users\user\Pictures\j1_1_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69033"/>
            <a:ext cx="410445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63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600" b="1" u="sng" dirty="0" smtClean="0">
                <a:solidFill>
                  <a:srgbClr val="FF0000"/>
                </a:solidFill>
              </a:rPr>
              <a:t/>
            </a:r>
            <a:br>
              <a:rPr lang="ru-RU" sz="2600" b="1" u="sng" dirty="0" smtClean="0">
                <a:solidFill>
                  <a:srgbClr val="FF0000"/>
                </a:solidFill>
              </a:rPr>
            </a:br>
            <a:r>
              <a:rPr lang="ru-RU" sz="2600" b="1" u="sng" dirty="0" smtClean="0">
                <a:solidFill>
                  <a:srgbClr val="FF0000"/>
                </a:solidFill>
              </a:rPr>
              <a:t>3-ий параметр речевой готовности:</a:t>
            </a:r>
            <a:br>
              <a:rPr lang="ru-RU" sz="2600" b="1" u="sng" dirty="0" smtClean="0">
                <a:solidFill>
                  <a:srgbClr val="FF0000"/>
                </a:solidFill>
              </a:rPr>
            </a:br>
            <a:r>
              <a:rPr lang="ru-RU" sz="2600" b="1" u="sng" dirty="0" smtClean="0">
                <a:solidFill>
                  <a:srgbClr val="FF0000"/>
                </a:solidFill>
              </a:rPr>
              <a:t>готовность к анализу и синтезу звукового состава слова </a:t>
            </a:r>
            <a:br>
              <a:rPr lang="ru-RU" sz="2600" b="1" u="sng" dirty="0" smtClean="0">
                <a:solidFill>
                  <a:srgbClr val="FF0000"/>
                </a:solidFill>
              </a:rPr>
            </a:br>
            <a:endParaRPr lang="ru-RU" sz="2600" b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3100" b="1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100" b="1" dirty="0" smtClean="0">
                <a:solidFill>
                  <a:srgbClr val="FF0000"/>
                </a:solidFill>
              </a:rPr>
              <a:t>1. Ребёнку необходимо дать представление о том: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100" b="1" dirty="0" smtClean="0">
                <a:solidFill>
                  <a:schemeClr val="tx2"/>
                </a:solidFill>
              </a:rPr>
              <a:t>- что такое «предложение», «слово», «слог», «звук»;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100" b="1" dirty="0" smtClean="0">
                <a:solidFill>
                  <a:schemeClr val="tx2"/>
                </a:solidFill>
              </a:rPr>
              <a:t>- что предложение состоит из слов, слово состоит из слогов, слог состоит из звуков.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100" b="1" dirty="0" smtClean="0">
                <a:solidFill>
                  <a:srgbClr val="FF0000"/>
                </a:solidFill>
              </a:rPr>
              <a:t>2. Ребёнка нужно научить: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100" b="1" dirty="0" smtClean="0">
                <a:solidFill>
                  <a:schemeClr val="tx2"/>
                </a:solidFill>
              </a:rPr>
              <a:t>- анализировать предложения (делить </a:t>
            </a:r>
            <a:r>
              <a:rPr lang="ru-RU" sz="3400" b="1" dirty="0" smtClean="0">
                <a:solidFill>
                  <a:schemeClr val="tx2"/>
                </a:solidFill>
              </a:rPr>
              <a:t>предложения на слова, определять количество и </a:t>
            </a:r>
            <a:r>
              <a:rPr lang="ru-RU" sz="3100" b="1" dirty="0" smtClean="0">
                <a:solidFill>
                  <a:schemeClr val="tx2"/>
                </a:solidFill>
              </a:rPr>
              <a:t>последовательность слов в предложении);</a:t>
            </a:r>
          </a:p>
          <a:p>
            <a:pPr marL="0" lvl="0" indent="0">
              <a:buNone/>
            </a:pPr>
            <a:r>
              <a:rPr lang="ru-RU" sz="3100" b="1" dirty="0">
                <a:solidFill>
                  <a:srgbClr val="1F497D"/>
                </a:solidFill>
              </a:rPr>
              <a:t>- делить слова на слоги, определять количество слогов в слове.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ru-RU" sz="3100" b="1" dirty="0" smtClean="0">
              <a:solidFill>
                <a:schemeClr val="tx2"/>
              </a:solidFill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dirty="0" smtClean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9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Также необходимо дать представления о звуках: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- звуки делятся на гласные и согласные;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- согласные звуки бывают звонкими и глухими, твёрдыми и мягкими.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u="sng" dirty="0" smtClean="0">
                <a:solidFill>
                  <a:schemeClr val="tx2"/>
                </a:solidFill>
              </a:rPr>
              <a:t>Научить: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-  выделять заданные звуки среди других звуков;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- соотносить звуки с буквами;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- выделять на слух слова с заданным звуком;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- определять место звука в слове: в слове </a:t>
            </a:r>
            <a:r>
              <a:rPr lang="ru-RU" sz="2800" b="1" i="1" u="sng" dirty="0" smtClean="0">
                <a:solidFill>
                  <a:schemeClr val="tx2"/>
                </a:solidFill>
              </a:rPr>
              <a:t>МАЛИНА</a:t>
            </a:r>
            <a:r>
              <a:rPr lang="ru-RU" sz="2800" b="1" dirty="0" smtClean="0">
                <a:solidFill>
                  <a:schemeClr val="tx2"/>
                </a:solidFill>
              </a:rPr>
              <a:t> звук </a:t>
            </a:r>
            <a:r>
              <a:rPr lang="en-US" sz="2800" b="1" dirty="0" smtClean="0">
                <a:solidFill>
                  <a:schemeClr val="tx2"/>
                </a:solidFill>
              </a:rPr>
              <a:t>[</a:t>
            </a:r>
            <a:r>
              <a:rPr lang="ru-RU" sz="2800" b="1" dirty="0" smtClean="0">
                <a:solidFill>
                  <a:schemeClr val="tx2"/>
                </a:solidFill>
              </a:rPr>
              <a:t>м</a:t>
            </a:r>
            <a:r>
              <a:rPr lang="en-US" sz="2800" b="1" dirty="0" smtClean="0">
                <a:solidFill>
                  <a:schemeClr val="tx2"/>
                </a:solidFill>
              </a:rPr>
              <a:t>]</a:t>
            </a:r>
            <a:r>
              <a:rPr lang="ru-RU" sz="2800" b="1" dirty="0" smtClean="0">
                <a:solidFill>
                  <a:schemeClr val="tx2"/>
                </a:solidFill>
              </a:rPr>
              <a:t> находится в начале слова, в слове </a:t>
            </a:r>
            <a:r>
              <a:rPr lang="ru-RU" sz="2800" b="1" i="1" u="sng" dirty="0" smtClean="0">
                <a:solidFill>
                  <a:schemeClr val="tx2"/>
                </a:solidFill>
              </a:rPr>
              <a:t>КОМНАТА</a:t>
            </a:r>
            <a:r>
              <a:rPr lang="ru-RU" sz="2800" b="1" dirty="0" smtClean="0">
                <a:solidFill>
                  <a:schemeClr val="tx2"/>
                </a:solidFill>
              </a:rPr>
              <a:t> в середине слова, в слове </a:t>
            </a:r>
            <a:r>
              <a:rPr lang="ru-RU" sz="2800" b="1" i="1" u="sng" dirty="0" smtClean="0">
                <a:solidFill>
                  <a:schemeClr val="tx2"/>
                </a:solidFill>
              </a:rPr>
              <a:t>ДОМ</a:t>
            </a:r>
            <a:r>
              <a:rPr lang="ru-RU" sz="2800" b="1" dirty="0" smtClean="0">
                <a:solidFill>
                  <a:schemeClr val="tx2"/>
                </a:solidFill>
              </a:rPr>
              <a:t> – в конце слова;</a:t>
            </a:r>
          </a:p>
          <a:p>
            <a:pPr marL="0" lvl="0" indent="0">
              <a:buNone/>
            </a:pPr>
            <a:r>
              <a:rPr lang="en-US" sz="2800" b="1" dirty="0">
                <a:solidFill>
                  <a:srgbClr val="1F497D"/>
                </a:solidFill>
              </a:rPr>
              <a:t>- </a:t>
            </a:r>
            <a:r>
              <a:rPr lang="ru-RU" sz="2800" b="1" dirty="0">
                <a:solidFill>
                  <a:srgbClr val="1F497D"/>
                </a:solidFill>
              </a:rPr>
              <a:t>определять последовательность звуков в слове: в </a:t>
            </a:r>
            <a:r>
              <a:rPr lang="ru-RU" sz="2800" b="1" dirty="0" smtClean="0">
                <a:solidFill>
                  <a:srgbClr val="1F497D"/>
                </a:solidFill>
              </a:rPr>
              <a:t>слове </a:t>
            </a:r>
            <a:r>
              <a:rPr lang="ru-RU" sz="2800" b="1" i="1" u="sng" dirty="0" smtClean="0">
                <a:solidFill>
                  <a:srgbClr val="1F497D"/>
                </a:solidFill>
              </a:rPr>
              <a:t>МАК</a:t>
            </a:r>
            <a:r>
              <a:rPr lang="ru-RU" sz="2800" b="1" dirty="0" smtClean="0">
                <a:solidFill>
                  <a:srgbClr val="1F497D"/>
                </a:solidFill>
              </a:rPr>
              <a:t> </a:t>
            </a:r>
            <a:r>
              <a:rPr lang="ru-RU" sz="2800" b="1" dirty="0">
                <a:solidFill>
                  <a:srgbClr val="1F497D"/>
                </a:solidFill>
              </a:rPr>
              <a:t>первый звук </a:t>
            </a:r>
            <a:r>
              <a:rPr lang="en-US" sz="2800" b="1" dirty="0">
                <a:solidFill>
                  <a:srgbClr val="1F497D"/>
                </a:solidFill>
              </a:rPr>
              <a:t>[</a:t>
            </a:r>
            <a:r>
              <a:rPr lang="ru-RU" sz="2800" b="1" dirty="0">
                <a:solidFill>
                  <a:srgbClr val="1F497D"/>
                </a:solidFill>
              </a:rPr>
              <a:t>м</a:t>
            </a:r>
            <a:r>
              <a:rPr lang="en-US" sz="2800" b="1" dirty="0">
                <a:solidFill>
                  <a:srgbClr val="1F497D"/>
                </a:solidFill>
              </a:rPr>
              <a:t>]</a:t>
            </a:r>
            <a:r>
              <a:rPr lang="ru-RU" sz="2800" b="1" dirty="0">
                <a:solidFill>
                  <a:srgbClr val="1F497D"/>
                </a:solidFill>
              </a:rPr>
              <a:t>, второй – </a:t>
            </a:r>
            <a:r>
              <a:rPr lang="en-US" sz="2800" b="1" dirty="0">
                <a:solidFill>
                  <a:srgbClr val="1F497D"/>
                </a:solidFill>
              </a:rPr>
              <a:t>[</a:t>
            </a:r>
            <a:r>
              <a:rPr lang="ru-RU" sz="2800" b="1" dirty="0">
                <a:solidFill>
                  <a:srgbClr val="1F497D"/>
                </a:solidFill>
              </a:rPr>
              <a:t>а</a:t>
            </a:r>
            <a:r>
              <a:rPr lang="en-US" sz="2800" b="1" dirty="0">
                <a:solidFill>
                  <a:srgbClr val="1F497D"/>
                </a:solidFill>
              </a:rPr>
              <a:t>]</a:t>
            </a:r>
            <a:r>
              <a:rPr lang="ru-RU" sz="2800" b="1" dirty="0">
                <a:solidFill>
                  <a:srgbClr val="1F497D"/>
                </a:solidFill>
              </a:rPr>
              <a:t>, третий – </a:t>
            </a:r>
            <a:r>
              <a:rPr lang="en-US" sz="2800" b="1" dirty="0">
                <a:solidFill>
                  <a:srgbClr val="1F497D"/>
                </a:solidFill>
              </a:rPr>
              <a:t>[</a:t>
            </a:r>
            <a:r>
              <a:rPr lang="ru-RU" sz="2800" b="1" dirty="0">
                <a:solidFill>
                  <a:srgbClr val="1F497D"/>
                </a:solidFill>
              </a:rPr>
              <a:t>к</a:t>
            </a:r>
            <a:r>
              <a:rPr lang="en-US" sz="2800" b="1" dirty="0">
                <a:solidFill>
                  <a:srgbClr val="1F497D"/>
                </a:solidFill>
              </a:rPr>
              <a:t>]</a:t>
            </a:r>
            <a:r>
              <a:rPr lang="ru-RU" sz="2800" b="1" dirty="0">
                <a:solidFill>
                  <a:srgbClr val="1F497D"/>
                </a:solidFill>
              </a:rPr>
              <a:t>;</a:t>
            </a:r>
            <a:endParaRPr lang="en-US" sz="2800" b="1" dirty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en-US" sz="2800" b="1" dirty="0">
                <a:solidFill>
                  <a:srgbClr val="1F497D"/>
                </a:solidFill>
              </a:rPr>
              <a:t>- c</a:t>
            </a:r>
            <a:r>
              <a:rPr lang="ru-RU" sz="2800" b="1" dirty="0">
                <a:solidFill>
                  <a:srgbClr val="1F497D"/>
                </a:solidFill>
              </a:rPr>
              <a:t>оставлять слова из звуков: </a:t>
            </a:r>
            <a:r>
              <a:rPr lang="en-US" sz="2800" b="1" dirty="0">
                <a:solidFill>
                  <a:srgbClr val="1F497D"/>
                </a:solidFill>
              </a:rPr>
              <a:t>[</a:t>
            </a:r>
            <a:r>
              <a:rPr lang="ru-RU" sz="2800" b="1" dirty="0">
                <a:solidFill>
                  <a:srgbClr val="1F497D"/>
                </a:solidFill>
              </a:rPr>
              <a:t>к</a:t>
            </a:r>
            <a:r>
              <a:rPr lang="en-US" sz="2800" b="1" dirty="0">
                <a:solidFill>
                  <a:srgbClr val="1F497D"/>
                </a:solidFill>
              </a:rPr>
              <a:t>]</a:t>
            </a:r>
            <a:r>
              <a:rPr lang="ru-RU" sz="2800" b="1" dirty="0">
                <a:solidFill>
                  <a:srgbClr val="1F497D"/>
                </a:solidFill>
              </a:rPr>
              <a:t>, </a:t>
            </a:r>
            <a:r>
              <a:rPr lang="en-US" sz="2800" b="1" dirty="0">
                <a:solidFill>
                  <a:srgbClr val="1F497D"/>
                </a:solidFill>
              </a:rPr>
              <a:t>[</a:t>
            </a:r>
            <a:r>
              <a:rPr lang="ru-RU" sz="2800" b="1" dirty="0">
                <a:solidFill>
                  <a:srgbClr val="1F497D"/>
                </a:solidFill>
              </a:rPr>
              <a:t>и</a:t>
            </a:r>
            <a:r>
              <a:rPr lang="en-US" sz="2800" b="1" dirty="0">
                <a:solidFill>
                  <a:srgbClr val="1F497D"/>
                </a:solidFill>
              </a:rPr>
              <a:t>]</a:t>
            </a:r>
            <a:r>
              <a:rPr lang="ru-RU" sz="2800" b="1" dirty="0">
                <a:solidFill>
                  <a:srgbClr val="1F497D"/>
                </a:solidFill>
              </a:rPr>
              <a:t>, </a:t>
            </a:r>
            <a:r>
              <a:rPr lang="en-US" sz="2800" b="1" dirty="0">
                <a:solidFill>
                  <a:srgbClr val="1F497D"/>
                </a:solidFill>
              </a:rPr>
              <a:t>[</a:t>
            </a:r>
            <a:r>
              <a:rPr lang="ru-RU" sz="2800" b="1" dirty="0">
                <a:solidFill>
                  <a:srgbClr val="1F497D"/>
                </a:solidFill>
              </a:rPr>
              <a:t>т</a:t>
            </a:r>
            <a:r>
              <a:rPr lang="en-US" sz="2800" b="1" dirty="0">
                <a:solidFill>
                  <a:srgbClr val="1F497D"/>
                </a:solidFill>
              </a:rPr>
              <a:t>]</a:t>
            </a:r>
            <a:r>
              <a:rPr lang="ru-RU" sz="2800" b="1" dirty="0">
                <a:solidFill>
                  <a:srgbClr val="1F497D"/>
                </a:solidFill>
              </a:rPr>
              <a:t> – </a:t>
            </a:r>
            <a:r>
              <a:rPr lang="ru-RU" sz="2800" b="1" i="1" u="sng" dirty="0">
                <a:solidFill>
                  <a:srgbClr val="1F497D"/>
                </a:solidFill>
              </a:rPr>
              <a:t>КИТ</a:t>
            </a:r>
            <a:r>
              <a:rPr lang="ru-RU" sz="2800" b="1" dirty="0">
                <a:solidFill>
                  <a:srgbClr val="1F497D"/>
                </a:solidFill>
              </a:rPr>
              <a:t>.</a:t>
            </a:r>
          </a:p>
          <a:p>
            <a:pPr algn="just">
              <a:buFontTx/>
              <a:buChar char="-"/>
            </a:pPr>
            <a:endParaRPr lang="ru-RU" sz="2600" b="1" dirty="0" smtClean="0">
              <a:solidFill>
                <a:schemeClr val="tx2"/>
              </a:solidFill>
            </a:endParaRPr>
          </a:p>
          <a:p>
            <a:pPr algn="just">
              <a:buFontTx/>
              <a:buChar char="-"/>
            </a:pPr>
            <a:endParaRPr lang="ru-RU" sz="2900" b="1" dirty="0" smtClean="0">
              <a:solidFill>
                <a:schemeClr val="tx2"/>
              </a:solidFill>
            </a:endParaRPr>
          </a:p>
          <a:p>
            <a:pPr algn="just">
              <a:buFontTx/>
              <a:buChar char="-"/>
            </a:pPr>
            <a:endParaRPr lang="ru-RU" sz="29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2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900" b="1" u="sng" dirty="0" smtClean="0">
                <a:solidFill>
                  <a:srgbClr val="FF0000"/>
                </a:solidFill>
              </a:rPr>
              <a:t/>
            </a:r>
            <a:br>
              <a:rPr lang="ru-RU" sz="2900" b="1" u="sng" dirty="0" smtClean="0">
                <a:solidFill>
                  <a:srgbClr val="FF0000"/>
                </a:solidFill>
              </a:rPr>
            </a:br>
            <a:r>
              <a:rPr lang="ru-RU" sz="2900" b="1" u="sng" dirty="0" smtClean="0">
                <a:solidFill>
                  <a:srgbClr val="FF0000"/>
                </a:solidFill>
              </a:rPr>
              <a:t>4-ый </a:t>
            </a:r>
            <a:r>
              <a:rPr lang="ru-RU" sz="2900" b="1" u="sng" dirty="0">
                <a:solidFill>
                  <a:srgbClr val="FF0000"/>
                </a:solidFill>
              </a:rPr>
              <a:t>параметр речевой готовности</a:t>
            </a:r>
            <a:r>
              <a:rPr lang="ru-RU" sz="2900" b="1" u="sng" dirty="0" smtClean="0">
                <a:solidFill>
                  <a:srgbClr val="FF0000"/>
                </a:solidFill>
              </a:rPr>
              <a:t>:</a:t>
            </a:r>
            <a:br>
              <a:rPr lang="ru-RU" sz="2900" b="1" u="sng" dirty="0" smtClean="0">
                <a:solidFill>
                  <a:srgbClr val="FF0000"/>
                </a:solidFill>
              </a:rPr>
            </a:br>
            <a:r>
              <a:rPr lang="ru-RU" sz="2900" b="1" u="sng" dirty="0" smtClean="0">
                <a:solidFill>
                  <a:srgbClr val="FF0000"/>
                </a:solidFill>
              </a:rPr>
              <a:t>соответствие словарного запаса возрастной норме </a:t>
            </a:r>
            <a:r>
              <a:rPr lang="ru-RU" sz="2900" b="1" u="sng" dirty="0">
                <a:solidFill>
                  <a:srgbClr val="FF0000"/>
                </a:solidFill>
              </a:rPr>
              <a:t/>
            </a:r>
            <a:br>
              <a:rPr lang="ru-RU" sz="2900" b="1" u="sng" dirty="0">
                <a:solidFill>
                  <a:srgbClr val="FF0000"/>
                </a:solidFill>
              </a:rPr>
            </a:br>
            <a:endParaRPr lang="ru-RU" sz="2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900" dirty="0" smtClean="0"/>
              <a:t>   </a:t>
            </a:r>
            <a:r>
              <a:rPr lang="ru-RU" sz="2000" b="1" dirty="0" smtClean="0">
                <a:solidFill>
                  <a:srgbClr val="FF0000"/>
                </a:solidFill>
              </a:rPr>
              <a:t>Ребёнка необходимо научить: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- обобщать предметы по группам: </a:t>
            </a:r>
            <a:r>
              <a:rPr lang="ru-RU" sz="2000" b="1" i="1" dirty="0" smtClean="0">
                <a:solidFill>
                  <a:schemeClr val="tx2"/>
                </a:solidFill>
              </a:rPr>
              <a:t>овощи, фрукты, мебель, посуда, транспорт…;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- подбирать признаки к предмету </a:t>
            </a:r>
            <a:r>
              <a:rPr lang="ru-RU" sz="2000" b="1" i="1" dirty="0" smtClean="0">
                <a:solidFill>
                  <a:schemeClr val="tx2"/>
                </a:solidFill>
              </a:rPr>
              <a:t>(яблоко – сочное, красное, ароматное…);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- подбирать действия к предмету </a:t>
            </a:r>
            <a:r>
              <a:rPr lang="ru-RU" sz="2000" b="1" i="1" dirty="0" smtClean="0">
                <a:solidFill>
                  <a:schemeClr val="tx2"/>
                </a:solidFill>
              </a:rPr>
              <a:t>(снег – идёт, падает, кружится…);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chemeClr val="tx2"/>
                </a:solidFill>
              </a:rPr>
              <a:t>подбирать предмет к действию </a:t>
            </a:r>
            <a:r>
              <a:rPr lang="ru-RU" sz="2000" b="1" i="1" dirty="0" smtClean="0">
                <a:solidFill>
                  <a:schemeClr val="tx2"/>
                </a:solidFill>
              </a:rPr>
              <a:t>(идёт – снег, дождь, человек, время…);</a:t>
            </a:r>
          </a:p>
          <a:p>
            <a:pPr marL="0" lvl="0" indent="0" algn="just">
              <a:buNone/>
            </a:pPr>
            <a:r>
              <a:rPr lang="ru-RU" sz="2000" b="1" dirty="0">
                <a:solidFill>
                  <a:srgbClr val="1F497D"/>
                </a:solidFill>
              </a:rPr>
              <a:t>- подбирать антонимы – слова с противоположным значением </a:t>
            </a:r>
            <a:r>
              <a:rPr lang="ru-RU" sz="2000" b="1" i="1" dirty="0">
                <a:solidFill>
                  <a:srgbClr val="1F497D"/>
                </a:solidFill>
              </a:rPr>
              <a:t>(высокий-низкий, пустой-полный, говорить-молчать…);</a:t>
            </a:r>
          </a:p>
          <a:p>
            <a:pPr marL="0" lvl="0" indent="0" algn="just">
              <a:buNone/>
            </a:pPr>
            <a:r>
              <a:rPr lang="ru-RU" sz="2000" b="1" dirty="0">
                <a:solidFill>
                  <a:srgbClr val="1F497D"/>
                </a:solidFill>
              </a:rPr>
              <a:t>- подбирать синонимы – слова близкие по значению </a:t>
            </a:r>
            <a:r>
              <a:rPr lang="ru-RU" sz="2000" b="1" i="1" dirty="0">
                <a:solidFill>
                  <a:srgbClr val="1F497D"/>
                </a:solidFill>
              </a:rPr>
              <a:t>(смелый-храбрый, отважный; бежать-нестись, мчаться…).</a:t>
            </a:r>
          </a:p>
          <a:p>
            <a:pPr algn="just">
              <a:buFontTx/>
              <a:buChar char="-"/>
            </a:pPr>
            <a:endParaRPr lang="ru-RU" sz="2000" b="1" i="1" dirty="0" smtClean="0">
              <a:solidFill>
                <a:schemeClr val="tx2"/>
              </a:solidFill>
            </a:endParaRPr>
          </a:p>
          <a:p>
            <a:pPr algn="just">
              <a:buFontTx/>
              <a:buChar char="-"/>
            </a:pPr>
            <a:endParaRPr lang="ru-RU" sz="29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600" b="1" u="sng" dirty="0">
                <a:solidFill>
                  <a:srgbClr val="FF0000"/>
                </a:solidFill>
              </a:rPr>
              <a:t>5-ый параметр речевой готовности:</a:t>
            </a:r>
            <a:br>
              <a:rPr lang="ru-RU" sz="2600" b="1" u="sng" dirty="0">
                <a:solidFill>
                  <a:srgbClr val="FF0000"/>
                </a:solidFill>
              </a:rPr>
            </a:br>
            <a:r>
              <a:rPr lang="ru-RU" sz="2600" b="1" u="sng" dirty="0">
                <a:solidFill>
                  <a:srgbClr val="FF0000"/>
                </a:solidFill>
              </a:rPr>
              <a:t>грамматически правильная речь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80520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900" dirty="0" smtClean="0"/>
              <a:t>   </a:t>
            </a:r>
            <a:r>
              <a:rPr lang="ru-RU" sz="2000" b="1" dirty="0" smtClean="0">
                <a:solidFill>
                  <a:srgbClr val="FF0000"/>
                </a:solidFill>
              </a:rPr>
              <a:t>Ребёнок учится: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- образовывать множественное число существительных </a:t>
            </a:r>
            <a:r>
              <a:rPr lang="ru-RU" sz="2000" b="1" i="1" dirty="0" smtClean="0">
                <a:solidFill>
                  <a:schemeClr val="tx2"/>
                </a:solidFill>
              </a:rPr>
              <a:t>(дом-дома,</a:t>
            </a:r>
          </a:p>
          <a:p>
            <a:pPr marL="0" indent="0" algn="just">
              <a:buNone/>
            </a:pPr>
            <a:r>
              <a:rPr lang="ru-RU" sz="2000" b="1" i="1" dirty="0">
                <a:solidFill>
                  <a:schemeClr val="tx2"/>
                </a:solidFill>
              </a:rPr>
              <a:t> </a:t>
            </a:r>
            <a:r>
              <a:rPr lang="ru-RU" sz="2000" b="1" i="1" dirty="0" smtClean="0">
                <a:solidFill>
                  <a:schemeClr val="tx2"/>
                </a:solidFill>
              </a:rPr>
              <a:t> окно-окна);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- согласовывать прилагательные с существительными </a:t>
            </a:r>
            <a:r>
              <a:rPr lang="ru-RU" sz="2000" b="1" i="1" dirty="0" smtClean="0">
                <a:solidFill>
                  <a:schemeClr val="tx2"/>
                </a:solidFill>
              </a:rPr>
              <a:t>(красн</a:t>
            </a:r>
            <a:r>
              <a:rPr lang="ru-RU" sz="2000" b="1" i="1" u="sng" dirty="0" smtClean="0">
                <a:solidFill>
                  <a:schemeClr val="tx2"/>
                </a:solidFill>
              </a:rPr>
              <a:t>ое</a:t>
            </a:r>
            <a:r>
              <a:rPr lang="ru-RU" sz="2000" b="1" i="1" dirty="0" smtClean="0">
                <a:solidFill>
                  <a:schemeClr val="tx2"/>
                </a:solidFill>
              </a:rPr>
              <a:t> яблоко,</a:t>
            </a:r>
          </a:p>
          <a:p>
            <a:pPr marL="0" indent="0" algn="just">
              <a:buNone/>
            </a:pPr>
            <a:r>
              <a:rPr lang="ru-RU" sz="2000" b="1" i="1" dirty="0">
                <a:solidFill>
                  <a:schemeClr val="tx2"/>
                </a:solidFill>
              </a:rPr>
              <a:t> </a:t>
            </a:r>
            <a:r>
              <a:rPr lang="ru-RU" sz="2000" b="1" i="1" dirty="0" smtClean="0">
                <a:solidFill>
                  <a:schemeClr val="tx2"/>
                </a:solidFill>
              </a:rPr>
              <a:t> но красн</a:t>
            </a:r>
            <a:r>
              <a:rPr lang="ru-RU" sz="2000" b="1" i="1" u="sng" dirty="0" smtClean="0">
                <a:solidFill>
                  <a:schemeClr val="tx2"/>
                </a:solidFill>
              </a:rPr>
              <a:t>ый</a:t>
            </a:r>
            <a:r>
              <a:rPr lang="ru-RU" sz="2000" b="1" i="1" dirty="0" smtClean="0">
                <a:solidFill>
                  <a:schemeClr val="tx2"/>
                </a:solidFill>
              </a:rPr>
              <a:t> бант);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- образовывать слова с уменьшительно-ласкательными суффиксами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i="1" dirty="0" smtClean="0">
                <a:solidFill>
                  <a:schemeClr val="tx2"/>
                </a:solidFill>
              </a:rPr>
              <a:t>(голова-головушка, стол-столик);</a:t>
            </a:r>
          </a:p>
          <a:p>
            <a:pPr marL="0" indent="0" algn="just">
              <a:buNone/>
            </a:pPr>
            <a:r>
              <a:rPr lang="ru-RU" sz="2000" b="1" i="1" dirty="0" smtClean="0">
                <a:solidFill>
                  <a:schemeClr val="tx2"/>
                </a:solidFill>
              </a:rPr>
              <a:t>- образовывать притяжательные прилагательные (лиса-хвост </a:t>
            </a:r>
            <a:r>
              <a:rPr lang="ru-RU" sz="2000" b="1" i="1" u="sng" dirty="0" smtClean="0">
                <a:solidFill>
                  <a:schemeClr val="tx2"/>
                </a:solidFill>
              </a:rPr>
              <a:t>лисий</a:t>
            </a:r>
            <a:r>
              <a:rPr lang="ru-RU" sz="2000" b="1" i="1" dirty="0" smtClean="0">
                <a:solidFill>
                  <a:schemeClr val="tx2"/>
                </a:solidFill>
              </a:rPr>
              <a:t>,</a:t>
            </a:r>
          </a:p>
          <a:p>
            <a:pPr marL="0" indent="0" algn="just">
              <a:buNone/>
            </a:pPr>
            <a:r>
              <a:rPr lang="ru-RU" sz="2000" b="1" i="1" dirty="0" smtClean="0">
                <a:solidFill>
                  <a:schemeClr val="tx2"/>
                </a:solidFill>
              </a:rPr>
              <a:t>  медведь-берлога </a:t>
            </a:r>
            <a:r>
              <a:rPr lang="ru-RU" sz="2000" b="1" i="1" u="sng" dirty="0" smtClean="0">
                <a:solidFill>
                  <a:schemeClr val="tx2"/>
                </a:solidFill>
              </a:rPr>
              <a:t>медвежья</a:t>
            </a:r>
            <a:r>
              <a:rPr lang="ru-RU" sz="2000" b="1" i="1" dirty="0" smtClean="0">
                <a:solidFill>
                  <a:schemeClr val="tx2"/>
                </a:solidFill>
              </a:rPr>
              <a:t>);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- образовывать приставочные глаголы </a:t>
            </a:r>
            <a:r>
              <a:rPr lang="ru-RU" sz="2000" b="1" i="1" dirty="0" smtClean="0">
                <a:solidFill>
                  <a:schemeClr val="tx2"/>
                </a:solidFill>
              </a:rPr>
              <a:t>(Мальчик к дому </a:t>
            </a:r>
            <a:r>
              <a:rPr lang="ru-RU" sz="2000" b="1" i="1" u="sng" dirty="0" smtClean="0">
                <a:solidFill>
                  <a:schemeClr val="tx2"/>
                </a:solidFill>
              </a:rPr>
              <a:t>подходит</a:t>
            </a:r>
            <a:r>
              <a:rPr lang="ru-RU" sz="2000" b="1" i="1" dirty="0">
                <a:solidFill>
                  <a:schemeClr val="tx2"/>
                </a:solidFill>
              </a:rPr>
              <a:t> </a:t>
            </a:r>
            <a:r>
              <a:rPr lang="ru-RU" sz="2000" b="1" i="1" dirty="0" smtClean="0">
                <a:solidFill>
                  <a:schemeClr val="tx2"/>
                </a:solidFill>
              </a:rPr>
              <a:t>- в дом </a:t>
            </a:r>
            <a:r>
              <a:rPr lang="ru-RU" sz="2000" b="1" i="1" u="sng" dirty="0" smtClean="0">
                <a:solidFill>
                  <a:schemeClr val="tx2"/>
                </a:solidFill>
              </a:rPr>
              <a:t>заходит</a:t>
            </a:r>
            <a:r>
              <a:rPr lang="ru-RU" sz="2000" b="1" i="1" dirty="0">
                <a:solidFill>
                  <a:schemeClr val="tx2"/>
                </a:solidFill>
              </a:rPr>
              <a:t> </a:t>
            </a:r>
            <a:r>
              <a:rPr lang="ru-RU" sz="2000" b="1" i="1" dirty="0" smtClean="0">
                <a:solidFill>
                  <a:schemeClr val="tx2"/>
                </a:solidFill>
              </a:rPr>
              <a:t>- из дома </a:t>
            </a:r>
            <a:r>
              <a:rPr lang="ru-RU" sz="2000" b="1" i="1" u="sng" dirty="0" smtClean="0">
                <a:solidFill>
                  <a:schemeClr val="tx2"/>
                </a:solidFill>
              </a:rPr>
              <a:t>выходит</a:t>
            </a:r>
            <a:r>
              <a:rPr lang="ru-RU" sz="2000" b="1" i="1" dirty="0">
                <a:solidFill>
                  <a:schemeClr val="tx2"/>
                </a:solidFill>
              </a:rPr>
              <a:t> </a:t>
            </a:r>
            <a:r>
              <a:rPr lang="ru-RU" sz="2000" b="1" i="1" dirty="0" smtClean="0">
                <a:solidFill>
                  <a:schemeClr val="tx2"/>
                </a:solidFill>
              </a:rPr>
              <a:t>- дом </a:t>
            </a:r>
            <a:r>
              <a:rPr lang="ru-RU" sz="2000" b="1" i="1" u="sng" dirty="0" smtClean="0">
                <a:solidFill>
                  <a:schemeClr val="tx2"/>
                </a:solidFill>
              </a:rPr>
              <a:t>обходит</a:t>
            </a:r>
            <a:r>
              <a:rPr lang="ru-RU" sz="2000" b="1" i="1" dirty="0" smtClean="0">
                <a:solidFill>
                  <a:schemeClr val="tx2"/>
                </a:solidFill>
              </a:rPr>
              <a:t>);</a:t>
            </a:r>
          </a:p>
          <a:p>
            <a:pPr marL="0" indent="0" algn="just">
              <a:buNone/>
            </a:pPr>
            <a:r>
              <a:rPr lang="ru-RU" sz="2000" b="1" i="1" dirty="0" smtClean="0">
                <a:solidFill>
                  <a:schemeClr val="tx2"/>
                </a:solidFill>
              </a:rPr>
              <a:t>- сложные слова (лес рубит - </a:t>
            </a:r>
            <a:r>
              <a:rPr lang="ru-RU" sz="2000" b="1" i="1" u="sng" dirty="0" smtClean="0">
                <a:solidFill>
                  <a:schemeClr val="tx2"/>
                </a:solidFill>
              </a:rPr>
              <a:t>лесоруб</a:t>
            </a:r>
            <a:r>
              <a:rPr lang="ru-RU" sz="2000" b="1" i="1" dirty="0" smtClean="0">
                <a:solidFill>
                  <a:schemeClr val="tx2"/>
                </a:solidFill>
              </a:rPr>
              <a:t>, снег падает - </a:t>
            </a:r>
            <a:r>
              <a:rPr lang="ru-RU" sz="2000" b="1" i="1" u="sng" dirty="0" smtClean="0">
                <a:solidFill>
                  <a:schemeClr val="tx2"/>
                </a:solidFill>
              </a:rPr>
              <a:t>снегопад</a:t>
            </a:r>
            <a:r>
              <a:rPr lang="ru-RU" sz="2000" b="1" i="1" dirty="0" smtClean="0">
                <a:solidFill>
                  <a:schemeClr val="tx2"/>
                </a:solidFill>
              </a:rPr>
              <a:t>);</a:t>
            </a:r>
          </a:p>
          <a:p>
            <a:pPr marL="0" lvl="0" indent="0" algn="just">
              <a:buNone/>
            </a:pPr>
            <a:r>
              <a:rPr lang="ru-RU" sz="2000" b="1" dirty="0">
                <a:solidFill>
                  <a:srgbClr val="1F497D"/>
                </a:solidFill>
              </a:rPr>
              <a:t>- употреблять сложные предлоги </a:t>
            </a:r>
            <a:r>
              <a:rPr lang="ru-RU" sz="2000" b="1" i="1" dirty="0">
                <a:solidFill>
                  <a:srgbClr val="1F497D"/>
                </a:solidFill>
              </a:rPr>
              <a:t>(от, около, из-за, из-под, меж</a:t>
            </a:r>
            <a:r>
              <a:rPr lang="ru-RU" sz="2000" b="1" dirty="0">
                <a:solidFill>
                  <a:srgbClr val="1F497D"/>
                </a:solidFill>
              </a:rPr>
              <a:t>ду).</a:t>
            </a:r>
          </a:p>
          <a:p>
            <a:pPr marL="0" indent="0" algn="just">
              <a:buNone/>
            </a:pPr>
            <a:endParaRPr lang="ru-RU" sz="2000" b="1" i="1" dirty="0" smtClean="0">
              <a:solidFill>
                <a:schemeClr val="tx2"/>
              </a:solidFill>
            </a:endParaRPr>
          </a:p>
          <a:p>
            <a:pPr algn="just">
              <a:buFontTx/>
              <a:buChar char="-"/>
            </a:pPr>
            <a:endParaRPr lang="ru-RU" sz="2600" b="1" i="1" dirty="0" smtClean="0">
              <a:solidFill>
                <a:schemeClr val="tx2"/>
              </a:solidFill>
            </a:endParaRPr>
          </a:p>
          <a:p>
            <a:pPr algn="just">
              <a:buFontTx/>
              <a:buChar char="-"/>
            </a:pPr>
            <a:endParaRPr lang="ru-RU" sz="29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1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b="1" u="sng" dirty="0">
                <a:solidFill>
                  <a:srgbClr val="FF0000"/>
                </a:solidFill>
              </a:rPr>
              <a:t>6-ой параметр речевой готовности:</a:t>
            </a:r>
            <a:br>
              <a:rPr lang="ru-RU" sz="2600" b="1" u="sng" dirty="0">
                <a:solidFill>
                  <a:srgbClr val="FF0000"/>
                </a:solidFill>
              </a:rPr>
            </a:br>
            <a:r>
              <a:rPr lang="ru-RU" sz="2600" b="1" u="sng" dirty="0" err="1">
                <a:solidFill>
                  <a:srgbClr val="FF0000"/>
                </a:solidFill>
              </a:rPr>
              <a:t>сформированность</a:t>
            </a:r>
            <a:r>
              <a:rPr lang="ru-RU" sz="2600" b="1" u="sng" dirty="0">
                <a:solidFill>
                  <a:srgbClr val="FF0000"/>
                </a:solidFill>
              </a:rPr>
              <a:t> связной речи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- умение вести беседу со сверстниками и взрослыми;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- отвечать на вопросы предложениями, а не одним словом;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- умение пересказывать рассказ, сохраняя его смысл.</a:t>
            </a:r>
          </a:p>
          <a:p>
            <a:pPr>
              <a:buFontTx/>
              <a:buChar char="-"/>
            </a:pPr>
            <a:endParaRPr lang="ru-RU" sz="2000" dirty="0"/>
          </a:p>
        </p:txBody>
      </p:sp>
      <p:pic>
        <p:nvPicPr>
          <p:cNvPr id="3074" name="Picture 2" descr="C:\Users\user\Pictures\MaedchenFreundscha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52936"/>
            <a:ext cx="4680181" cy="351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42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Умение составлять рассказ по сюжетной картине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583264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69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1F497D"/>
                </a:solidFill>
              </a:rPr>
              <a:t>Умение составлять рассказ по </a:t>
            </a:r>
            <a:r>
              <a:rPr lang="ru-RU" sz="2400" b="1" dirty="0" smtClean="0">
                <a:solidFill>
                  <a:srgbClr val="1F497D"/>
                </a:solidFill>
              </a:rPr>
              <a:t>серии сюжетных картинок</a:t>
            </a:r>
            <a:endParaRPr lang="ru-RU" dirty="0"/>
          </a:p>
        </p:txBody>
      </p:sp>
      <p:pic>
        <p:nvPicPr>
          <p:cNvPr id="4098" name="Picture 2" descr="C:\Users\user\Pictures\serii-syuzhetnyx-kartinok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13" y="1196752"/>
            <a:ext cx="824562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08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600" b="1" u="sng" dirty="0" smtClean="0">
                <a:solidFill>
                  <a:srgbClr val="FF0000"/>
                </a:solidFill>
              </a:rPr>
              <a:t>Рекомендации родителям</a:t>
            </a:r>
            <a:endParaRPr lang="ru-RU" sz="2600" b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Общайтесь со своими детьми! </a:t>
            </a:r>
            <a:r>
              <a:rPr lang="ru-RU" sz="2000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Задавайте </a:t>
            </a:r>
            <a:r>
              <a:rPr lang="ru-RU" sz="2000" b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такие вопросы, на которые </a:t>
            </a:r>
            <a:r>
              <a:rPr lang="ru-RU" sz="2000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нельзя дать односложные ответы. </a:t>
            </a:r>
          </a:p>
          <a:p>
            <a:pPr algn="just"/>
            <a:r>
              <a:rPr lang="ru-RU" sz="2000" b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Убираясь в квартире, попросите ребенка найти </a:t>
            </a:r>
            <a:r>
              <a:rPr lang="ru-RU" sz="2000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слова </a:t>
            </a:r>
            <a:r>
              <a:rPr lang="ru-RU" sz="2000" b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(названий предметов), где </a:t>
            </a:r>
            <a:r>
              <a:rPr lang="ru-RU" sz="2000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был </a:t>
            </a:r>
            <a:r>
              <a:rPr lang="ru-RU" sz="2000" b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бы какой-то определенный звук. </a:t>
            </a:r>
            <a:endParaRPr lang="ru-RU" sz="2000" b="1" dirty="0" smtClean="0">
              <a:solidFill>
                <a:srgbClr val="000000"/>
              </a:solidFill>
              <a:latin typeface="+mj-lt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Возвращаясь домой из детского сада, на прогулке, попросите, чтобы </a:t>
            </a:r>
            <a:r>
              <a:rPr lang="ru-RU" sz="2000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ребёнок </a:t>
            </a:r>
            <a:r>
              <a:rPr lang="ru-RU" sz="2000" b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назвал </a:t>
            </a:r>
            <a:r>
              <a:rPr lang="ru-RU" sz="2000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предметы, </a:t>
            </a:r>
            <a:r>
              <a:rPr lang="ru-RU" sz="2000" b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которые видит и составил с ними предложения с определенным количеством слов.</a:t>
            </a:r>
            <a:endParaRPr lang="ru-RU" sz="2000" b="1" dirty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В </a:t>
            </a:r>
            <a:r>
              <a:rPr lang="ru-RU" sz="2000" b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супермаркете можно использовать время покупок для плодотворной работы по развитию словаря и звукобуквенного анализа: найти на полках </a:t>
            </a:r>
            <a:r>
              <a:rPr lang="ru-RU" sz="2000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фрукты–овощи, продукты </a:t>
            </a:r>
            <a:r>
              <a:rPr lang="ru-RU" sz="2000" b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с </a:t>
            </a:r>
            <a:r>
              <a:rPr lang="ru-RU" sz="2000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определенным звуком и количеством </a:t>
            </a:r>
            <a:r>
              <a:rPr lang="ru-RU" sz="2000" b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слогов; устроить соревнование – кто больше найдет таких слов</a:t>
            </a:r>
            <a:r>
              <a:rPr lang="ru-RU" sz="2000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525"/>
              </a:spcAft>
            </a:pPr>
            <a:r>
              <a:rPr lang="ru-RU" sz="2000" b="1" dirty="0">
                <a:solidFill>
                  <a:srgbClr val="000000"/>
                </a:solidFill>
                <a:ea typeface="Times New Roman"/>
                <a:cs typeface="Times New Roman"/>
              </a:rPr>
              <a:t>Обязательно читайте вслух!</a:t>
            </a:r>
            <a:endParaRPr lang="ru-RU" sz="20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525"/>
              </a:spcAft>
            </a:pPr>
            <a:r>
              <a:rPr lang="ru-RU" sz="2000" b="1" dirty="0">
                <a:solidFill>
                  <a:srgbClr val="000000"/>
                </a:solidFill>
                <a:ea typeface="Times New Roman"/>
                <a:cs typeface="Times New Roman"/>
              </a:rPr>
              <a:t>Развивайте мелкую моторику: лепите, рисуйте, раскрашивайте, собирайте бусы…</a:t>
            </a:r>
            <a:endParaRPr lang="ru-RU" sz="20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latin typeface="+mj-lt"/>
              <a:ea typeface="Calibri"/>
              <a:cs typeface="Times New Roman"/>
            </a:endParaRPr>
          </a:p>
          <a:p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571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   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оворя о готовности ребёнка к школьному обучению, необходимо подчеркнуть важность уровня речевого развития ребенка, поскольку именно при помощи речи будет происходить усвоение всего курса школьной программы.</a:t>
            </a:r>
            <a:br>
              <a:rPr lang="ru-RU" b="1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Что же подразумевается под понятием «речевая готовность к школьному обучению».</a:t>
            </a:r>
            <a:endParaRPr lang="ru-RU" sz="4000" b="1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52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   </a:t>
            </a:r>
            <a:r>
              <a:rPr lang="ru-RU" sz="2000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И </a:t>
            </a:r>
            <a:r>
              <a:rPr lang="ru-RU" sz="2000" b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помните о том, что любые совместные игры и действия, даже самые простые, полезны для ребенка, поскольку они развивают не только речь, но и высшие психические функции: внимание, мышление, память, восприятие. Но и они принесут пользу только тогда, когда выполняются без принуждения, в игровой форме, с положительным </a:t>
            </a:r>
            <a:r>
              <a:rPr lang="ru-RU" sz="2000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эмоциональным настроем</a:t>
            </a:r>
            <a:r>
              <a:rPr lang="ru-RU" sz="2000" b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. </a:t>
            </a:r>
            <a:br>
              <a:rPr lang="ru-RU" sz="2000" b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</a:br>
            <a:r>
              <a:rPr lang="ru-RU" sz="2000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    Если </a:t>
            </a:r>
            <a:r>
              <a:rPr lang="ru-RU" sz="2000" b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вы </a:t>
            </a:r>
            <a:r>
              <a:rPr lang="ru-RU" sz="2000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действительно хотите </a:t>
            </a:r>
            <a:r>
              <a:rPr lang="ru-RU" sz="2000" b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помочь своему ребенку, не забывайте, что ничего не делается по взмаху волшебной палочки, обязательно нужны терпение, время, положительный </a:t>
            </a:r>
            <a:r>
              <a:rPr lang="ru-RU" sz="2000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настрой.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2409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28498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Pictures\1 класс\пора за учеб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0222"/>
            <a:ext cx="8856986" cy="59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8175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177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2600" b="1" u="sng" dirty="0" smtClean="0">
                <a:solidFill>
                  <a:srgbClr val="FF0000"/>
                </a:solidFill>
              </a:rPr>
              <a:t>1-ый параметр речевой готовности: </a:t>
            </a:r>
            <a:br>
              <a:rPr lang="ru-RU" sz="2600" b="1" u="sng" dirty="0" smtClean="0">
                <a:solidFill>
                  <a:srgbClr val="FF0000"/>
                </a:solidFill>
              </a:rPr>
            </a:br>
            <a:r>
              <a:rPr lang="ru-RU" sz="2600" b="1" u="sng" dirty="0" err="1" smtClean="0">
                <a:solidFill>
                  <a:srgbClr val="FF0000"/>
                </a:solidFill>
              </a:rPr>
              <a:t>сформированность</a:t>
            </a:r>
            <a:r>
              <a:rPr lang="ru-RU" sz="2600" b="1" u="sng" dirty="0" smtClean="0">
                <a:solidFill>
                  <a:srgbClr val="FF0000"/>
                </a:solidFill>
              </a:rPr>
              <a:t> правильного звукопроизношения</a:t>
            </a:r>
            <a:endParaRPr lang="ru-RU" sz="2600" b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</a:t>
            </a:r>
          </a:p>
          <a:p>
            <a:pPr marL="0" indent="0" algn="just">
              <a:buNone/>
            </a:pPr>
            <a:r>
              <a:rPr lang="ru-RU" sz="2600" b="1" dirty="0" smtClean="0">
                <a:solidFill>
                  <a:schemeClr val="tx2"/>
                </a:solidFill>
              </a:rPr>
              <a:t>У ребёнка к моменту поступления в школу должно быть чёткое и правильное произношение всех звуков. </a:t>
            </a:r>
          </a:p>
          <a:p>
            <a:pPr marL="0" indent="0" algn="just">
              <a:buNone/>
            </a:pPr>
            <a:r>
              <a:rPr lang="ru-RU" sz="2600" b="1" dirty="0" smtClean="0">
                <a:solidFill>
                  <a:schemeClr val="tx2"/>
                </a:solidFill>
              </a:rPr>
              <a:t>   </a:t>
            </a:r>
          </a:p>
          <a:p>
            <a:pPr marL="0" indent="0" algn="just">
              <a:buNone/>
            </a:pPr>
            <a:r>
              <a:rPr lang="ru-RU" sz="2600" b="1" dirty="0">
                <a:solidFill>
                  <a:schemeClr val="tx2"/>
                </a:solidFill>
              </a:rPr>
              <a:t> </a:t>
            </a:r>
            <a:r>
              <a:rPr lang="ru-RU" sz="2600" b="1" dirty="0" smtClean="0">
                <a:solidFill>
                  <a:schemeClr val="tx2"/>
                </a:solidFill>
              </a:rPr>
              <a:t>  Работа по коррекции звукопроизношения, т.е. по исправлению неправильно произносимых звуков, происходит поэтапно.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chemeClr val="tx2"/>
                </a:solidFill>
              </a:rPr>
              <a:t> </a:t>
            </a:r>
            <a:r>
              <a:rPr lang="ru-RU" sz="2600" b="1" dirty="0" smtClean="0">
                <a:solidFill>
                  <a:schemeClr val="tx2"/>
                </a:solidFill>
              </a:rPr>
              <a:t>  </a:t>
            </a:r>
            <a:endParaRPr lang="ru-RU" sz="26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74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10000"/>
              </a:lnSpc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артикуляционной гимнастики - выработка полноценных движений и определенных положений органов артикуляционного аппарата, необходимых для правильного произношения звуков.      </a:t>
            </a:r>
            <a:r>
              <a:rPr lang="ru-RU" sz="20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     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                                      </a:t>
            </a:r>
            <a:endParaRPr lang="ru-RU" sz="2000" dirty="0" smtClean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0000"/>
              </a:lnSpc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детям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имеющим речевые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нарушения. Она также полезна всем детям как средство профилактики различных речевых нарушений и как средство развития речи. 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проводится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индивидуальных и подгрупповых занятиях, обязательно перед зеркалом.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200" b="1" u="sng" dirty="0" smtClean="0">
                <a:solidFill>
                  <a:srgbClr val="1F497D"/>
                </a:solidFill>
              </a:rPr>
              <a:t/>
            </a:r>
            <a:br>
              <a:rPr lang="ru-RU" sz="3200" b="1" u="sng" dirty="0" smtClean="0">
                <a:solidFill>
                  <a:srgbClr val="1F497D"/>
                </a:solidFill>
              </a:rPr>
            </a:br>
            <a:r>
              <a:rPr lang="ru-RU" sz="2900" b="1" u="sng" dirty="0" smtClean="0">
                <a:solidFill>
                  <a:srgbClr val="1F497D"/>
                </a:solidFill>
              </a:rPr>
              <a:t>1 </a:t>
            </a:r>
            <a:r>
              <a:rPr lang="ru-RU" sz="2900" b="1" u="sng" dirty="0">
                <a:solidFill>
                  <a:srgbClr val="1F497D"/>
                </a:solidFill>
              </a:rPr>
              <a:t>этап:</a:t>
            </a:r>
            <a:br>
              <a:rPr lang="ru-RU" sz="2900" b="1" u="sng" dirty="0">
                <a:solidFill>
                  <a:srgbClr val="1F497D"/>
                </a:solidFill>
              </a:rPr>
            </a:br>
            <a:r>
              <a:rPr lang="ru-RU" sz="2900" b="1" u="sng" dirty="0">
                <a:solidFill>
                  <a:srgbClr val="1F497D"/>
                </a:solidFill>
              </a:rPr>
              <a:t>проведение артикуляционной гимнастики:</a:t>
            </a:r>
            <a:br>
              <a:rPr lang="ru-RU" sz="2900" b="1" u="sng" dirty="0">
                <a:solidFill>
                  <a:srgbClr val="1F497D"/>
                </a:solidFill>
              </a:rPr>
            </a:b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14240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у ребенка не пропал интерес к выполняемым упражнениям, артикуляционная гимнастика проводится в форме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игры: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одбираются картинки со стихотворным</a:t>
            </a:r>
            <a:b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текстом</a:t>
            </a:r>
            <a:endParaRPr lang="ru-RU" sz="2000" dirty="0"/>
          </a:p>
        </p:txBody>
      </p:sp>
      <p:pic>
        <p:nvPicPr>
          <p:cNvPr id="5" name="Объект 4" descr="http://elena-chumakova-logo.narod.ru/olderfiles/1/01_upr_zaborchik.pn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4038600" cy="1594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elena-chumakova-logo.narod.ru/olderfiles/1/02_upr_trubochka.pn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77072"/>
            <a:ext cx="4038600" cy="1724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283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 с открывающимся ртом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:\фото к консультации\P10109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03244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фото к консультации\P10109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03244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92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b="1" u="sng" dirty="0" smtClean="0">
                <a:solidFill>
                  <a:schemeClr val="tx2"/>
                </a:solidFill>
              </a:rPr>
              <a:t>2 этап:</a:t>
            </a:r>
            <a:br>
              <a:rPr lang="ru-RU" sz="2600" b="1" u="sng" dirty="0" smtClean="0">
                <a:solidFill>
                  <a:schemeClr val="tx2"/>
                </a:solidFill>
              </a:rPr>
            </a:br>
            <a:r>
              <a:rPr lang="ru-RU" sz="2000" b="1" u="sng" dirty="0" smtClean="0">
                <a:solidFill>
                  <a:schemeClr val="tx2"/>
                </a:solidFill>
              </a:rPr>
              <a:t>постановка звука.</a:t>
            </a:r>
            <a:br>
              <a:rPr lang="ru-RU" sz="2000" b="1" u="sng" dirty="0" smtClean="0">
                <a:solidFill>
                  <a:schemeClr val="tx2"/>
                </a:solidFill>
              </a:rPr>
            </a:br>
            <a:endParaRPr lang="ru-RU" sz="2000" b="1" u="sng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u="sng" dirty="0" smtClean="0">
                <a:solidFill>
                  <a:schemeClr val="tx2"/>
                </a:solidFill>
              </a:rPr>
              <a:t>3 этап:</a:t>
            </a:r>
          </a:p>
          <a:p>
            <a:pPr marL="0" indent="0" algn="ctr">
              <a:buNone/>
            </a:pPr>
            <a:r>
              <a:rPr lang="ru-RU" sz="2000" b="1" u="sng" dirty="0">
                <a:solidFill>
                  <a:schemeClr val="tx2"/>
                </a:solidFill>
              </a:rPr>
              <a:t>а</a:t>
            </a:r>
            <a:r>
              <a:rPr lang="ru-RU" sz="2000" b="1" u="sng" dirty="0" smtClean="0">
                <a:solidFill>
                  <a:schemeClr val="tx2"/>
                </a:solidFill>
              </a:rPr>
              <a:t>втоматизация звука – закрепление звука: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- автоматизация звука в изолированном положении;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- автоматизация звука в слогах;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- автоматизация звука в словах;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- автоматизация звука в предложениях, стихах, рассказах, самостоятельной речи.</a:t>
            </a:r>
          </a:p>
          <a:p>
            <a:pPr marL="0" lvl="0" indent="0" algn="ctr">
              <a:buNone/>
            </a:pPr>
            <a:r>
              <a:rPr lang="ru-RU" sz="1800" b="1" dirty="0">
                <a:solidFill>
                  <a:schemeClr val="tx2"/>
                </a:solidFill>
              </a:rPr>
              <a:t> </a:t>
            </a:r>
            <a:r>
              <a:rPr lang="ru-RU" sz="1800" b="1" dirty="0" smtClean="0">
                <a:solidFill>
                  <a:schemeClr val="tx2"/>
                </a:solidFill>
              </a:rPr>
              <a:t>  </a:t>
            </a:r>
            <a:r>
              <a:rPr lang="ru-RU" sz="2000" b="1" i="1" u="sng" dirty="0">
                <a:solidFill>
                  <a:srgbClr val="1F497D"/>
                </a:solidFill>
              </a:rPr>
              <a:t>Родителям необходимо постоянно контролировать речь своего ребёнка, исправлять ошибки, добиваясь правильного произношения звуков.</a:t>
            </a:r>
          </a:p>
          <a:p>
            <a:pPr marL="0" indent="0" algn="just">
              <a:buNone/>
            </a:pPr>
            <a:endParaRPr lang="ru-RU" sz="1800" b="1" dirty="0">
              <a:solidFill>
                <a:schemeClr val="tx2"/>
              </a:solidFill>
            </a:endParaRPr>
          </a:p>
        </p:txBody>
      </p:sp>
      <p:pic>
        <p:nvPicPr>
          <p:cNvPr id="4" name="Picture 2" descr="C:\Users\user\Pictures\1355485719_4-580x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93096"/>
            <a:ext cx="3456385" cy="233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903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2600" b="1" u="sng" dirty="0" smtClean="0">
                <a:solidFill>
                  <a:srgbClr val="FF0000"/>
                </a:solidFill>
              </a:rPr>
              <a:t>2-ой параметр речевой готовности: </a:t>
            </a:r>
            <a:br>
              <a:rPr lang="ru-RU" sz="2600" b="1" u="sng" dirty="0" smtClean="0">
                <a:solidFill>
                  <a:srgbClr val="FF0000"/>
                </a:solidFill>
              </a:rPr>
            </a:br>
            <a:r>
              <a:rPr lang="ru-RU" sz="2600" b="1" u="sng" dirty="0" err="1" smtClean="0">
                <a:solidFill>
                  <a:srgbClr val="FF0000"/>
                </a:solidFill>
              </a:rPr>
              <a:t>сформированность</a:t>
            </a:r>
            <a:r>
              <a:rPr lang="ru-RU" sz="2600" b="1" u="sng" dirty="0" smtClean="0">
                <a:solidFill>
                  <a:srgbClr val="FF0000"/>
                </a:solidFill>
              </a:rPr>
              <a:t> фонематического восприятия</a:t>
            </a:r>
            <a:endParaRPr lang="ru-RU" sz="2600" b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b="1" dirty="0" smtClean="0">
                <a:solidFill>
                  <a:schemeClr val="tx2"/>
                </a:solidFill>
              </a:rPr>
              <a:t>   Фонематическое восприятие – это умение слышать и различать звуки речи. Дети часто плохо различают на слух такие звуки, как: </a:t>
            </a:r>
            <a:r>
              <a:rPr lang="ru-RU" sz="2600" b="1" i="1" dirty="0" smtClean="0">
                <a:solidFill>
                  <a:schemeClr val="tx2"/>
                </a:solidFill>
              </a:rPr>
              <a:t>Б-П,  Т-Д,  К-Г, В-Ф,  С-З,  Ш-Ж,  С-СЬ,  Т-ТЬ,  Л-ЛЬ,  С-Ш,  З-Ж,  Щ-СЬ,  Р-Л,  ЛЬ-Й  и другие.</a:t>
            </a:r>
          </a:p>
          <a:p>
            <a:pPr marL="0" indent="0" algn="just">
              <a:buNone/>
            </a:pPr>
            <a:r>
              <a:rPr lang="ru-RU" sz="2600" b="1" i="1" dirty="0" smtClean="0">
                <a:solidFill>
                  <a:schemeClr val="tx2"/>
                </a:solidFill>
              </a:rPr>
              <a:t>   </a:t>
            </a:r>
            <a:r>
              <a:rPr lang="ru-RU" sz="2600" b="1" dirty="0" smtClean="0">
                <a:solidFill>
                  <a:schemeClr val="tx2"/>
                </a:solidFill>
              </a:rPr>
              <a:t>И если ребёнку звуки на слух кажутся одинаковыми, то будут затруднения при письме.</a:t>
            </a:r>
            <a:r>
              <a:rPr lang="ru-RU" sz="2600" dirty="0">
                <a:solidFill>
                  <a:srgbClr val="333333"/>
                </a:solidFill>
                <a:latin typeface="Verdana"/>
              </a:rPr>
              <a:t> </a:t>
            </a:r>
            <a:endParaRPr lang="ru-RU" sz="2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71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 smtClean="0"/>
              <a:t>Какие игры можно предложить для развития фонематического восприятия?</a:t>
            </a:r>
          </a:p>
          <a:p>
            <a:pPr marL="0" indent="0" algn="ctr">
              <a:buNone/>
            </a:pPr>
            <a:r>
              <a:rPr lang="ru-RU" sz="2600" b="1" u="sng" dirty="0" smtClean="0">
                <a:solidFill>
                  <a:srgbClr val="FF0000"/>
                </a:solidFill>
              </a:rPr>
              <a:t>Игра «Покажи картинку».</a:t>
            </a: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tx2"/>
                </a:solidFill>
              </a:rPr>
              <a:t>   </a:t>
            </a:r>
            <a:r>
              <a:rPr lang="ru-RU" sz="2600" b="1" dirty="0" smtClean="0">
                <a:solidFill>
                  <a:schemeClr val="tx2"/>
                </a:solidFill>
              </a:rPr>
              <a:t>Ребёнку предлагается правильно показать картинки, названия которых отличаются только одним звуком: козы-кожи, горка-корка, бочка-почка, мышка-мишка, мыло-Мила, лук-люк и т.д</a:t>
            </a:r>
            <a:r>
              <a:rPr lang="ru-RU" sz="2600" dirty="0" smtClean="0">
                <a:solidFill>
                  <a:schemeClr val="tx2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2600" b="1" u="sng" dirty="0" smtClean="0">
                <a:solidFill>
                  <a:srgbClr val="FF0000"/>
                </a:solidFill>
              </a:rPr>
              <a:t>Игра «Хлопни в ладоши».</a:t>
            </a: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tx2"/>
                </a:solidFill>
              </a:rPr>
              <a:t>   </a:t>
            </a:r>
            <a:r>
              <a:rPr lang="ru-RU" sz="2600" b="1" dirty="0" smtClean="0">
                <a:solidFill>
                  <a:schemeClr val="tx2"/>
                </a:solidFill>
              </a:rPr>
              <a:t>Даётся задание «Хлопни, когда услышишь </a:t>
            </a:r>
            <a:r>
              <a:rPr lang="en-US" sz="2600" b="1" dirty="0" smtClean="0">
                <a:solidFill>
                  <a:schemeClr val="tx2"/>
                </a:solidFill>
              </a:rPr>
              <a:t>[</a:t>
            </a:r>
            <a:r>
              <a:rPr lang="ru-RU" sz="2600" b="1" dirty="0" smtClean="0">
                <a:solidFill>
                  <a:schemeClr val="tx2"/>
                </a:solidFill>
              </a:rPr>
              <a:t>ш</a:t>
            </a:r>
            <a:r>
              <a:rPr lang="en-US" sz="2600" b="1" dirty="0" smtClean="0">
                <a:solidFill>
                  <a:schemeClr val="tx2"/>
                </a:solidFill>
              </a:rPr>
              <a:t>]</a:t>
            </a:r>
            <a:r>
              <a:rPr lang="ru-RU" sz="2600" b="1" dirty="0" smtClean="0">
                <a:solidFill>
                  <a:schemeClr val="tx2"/>
                </a:solidFill>
              </a:rPr>
              <a:t>». Взрослый произносит ряд звуков: с, ш, х, ж, ф… Ребёнок слышит </a:t>
            </a:r>
            <a:r>
              <a:rPr lang="en-US" sz="2600" b="1" dirty="0" smtClean="0">
                <a:solidFill>
                  <a:schemeClr val="tx2"/>
                </a:solidFill>
              </a:rPr>
              <a:t>[</a:t>
            </a:r>
            <a:r>
              <a:rPr lang="ru-RU" sz="2600" b="1" dirty="0" smtClean="0">
                <a:solidFill>
                  <a:schemeClr val="tx2"/>
                </a:solidFill>
              </a:rPr>
              <a:t>ш</a:t>
            </a:r>
            <a:r>
              <a:rPr lang="en-US" sz="2600" b="1" dirty="0" smtClean="0">
                <a:solidFill>
                  <a:schemeClr val="tx2"/>
                </a:solidFill>
              </a:rPr>
              <a:t>]</a:t>
            </a:r>
            <a:r>
              <a:rPr lang="ru-RU" sz="2600" b="1" dirty="0" smtClean="0">
                <a:solidFill>
                  <a:schemeClr val="tx2"/>
                </a:solidFill>
              </a:rPr>
              <a:t> – хлопает, слышит другой звук - не хлопает.</a:t>
            </a:r>
          </a:p>
          <a:p>
            <a:pPr marL="0" indent="0" algn="ctr">
              <a:buNone/>
            </a:pPr>
            <a:endParaRPr lang="ru-RU" sz="29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6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1080</Words>
  <Application>Microsoft Office PowerPoint</Application>
  <PresentationFormat>Экран (4:3)</PresentationFormat>
  <Paragraphs>122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Тема Office</vt:lpstr>
      <vt:lpstr>1_Тема Office</vt:lpstr>
      <vt:lpstr>3_Тема Office</vt:lpstr>
      <vt:lpstr>2_Тема Office</vt:lpstr>
      <vt:lpstr>Консультация для родителей   «Речевая готовность  ребёнка к школе»                   Подготовила:                                                                учитель- логопед ГБДОУ № 115                                       Андронова С. Г. </vt:lpstr>
      <vt:lpstr>Презентация PowerPoint</vt:lpstr>
      <vt:lpstr>1-ый параметр речевой готовности:  сформированность правильного звукопроизношения</vt:lpstr>
      <vt:lpstr> 1 этап: проведение артикуляционной гимнастики: </vt:lpstr>
      <vt:lpstr>Чтобы у ребенка не пропал интерес к выполняемым упражнениям, артикуляционная гимнастика проводится в форме игры:  подбираются картинки со стихотворным текстом</vt:lpstr>
      <vt:lpstr>Игрушки с открывающимся ртом</vt:lpstr>
      <vt:lpstr>2 этап: постановка звука. </vt:lpstr>
      <vt:lpstr>2-ой параметр речевой готовности:  сформированность фонематического восприятия</vt:lpstr>
      <vt:lpstr>Презентация PowerPoint</vt:lpstr>
      <vt:lpstr>Презентация PowerPoint</vt:lpstr>
      <vt:lpstr>Презентация PowerPoint</vt:lpstr>
      <vt:lpstr> 3-ий параметр речевой готовности: готовность к анализу и синтезу звукового состава слова  </vt:lpstr>
      <vt:lpstr>Презентация PowerPoint</vt:lpstr>
      <vt:lpstr> 4-ый параметр речевой готовности: соответствие словарного запаса возрастной норме  </vt:lpstr>
      <vt:lpstr>5-ый параметр речевой готовности: грамматически правильная речь</vt:lpstr>
      <vt:lpstr>6-ой параметр речевой готовности: сформированность связной речи</vt:lpstr>
      <vt:lpstr>Умение составлять рассказ по сюжетной картине</vt:lpstr>
      <vt:lpstr>Умение составлять рассказ по серии сюжетных картинок</vt:lpstr>
      <vt:lpstr>Рекомендации родителям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 «Речевая готовность ребёнка к школе»</dc:title>
  <dc:creator>Света</dc:creator>
  <cp:lastModifiedBy>Света</cp:lastModifiedBy>
  <cp:revision>71</cp:revision>
  <cp:lastPrinted>2014-03-10T15:17:42Z</cp:lastPrinted>
  <dcterms:created xsi:type="dcterms:W3CDTF">2014-01-14T17:25:25Z</dcterms:created>
  <dcterms:modified xsi:type="dcterms:W3CDTF">2014-03-30T20:43:04Z</dcterms:modified>
</cp:coreProperties>
</file>